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6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83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15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1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774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16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4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9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82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66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05D21-61E0-485C-A6D2-39883F902D87}" type="datetimeFigureOut">
              <a:rPr lang="en-IN" smtClean="0"/>
              <a:t>13-09-2022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A7BD-6742-40A7-85D5-7DD7C99274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266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Lecture-8</a:t>
            </a:r>
          </a:p>
          <a:p>
            <a:r>
              <a:rPr lang="en-IN" dirty="0" smtClean="0"/>
              <a:t>Dr </a:t>
            </a:r>
            <a:r>
              <a:rPr lang="en-IN" dirty="0" err="1" smtClean="0"/>
              <a:t>Manishi</a:t>
            </a:r>
            <a:r>
              <a:rPr lang="en-IN" dirty="0" smtClean="0"/>
              <a:t> </a:t>
            </a:r>
            <a:r>
              <a:rPr lang="en-IN" dirty="0" err="1" smtClean="0"/>
              <a:t>Tripathi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770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INCOMPATIBILITY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648" y="1825625"/>
            <a:ext cx="342070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2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of Plasmid Cloning Vectors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A number of plasmid cloning vectors have been </a:t>
            </a:r>
            <a:r>
              <a:rPr lang="en-US" sz="1600" dirty="0" smtClean="0"/>
              <a:t>engineered for </a:t>
            </a:r>
            <a:r>
              <a:rPr lang="en-US" sz="1600" dirty="0"/>
              <a:t>special purposes. Almost all of these plasmids</a:t>
            </a:r>
          </a:p>
          <a:p>
            <a:pPr marL="0" indent="0">
              <a:buNone/>
            </a:pPr>
            <a:r>
              <a:rPr lang="en-US" sz="1600" dirty="0"/>
              <a:t>have at least some of the features mentioned above for </a:t>
            </a:r>
            <a:r>
              <a:rPr lang="en-US" sz="1600" dirty="0" smtClean="0"/>
              <a:t>a</a:t>
            </a:r>
            <a:r>
              <a:rPr lang="en-IN" sz="1600" dirty="0" smtClean="0"/>
              <a:t>desirable </a:t>
            </a:r>
            <a:r>
              <a:rPr lang="en-IN" sz="1600" dirty="0"/>
              <a:t>cloning vector.</a:t>
            </a:r>
          </a:p>
          <a:p>
            <a:pPr marL="0" indent="0">
              <a:buNone/>
            </a:pPr>
            <a:r>
              <a:rPr lang="en-US" sz="1600" b="1" dirty="0"/>
              <a:t>1. </a:t>
            </a:r>
            <a:r>
              <a:rPr lang="en-US" sz="1600" dirty="0"/>
              <a:t>They are small, so that the plasmid can be easily </a:t>
            </a:r>
            <a:r>
              <a:rPr lang="en-US" sz="1600" dirty="0" smtClean="0"/>
              <a:t>isolated and </a:t>
            </a:r>
            <a:r>
              <a:rPr lang="en-US" sz="1600" dirty="0"/>
              <a:t>introduced into various bacteria.</a:t>
            </a:r>
          </a:p>
          <a:p>
            <a:pPr marL="0" indent="0">
              <a:buNone/>
            </a:pPr>
            <a:r>
              <a:rPr lang="en-US" sz="1600" b="1" dirty="0"/>
              <a:t>2. </a:t>
            </a:r>
            <a:r>
              <a:rPr lang="en-US" sz="1600" dirty="0"/>
              <a:t>They have relatively high copy numbers, so that </a:t>
            </a:r>
            <a:r>
              <a:rPr lang="en-US" sz="1600" dirty="0" smtClean="0"/>
              <a:t>the plasmid </a:t>
            </a:r>
            <a:r>
              <a:rPr lang="en-US" sz="1600" dirty="0"/>
              <a:t>DNA can be easily purified in </a:t>
            </a:r>
            <a:r>
              <a:rPr lang="en-US" sz="1600" dirty="0" smtClean="0"/>
              <a:t>sufficient </a:t>
            </a:r>
            <a:r>
              <a:rPr lang="en-IN" sz="1600" dirty="0" smtClean="0"/>
              <a:t>quantities</a:t>
            </a:r>
            <a:r>
              <a:rPr lang="en-IN" sz="1600" dirty="0"/>
              <a:t>.</a:t>
            </a:r>
          </a:p>
          <a:p>
            <a:pPr marL="0" indent="0">
              <a:buNone/>
            </a:pPr>
            <a:r>
              <a:rPr lang="en-US" sz="1600" b="1" dirty="0"/>
              <a:t>3. </a:t>
            </a:r>
            <a:r>
              <a:rPr lang="en-US" sz="1600" dirty="0"/>
              <a:t>They carry easily selectable traits, such as a gene </a:t>
            </a:r>
            <a:r>
              <a:rPr lang="en-US" sz="1600" dirty="0" smtClean="0"/>
              <a:t>conferring resistance </a:t>
            </a:r>
            <a:r>
              <a:rPr lang="en-US" sz="1600" dirty="0"/>
              <a:t>to an antibiotic, which can be </a:t>
            </a:r>
            <a:r>
              <a:rPr lang="en-US" sz="1600" dirty="0" smtClean="0"/>
              <a:t>used to </a:t>
            </a:r>
            <a:r>
              <a:rPr lang="en-US" sz="1600" dirty="0"/>
              <a:t>select cells that contain the plasmid.</a:t>
            </a:r>
          </a:p>
          <a:p>
            <a:pPr marL="0" indent="0">
              <a:buNone/>
            </a:pPr>
            <a:r>
              <a:rPr lang="en-US" sz="1600" b="1" dirty="0"/>
              <a:t>4. </a:t>
            </a:r>
            <a:r>
              <a:rPr lang="en-US" sz="1600" dirty="0"/>
              <a:t>They have one or a few sites for specific </a:t>
            </a:r>
            <a:r>
              <a:rPr lang="en-US" sz="1600" dirty="0" smtClean="0"/>
              <a:t>restriction endonucleases</a:t>
            </a:r>
            <a:r>
              <a:rPr lang="en-US" sz="1600" dirty="0"/>
              <a:t>, which cut DNA and allow the insertion</a:t>
            </a:r>
          </a:p>
          <a:p>
            <a:pPr marL="0" indent="0">
              <a:buNone/>
            </a:pPr>
            <a:r>
              <a:rPr lang="en-US" sz="1600" dirty="0"/>
              <a:t>of foreign DNA segments. Also, these sites </a:t>
            </a:r>
            <a:r>
              <a:rPr lang="en-US" sz="1600" dirty="0" smtClean="0"/>
              <a:t>usually occur </a:t>
            </a:r>
            <a:r>
              <a:rPr lang="en-US" sz="1600" dirty="0"/>
              <a:t>in genes that can be easily screened for </a:t>
            </a:r>
            <a:r>
              <a:rPr lang="en-US" sz="1600" dirty="0" smtClean="0"/>
              <a:t>to facilitate </a:t>
            </a:r>
            <a:r>
              <a:rPr lang="en-US" sz="1600" dirty="0"/>
              <a:t>the detection of plasmids with foreign </a:t>
            </a:r>
            <a:r>
              <a:rPr lang="en-US" sz="1600" dirty="0" smtClean="0"/>
              <a:t>DNA </a:t>
            </a:r>
            <a:r>
              <a:rPr lang="en-IN" sz="1600" dirty="0" smtClean="0"/>
              <a:t>inserts </a:t>
            </a:r>
            <a:r>
              <a:rPr lang="en-IN" sz="1600" dirty="0"/>
              <a:t>by insertional inactivation</a:t>
            </a:r>
          </a:p>
        </p:txBody>
      </p:sp>
    </p:spTree>
    <p:extLst>
      <p:ext uri="{BB962C8B-B14F-4D97-AF65-F5344CB8AC3E}">
        <p14:creationId xmlns:p14="http://schemas.microsoft.com/office/powerpoint/2010/main" val="272611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2778" y="1825625"/>
            <a:ext cx="51864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6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1431" y="2365695"/>
            <a:ext cx="5402510" cy="343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3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Microbial Genetics</vt:lpstr>
      <vt:lpstr>INCOMPATIBILITY</vt:lpstr>
      <vt:lpstr>Examples of Plasmid Cloning Vectors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2</cp:revision>
  <dcterms:created xsi:type="dcterms:W3CDTF">2022-09-13T08:07:33Z</dcterms:created>
  <dcterms:modified xsi:type="dcterms:W3CDTF">2022-09-13T08:10:54Z</dcterms:modified>
</cp:coreProperties>
</file>