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59" r:id="rId6"/>
    <p:sldId id="264" r:id="rId7"/>
    <p:sldId id="260" r:id="rId8"/>
    <p:sldId id="263"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80" y="-6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9/26/2022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9/26/2022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158FEF-6C90-3A63-AEDE-39B872268F64}"/>
              </a:ext>
            </a:extLst>
          </p:cNvPr>
          <p:cNvSpPr>
            <a:spLocks noGrp="1"/>
          </p:cNvSpPr>
          <p:nvPr>
            <p:ph type="ctrTitle"/>
          </p:nvPr>
        </p:nvSpPr>
        <p:spPr>
          <a:xfrm>
            <a:off x="810000" y="729430"/>
            <a:ext cx="10572000" cy="1807571"/>
          </a:xfrm>
        </p:spPr>
        <p:txBody>
          <a:bodyPr/>
          <a:lstStyle/>
          <a:p>
            <a:r>
              <a:rPr lang="en-US" i="1" dirty="0"/>
              <a:t>    </a:t>
            </a:r>
            <a:r>
              <a:rPr lang="en-US" i="1" u="sng" dirty="0">
                <a:solidFill>
                  <a:srgbClr val="FFFF00"/>
                </a:solidFill>
              </a:rPr>
              <a:t>NATURE OF MANAGEMENT </a:t>
            </a:r>
            <a:endParaRPr lang="en-US" i="1" dirty="0">
              <a:solidFill>
                <a:srgbClr val="FFFF00"/>
              </a:solidFill>
            </a:endParaRPr>
          </a:p>
        </p:txBody>
      </p:sp>
      <p:sp>
        <p:nvSpPr>
          <p:cNvPr id="3" name="Subtitle 2">
            <a:extLst>
              <a:ext uri="{FF2B5EF4-FFF2-40B4-BE49-F238E27FC236}">
                <a16:creationId xmlns:a16="http://schemas.microsoft.com/office/drawing/2014/main" xmlns="" id="{D0745038-F445-8523-7686-F7FCB100A297}"/>
              </a:ext>
            </a:extLst>
          </p:cNvPr>
          <p:cNvSpPr>
            <a:spLocks noGrp="1"/>
          </p:cNvSpPr>
          <p:nvPr>
            <p:ph type="subTitle" idx="1"/>
          </p:nvPr>
        </p:nvSpPr>
        <p:spPr>
          <a:xfrm>
            <a:off x="198241" y="2701636"/>
            <a:ext cx="10572000" cy="2114538"/>
          </a:xfrm>
        </p:spPr>
        <p:txBody>
          <a:bodyPr/>
          <a:lstStyle/>
          <a:p>
            <a:endParaRPr lang="en-US" dirty="0"/>
          </a:p>
          <a:p>
            <a:endParaRPr lang="en-US" dirty="0"/>
          </a:p>
          <a:p>
            <a:r>
              <a:rPr lang="en-US" dirty="0"/>
              <a:t>                              </a:t>
            </a:r>
            <a:r>
              <a:rPr lang="en-US" sz="3600" b="1" i="1" u="sng" dirty="0">
                <a:solidFill>
                  <a:schemeClr val="accent6"/>
                </a:solidFill>
              </a:rPr>
              <a:t>MANAGEMENT AS A PROFESSION </a:t>
            </a:r>
            <a:endParaRPr lang="en-US" b="1" i="1" u="sng" dirty="0">
              <a:solidFill>
                <a:schemeClr val="accent6"/>
              </a:solidFill>
            </a:endParaRPr>
          </a:p>
        </p:txBody>
      </p:sp>
    </p:spTree>
    <p:extLst>
      <p:ext uri="{BB962C8B-B14F-4D97-AF65-F5344CB8AC3E}">
        <p14:creationId xmlns:p14="http://schemas.microsoft.com/office/powerpoint/2010/main" val="1354031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E9E7B0-5789-E3C1-8B38-D5A6F762A55C}"/>
              </a:ext>
            </a:extLst>
          </p:cNvPr>
          <p:cNvSpPr>
            <a:spLocks noGrp="1"/>
          </p:cNvSpPr>
          <p:nvPr>
            <p:ph type="title"/>
          </p:nvPr>
        </p:nvSpPr>
        <p:spPr/>
        <p:txBody>
          <a:bodyPr/>
          <a:lstStyle/>
          <a:p>
            <a:r>
              <a:rPr lang="en-US" i="1" dirty="0"/>
              <a:t>        </a:t>
            </a:r>
            <a:r>
              <a:rPr lang="en-US" i="1" u="sng" dirty="0">
                <a:solidFill>
                  <a:srgbClr val="FFFF00"/>
                </a:solidFill>
              </a:rPr>
              <a:t>MANAGEMENT AS A PROFESSION</a:t>
            </a:r>
            <a:r>
              <a:rPr lang="en-US" i="1" dirty="0">
                <a:solidFill>
                  <a:srgbClr val="FFFF00"/>
                </a:solidFill>
              </a:rPr>
              <a:t> </a:t>
            </a:r>
          </a:p>
        </p:txBody>
      </p:sp>
      <p:sp>
        <p:nvSpPr>
          <p:cNvPr id="3" name="Content Placeholder 2">
            <a:extLst>
              <a:ext uri="{FF2B5EF4-FFF2-40B4-BE49-F238E27FC236}">
                <a16:creationId xmlns:a16="http://schemas.microsoft.com/office/drawing/2014/main" xmlns="" id="{4D14F645-442B-8140-B909-8379DCA8F661}"/>
              </a:ext>
            </a:extLst>
          </p:cNvPr>
          <p:cNvSpPr>
            <a:spLocks noGrp="1"/>
          </p:cNvSpPr>
          <p:nvPr>
            <p:ph idx="1"/>
          </p:nvPr>
        </p:nvSpPr>
        <p:spPr>
          <a:xfrm>
            <a:off x="457200" y="2057401"/>
            <a:ext cx="11430000" cy="4343400"/>
          </a:xfrm>
        </p:spPr>
        <p:txBody>
          <a:bodyPr/>
          <a:lstStyle/>
          <a:p>
            <a:pPr marL="0" indent="0" algn="just">
              <a:buNone/>
            </a:pPr>
            <a:r>
              <a:rPr lang="en-US" dirty="0"/>
              <a:t>               </a:t>
            </a:r>
            <a:r>
              <a:rPr lang="en-US" sz="3200" b="1" i="1" dirty="0">
                <a:solidFill>
                  <a:schemeClr val="accent5">
                    <a:lumMod val="75000"/>
                  </a:schemeClr>
                </a:solidFill>
              </a:rPr>
              <a:t>P</a:t>
            </a:r>
            <a:r>
              <a:rPr lang="en-US" sz="3200" i="1" dirty="0">
                <a:solidFill>
                  <a:schemeClr val="accent5">
                    <a:lumMod val="75000"/>
                  </a:schemeClr>
                </a:solidFill>
              </a:rPr>
              <a:t>rofession</a:t>
            </a:r>
            <a:r>
              <a:rPr lang="en-US" sz="3200" b="1" i="1" dirty="0">
                <a:solidFill>
                  <a:schemeClr val="accent5">
                    <a:lumMod val="75000"/>
                  </a:schemeClr>
                </a:solidFill>
              </a:rPr>
              <a:t> </a:t>
            </a:r>
            <a:r>
              <a:rPr lang="en-US" sz="3200" i="1" dirty="0">
                <a:solidFill>
                  <a:schemeClr val="accent5">
                    <a:lumMod val="75000"/>
                  </a:schemeClr>
                </a:solidFill>
              </a:rPr>
              <a:t>refers to an occupation backed by </a:t>
            </a:r>
            <a:r>
              <a:rPr lang="en-US" sz="3200" i="1" dirty="0" smtClean="0">
                <a:solidFill>
                  <a:schemeClr val="accent5">
                    <a:lumMod val="75000"/>
                  </a:schemeClr>
                </a:solidFill>
              </a:rPr>
              <a:t>specialized </a:t>
            </a:r>
            <a:r>
              <a:rPr lang="en-US" sz="3200" i="1" dirty="0">
                <a:solidFill>
                  <a:schemeClr val="accent5">
                    <a:lumMod val="75000"/>
                  </a:schemeClr>
                </a:solidFill>
              </a:rPr>
              <a:t>knowledge and training, in which entry is restricted.</a:t>
            </a:r>
            <a:endParaRPr lang="en-US" b="1" i="1" dirty="0">
              <a:solidFill>
                <a:schemeClr val="accent5">
                  <a:lumMod val="75000"/>
                </a:schemeClr>
              </a:solidFill>
            </a:endParaRPr>
          </a:p>
        </p:txBody>
      </p:sp>
    </p:spTree>
    <p:extLst>
      <p:ext uri="{BB962C8B-B14F-4D97-AF65-F5344CB8AC3E}">
        <p14:creationId xmlns:p14="http://schemas.microsoft.com/office/powerpoint/2010/main" val="2327625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9A4876-BECB-FC62-F959-3A4C3E847C4A}"/>
              </a:ext>
            </a:extLst>
          </p:cNvPr>
          <p:cNvSpPr>
            <a:spLocks noGrp="1"/>
          </p:cNvSpPr>
          <p:nvPr>
            <p:ph type="title"/>
          </p:nvPr>
        </p:nvSpPr>
        <p:spPr/>
        <p:txBody>
          <a:bodyPr/>
          <a:lstStyle/>
          <a:p>
            <a:r>
              <a:rPr lang="en-US" dirty="0"/>
              <a:t>     </a:t>
            </a:r>
            <a:r>
              <a:rPr lang="en-US" i="1" u="sng" dirty="0">
                <a:solidFill>
                  <a:schemeClr val="accent5"/>
                </a:solidFill>
              </a:rPr>
              <a:t>Features of profession Vs Management</a:t>
            </a:r>
            <a:r>
              <a:rPr lang="en-US" i="1" u="sng" dirty="0"/>
              <a:t> </a:t>
            </a:r>
            <a:endParaRPr lang="en-US" dirty="0"/>
          </a:p>
        </p:txBody>
      </p:sp>
      <p:sp>
        <p:nvSpPr>
          <p:cNvPr id="3" name="Content Placeholder 2">
            <a:extLst>
              <a:ext uri="{FF2B5EF4-FFF2-40B4-BE49-F238E27FC236}">
                <a16:creationId xmlns:a16="http://schemas.microsoft.com/office/drawing/2014/main" xmlns="" id="{B9F9CFEF-C057-784D-142A-512EA23DFAA1}"/>
              </a:ext>
            </a:extLst>
          </p:cNvPr>
          <p:cNvSpPr>
            <a:spLocks noGrp="1"/>
          </p:cNvSpPr>
          <p:nvPr>
            <p:ph idx="1"/>
          </p:nvPr>
        </p:nvSpPr>
        <p:spPr>
          <a:xfrm>
            <a:off x="152400" y="2133600"/>
            <a:ext cx="11811000" cy="4571999"/>
          </a:xfrm>
        </p:spPr>
        <p:txBody>
          <a:bodyPr>
            <a:normAutofit/>
          </a:bodyPr>
          <a:lstStyle/>
          <a:p>
            <a:pPr marL="0" indent="0" algn="just">
              <a:buNone/>
            </a:pPr>
            <a:r>
              <a:rPr lang="en-US" dirty="0"/>
              <a:t>             </a:t>
            </a:r>
            <a:r>
              <a:rPr lang="en-US" sz="3200" b="1" i="1" u="sng" dirty="0"/>
              <a:t>1:-</a:t>
            </a:r>
            <a:r>
              <a:rPr lang="en-US" sz="3200" b="1" dirty="0"/>
              <a:t> </a:t>
            </a:r>
            <a:r>
              <a:rPr lang="en-US" sz="3200" b="1" i="1" u="sng" dirty="0">
                <a:solidFill>
                  <a:srgbClr val="FFFF00"/>
                </a:solidFill>
              </a:rPr>
              <a:t>Well-defined body of knowledge:-</a:t>
            </a:r>
            <a:r>
              <a:rPr lang="en-US" sz="3200" b="1" i="1" dirty="0"/>
              <a:t> </a:t>
            </a:r>
            <a:r>
              <a:rPr lang="en-US" sz="3200" b="1" i="1" dirty="0">
                <a:solidFill>
                  <a:schemeClr val="accent3">
                    <a:lumMod val="75000"/>
                  </a:schemeClr>
                </a:solidFill>
              </a:rPr>
              <a:t>This </a:t>
            </a:r>
            <a:r>
              <a:rPr lang="en-US" sz="3200" i="1" dirty="0">
                <a:solidFill>
                  <a:schemeClr val="accent3">
                    <a:lumMod val="75000"/>
                  </a:schemeClr>
                </a:solidFill>
              </a:rPr>
              <a:t>features of profession is Present in management as it also consists of systematic knowledge of concept </a:t>
            </a:r>
            <a:r>
              <a:rPr lang="en-US" sz="3200" i="1" dirty="0" smtClean="0">
                <a:solidFill>
                  <a:schemeClr val="accent3">
                    <a:lumMod val="75000"/>
                  </a:schemeClr>
                </a:solidFill>
              </a:rPr>
              <a:t>. There are large no of books available on management studies. Scholars are studying various business situations and are trying to develop new principles to tackle these situations.</a:t>
            </a:r>
          </a:p>
          <a:p>
            <a:pPr marL="0" indent="0">
              <a:buNone/>
            </a:pPr>
            <a:r>
              <a:rPr lang="en-US" sz="3200" b="1" i="1" dirty="0" smtClean="0">
                <a:solidFill>
                  <a:schemeClr val="accent3">
                    <a:lumMod val="75000"/>
                  </a:schemeClr>
                </a:solidFill>
              </a:rPr>
              <a:t>So presently this feature of profession is present in management studies</a:t>
            </a:r>
            <a:r>
              <a:rPr lang="en-US" sz="3200" i="1" dirty="0" smtClean="0">
                <a:solidFill>
                  <a:schemeClr val="accent3">
                    <a:lumMod val="75000"/>
                  </a:schemeClr>
                </a:solidFill>
              </a:rPr>
              <a:t>.</a:t>
            </a:r>
            <a:endParaRPr lang="en-US" dirty="0">
              <a:solidFill>
                <a:schemeClr val="accent3">
                  <a:lumMod val="75000"/>
                </a:schemeClr>
              </a:solidFill>
            </a:endParaRPr>
          </a:p>
        </p:txBody>
      </p:sp>
    </p:spTree>
    <p:extLst>
      <p:ext uri="{BB962C8B-B14F-4D97-AF65-F5344CB8AC3E}">
        <p14:creationId xmlns:p14="http://schemas.microsoft.com/office/powerpoint/2010/main" val="3035263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11887200" cy="6553201"/>
          </a:xfrm>
        </p:spPr>
        <p:txBody>
          <a:bodyPr>
            <a:noAutofit/>
          </a:bodyPr>
          <a:lstStyle/>
          <a:p>
            <a:pPr marL="0" indent="0">
              <a:buNone/>
            </a:pPr>
            <a:endParaRPr lang="en-US" sz="2500" i="1" u="sng" dirty="0" smtClean="0"/>
          </a:p>
          <a:p>
            <a:pPr marL="0" indent="0">
              <a:buNone/>
            </a:pPr>
            <a:endParaRPr lang="en-US" sz="2500" i="1" u="sng" dirty="0"/>
          </a:p>
          <a:p>
            <a:pPr marL="0" indent="0">
              <a:buNone/>
            </a:pPr>
            <a:endParaRPr lang="en-US" sz="2500" i="1" u="sng" dirty="0" smtClean="0"/>
          </a:p>
          <a:p>
            <a:pPr marL="0" indent="0">
              <a:buNone/>
            </a:pPr>
            <a:endParaRPr lang="en-US" sz="2500" i="1" u="sng" dirty="0"/>
          </a:p>
          <a:p>
            <a:pPr marL="0" indent="0">
              <a:buNone/>
            </a:pPr>
            <a:r>
              <a:rPr lang="en-US" sz="2500" i="1" u="sng" dirty="0" smtClean="0"/>
              <a:t>2:-</a:t>
            </a:r>
            <a:r>
              <a:rPr lang="en-US" sz="2500" dirty="0" smtClean="0"/>
              <a:t> </a:t>
            </a:r>
            <a:r>
              <a:rPr lang="en-US" sz="2500" i="1" u="sng" dirty="0">
                <a:solidFill>
                  <a:schemeClr val="accent6">
                    <a:lumMod val="50000"/>
                  </a:schemeClr>
                </a:solidFill>
              </a:rPr>
              <a:t>Restricted Entry:- </a:t>
            </a:r>
            <a:r>
              <a:rPr lang="en-US" sz="2500" dirty="0"/>
              <a:t> </a:t>
            </a:r>
            <a:r>
              <a:rPr lang="en-US" sz="2500" dirty="0">
                <a:solidFill>
                  <a:schemeClr val="accent3"/>
                </a:solidFill>
              </a:rPr>
              <a:t> the entry to a profession  is restricted through an examination or degree. For example a person can practice as doctor only when he is having MBBS degree.</a:t>
            </a:r>
            <a:br>
              <a:rPr lang="en-US" sz="2500" dirty="0">
                <a:solidFill>
                  <a:schemeClr val="accent3"/>
                </a:solidFill>
              </a:rPr>
            </a:br>
            <a:r>
              <a:rPr lang="en-US" sz="2500" dirty="0">
                <a:solidFill>
                  <a:schemeClr val="accent3"/>
                </a:solidFill>
              </a:rPr>
              <a:t>Whereas there is no legal restriction on appointment of a manager ,any one can become a manager </a:t>
            </a:r>
            <a:r>
              <a:rPr lang="en-US" sz="2500" dirty="0" err="1">
                <a:solidFill>
                  <a:schemeClr val="accent3"/>
                </a:solidFill>
              </a:rPr>
              <a:t>irrecptive</a:t>
            </a:r>
            <a:r>
              <a:rPr lang="en-US" sz="2500" dirty="0">
                <a:solidFill>
                  <a:schemeClr val="accent3"/>
                </a:solidFill>
              </a:rPr>
              <a:t> of the educational qualification. But now many companies prefer to appoint managers only with MBA degree</a:t>
            </a:r>
            <a:br>
              <a:rPr lang="en-US" sz="2500" dirty="0">
                <a:solidFill>
                  <a:schemeClr val="accent3"/>
                </a:solidFill>
              </a:rPr>
            </a:br>
            <a:r>
              <a:rPr lang="en-US" sz="2500" dirty="0">
                <a:solidFill>
                  <a:schemeClr val="accent3"/>
                </a:solidFill>
              </a:rPr>
              <a:t>.</a:t>
            </a:r>
            <a:r>
              <a:rPr lang="en-US" sz="2500" dirty="0"/>
              <a:t/>
            </a:r>
            <a:br>
              <a:rPr lang="en-US" sz="2500" dirty="0"/>
            </a:br>
            <a:r>
              <a:rPr lang="en-US" sz="2500" dirty="0"/>
              <a:t>So this feature  of profession is not present in management but very soon it will be included with statutory backing</a:t>
            </a:r>
            <a:r>
              <a:rPr lang="en-US" sz="2500" dirty="0" smtClean="0"/>
              <a:t>.</a:t>
            </a:r>
          </a:p>
          <a:p>
            <a:pPr marL="0" indent="0">
              <a:buNone/>
            </a:pPr>
            <a:endParaRPr lang="en-IN" sz="3000" dirty="0"/>
          </a:p>
        </p:txBody>
      </p:sp>
    </p:spTree>
    <p:extLst>
      <p:ext uri="{BB962C8B-B14F-4D97-AF65-F5344CB8AC3E}">
        <p14:creationId xmlns:p14="http://schemas.microsoft.com/office/powerpoint/2010/main" val="240497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C56213-AF45-C349-D2B5-F6B47A8DF6DD}"/>
              </a:ext>
            </a:extLst>
          </p:cNvPr>
          <p:cNvSpPr>
            <a:spLocks noGrp="1"/>
          </p:cNvSpPr>
          <p:nvPr>
            <p:ph type="title"/>
          </p:nvPr>
        </p:nvSpPr>
        <p:spPr>
          <a:xfrm>
            <a:off x="304801" y="0"/>
            <a:ext cx="11277600" cy="3148760"/>
          </a:xfrm>
        </p:spPr>
        <p:txBody>
          <a:bodyPr/>
          <a:lstStyle/>
          <a:p>
            <a:r>
              <a:rPr lang="en-US" sz="2800" dirty="0"/>
              <a:t>          </a:t>
            </a: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t>
            </a:r>
            <a:r>
              <a:rPr lang="en-US" sz="2800" b="0" dirty="0" smtClean="0"/>
              <a:t>    </a:t>
            </a:r>
            <a:r>
              <a:rPr lang="en-US" sz="2800" dirty="0"/>
              <a:t/>
            </a:r>
            <a:br>
              <a:rPr lang="en-US" sz="2800" dirty="0"/>
            </a:br>
            <a:endParaRPr lang="en-US" sz="2800" dirty="0"/>
          </a:p>
        </p:txBody>
      </p:sp>
      <p:sp>
        <p:nvSpPr>
          <p:cNvPr id="3" name="Content Placeholder 2">
            <a:extLst>
              <a:ext uri="{FF2B5EF4-FFF2-40B4-BE49-F238E27FC236}">
                <a16:creationId xmlns:a16="http://schemas.microsoft.com/office/drawing/2014/main" xmlns="" id="{9BCAF22E-D055-D946-23DB-81C51C885DBC}"/>
              </a:ext>
            </a:extLst>
          </p:cNvPr>
          <p:cNvSpPr>
            <a:spLocks noGrp="1"/>
          </p:cNvSpPr>
          <p:nvPr>
            <p:ph idx="1"/>
          </p:nvPr>
        </p:nvSpPr>
        <p:spPr>
          <a:xfrm>
            <a:off x="76200" y="152400"/>
            <a:ext cx="11963400" cy="6553200"/>
          </a:xfrm>
        </p:spPr>
        <p:txBody>
          <a:bodyPr>
            <a:normAutofit/>
          </a:bodyPr>
          <a:lstStyle/>
          <a:p>
            <a:pPr marL="0" indent="0">
              <a:lnSpc>
                <a:spcPct val="120000"/>
              </a:lnSpc>
              <a:buNone/>
            </a:pPr>
            <a:endParaRPr lang="en-US" sz="2000" b="1" i="1" u="sng" dirty="0" smtClean="0"/>
          </a:p>
          <a:p>
            <a:pPr marL="0" indent="0">
              <a:lnSpc>
                <a:spcPct val="120000"/>
              </a:lnSpc>
              <a:buNone/>
            </a:pPr>
            <a:endParaRPr lang="en-US" sz="2000" b="1" i="1" u="sng" dirty="0"/>
          </a:p>
          <a:p>
            <a:pPr marL="0" indent="0">
              <a:lnSpc>
                <a:spcPct val="120000"/>
              </a:lnSpc>
              <a:buNone/>
            </a:pPr>
            <a:endParaRPr lang="en-US" sz="2500" b="1" i="1" u="sng" dirty="0" smtClean="0"/>
          </a:p>
          <a:p>
            <a:pPr marL="0" indent="0">
              <a:lnSpc>
                <a:spcPct val="120000"/>
              </a:lnSpc>
              <a:buNone/>
            </a:pPr>
            <a:endParaRPr lang="en-US" sz="2500" b="1" i="1" u="sng" dirty="0"/>
          </a:p>
          <a:p>
            <a:pPr marL="0" indent="0" algn="just">
              <a:lnSpc>
                <a:spcPct val="120000"/>
              </a:lnSpc>
              <a:buNone/>
            </a:pPr>
            <a:r>
              <a:rPr lang="en-US" sz="2500" b="1" i="1" u="sng" dirty="0" smtClean="0"/>
              <a:t>3</a:t>
            </a:r>
            <a:r>
              <a:rPr lang="en-US" sz="2500" b="1" i="1" u="sng" dirty="0" smtClean="0"/>
              <a:t>:-</a:t>
            </a:r>
            <a:r>
              <a:rPr lang="en-US" sz="2500" b="1" dirty="0" smtClean="0"/>
              <a:t>  </a:t>
            </a:r>
            <a:r>
              <a:rPr lang="en-US" sz="2500" b="1" dirty="0" smtClean="0">
                <a:solidFill>
                  <a:schemeClr val="accent2">
                    <a:lumMod val="75000"/>
                  </a:schemeClr>
                </a:solidFill>
              </a:rPr>
              <a:t>presence of </a:t>
            </a:r>
            <a:r>
              <a:rPr lang="en-US" sz="2500" b="1" i="1" u="sng" dirty="0" smtClean="0">
                <a:solidFill>
                  <a:schemeClr val="accent2">
                    <a:lumMod val="75000"/>
                  </a:schemeClr>
                </a:solidFill>
              </a:rPr>
              <a:t>Profession Association</a:t>
            </a:r>
            <a:r>
              <a:rPr lang="en-US" sz="2500" b="1" i="1" u="sng" dirty="0">
                <a:solidFill>
                  <a:schemeClr val="accent3">
                    <a:lumMod val="75000"/>
                  </a:schemeClr>
                </a:solidFill>
              </a:rPr>
              <a:t> </a:t>
            </a:r>
            <a:r>
              <a:rPr lang="en-US" sz="2500" b="1" i="1" u="sng" dirty="0" smtClean="0"/>
              <a:t>For all the profession ,special association are establish and every profession has a get himself registered with his association before </a:t>
            </a:r>
            <a:r>
              <a:rPr lang="en-US" sz="2500" b="1" i="1" u="sng" dirty="0" err="1" smtClean="0"/>
              <a:t>practising</a:t>
            </a:r>
            <a:r>
              <a:rPr lang="en-US" sz="2500" b="1" i="1" u="sng" dirty="0" smtClean="0"/>
              <a:t> that profession . For example ,doctors have to get themselves registered with medical council of </a:t>
            </a:r>
            <a:r>
              <a:rPr lang="en-US" sz="2500" b="1" i="1" u="sng" dirty="0" err="1" smtClean="0"/>
              <a:t>india,lawyers</a:t>
            </a:r>
            <a:r>
              <a:rPr lang="en-US" sz="2500" b="1" i="1" u="sng" dirty="0" smtClean="0"/>
              <a:t> with bar council of </a:t>
            </a:r>
            <a:r>
              <a:rPr lang="en-US" sz="2500" b="1" i="1" u="sng" dirty="0" err="1" smtClean="0"/>
              <a:t>india</a:t>
            </a:r>
            <a:r>
              <a:rPr lang="en-US" sz="2500" b="1" i="1" u="sng" dirty="0" smtClean="0"/>
              <a:t> </a:t>
            </a:r>
            <a:r>
              <a:rPr lang="en-US" sz="2500" b="1" i="1" u="sng" dirty="0" err="1" smtClean="0"/>
              <a:t>etc</a:t>
            </a:r>
            <a:endParaRPr lang="en-US" sz="2500" b="1" i="1" u="sng" dirty="0" smtClean="0"/>
          </a:p>
          <a:p>
            <a:pPr marL="0" indent="0" algn="just">
              <a:buNone/>
            </a:pPr>
            <a:r>
              <a:rPr lang="en-US" sz="2500" b="1" i="1" u="sng" dirty="0">
                <a:solidFill>
                  <a:schemeClr val="accent5">
                    <a:lumMod val="50000"/>
                  </a:schemeClr>
                </a:solidFill>
              </a:rPr>
              <a:t> </a:t>
            </a:r>
            <a:r>
              <a:rPr lang="en-US" sz="2500" b="1" i="1" u="sng" dirty="0" smtClean="0">
                <a:solidFill>
                  <a:schemeClr val="accent5">
                    <a:lumMod val="50000"/>
                  </a:schemeClr>
                </a:solidFill>
              </a:rPr>
              <a:t>but in management it is not compulsory to get registered till </a:t>
            </a:r>
            <a:r>
              <a:rPr lang="en-US" sz="2500" b="1" i="1" u="sng" dirty="0" err="1" smtClean="0">
                <a:solidFill>
                  <a:schemeClr val="accent5">
                    <a:lumMod val="50000"/>
                  </a:schemeClr>
                </a:solidFill>
              </a:rPr>
              <a:t>know,so</a:t>
            </a:r>
            <a:r>
              <a:rPr lang="en-US" sz="2500" b="1" i="1" u="sng" dirty="0" smtClean="0">
                <a:solidFill>
                  <a:schemeClr val="accent5">
                    <a:lumMod val="50000"/>
                  </a:schemeClr>
                </a:solidFill>
              </a:rPr>
              <a:t> </a:t>
            </a:r>
            <a:r>
              <a:rPr lang="en-US" sz="2500" b="1" i="1" u="sng" dirty="0" err="1" smtClean="0">
                <a:solidFill>
                  <a:schemeClr val="accent5">
                    <a:lumMod val="50000"/>
                  </a:schemeClr>
                </a:solidFill>
              </a:rPr>
              <a:t>presentelly</a:t>
            </a:r>
            <a:r>
              <a:rPr lang="en-US" sz="2500" b="1" i="1" u="sng" dirty="0" smtClean="0">
                <a:solidFill>
                  <a:schemeClr val="accent5">
                    <a:lumMod val="50000"/>
                  </a:schemeClr>
                </a:solidFill>
              </a:rPr>
              <a:t> this feature of prof3ession is not present in management but very soon it will be included and get </a:t>
            </a:r>
            <a:r>
              <a:rPr lang="en-US" sz="2500" b="1" i="1" u="sng" dirty="0" smtClean="0">
                <a:solidFill>
                  <a:schemeClr val="accent5">
                    <a:lumMod val="50000"/>
                  </a:schemeClr>
                </a:solidFill>
              </a:rPr>
              <a:t>compulsory</a:t>
            </a:r>
          </a:p>
          <a:p>
            <a:pPr marL="0" indent="0">
              <a:buNone/>
            </a:pPr>
            <a:endParaRPr lang="en-US" sz="2800" dirty="0">
              <a:solidFill>
                <a:schemeClr val="accent5">
                  <a:lumMod val="50000"/>
                </a:schemeClr>
              </a:solidFill>
            </a:endParaRPr>
          </a:p>
        </p:txBody>
      </p:sp>
    </p:spTree>
    <p:extLst>
      <p:ext uri="{BB962C8B-B14F-4D97-AF65-F5344CB8AC3E}">
        <p14:creationId xmlns:p14="http://schemas.microsoft.com/office/powerpoint/2010/main" val="1869256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76200" y="152400"/>
            <a:ext cx="11887200" cy="6553200"/>
          </a:xfrm>
        </p:spPr>
        <p:txBody>
          <a:bodyPr>
            <a:normAutofit fontScale="25000" lnSpcReduction="20000"/>
          </a:bodyPr>
          <a:lstStyle/>
          <a:p>
            <a:pPr>
              <a:lnSpc>
                <a:spcPct val="150000"/>
              </a:lnSpc>
            </a:pPr>
            <a:endParaRPr lang="en-US" i="1" u="sng" dirty="0" smtClean="0">
              <a:solidFill>
                <a:srgbClr val="7030A0"/>
              </a:solidFill>
            </a:endParaRPr>
          </a:p>
          <a:p>
            <a:pPr>
              <a:lnSpc>
                <a:spcPct val="150000"/>
              </a:lnSpc>
            </a:pPr>
            <a:endParaRPr lang="en-US" i="1" u="sng" dirty="0">
              <a:solidFill>
                <a:srgbClr val="7030A0"/>
              </a:solidFill>
            </a:endParaRPr>
          </a:p>
          <a:p>
            <a:pPr>
              <a:lnSpc>
                <a:spcPct val="150000"/>
              </a:lnSpc>
            </a:pPr>
            <a:endParaRPr lang="en-US" i="1" u="sng" dirty="0" smtClean="0">
              <a:solidFill>
                <a:srgbClr val="7030A0"/>
              </a:solidFill>
            </a:endParaRPr>
          </a:p>
          <a:p>
            <a:pPr>
              <a:lnSpc>
                <a:spcPct val="150000"/>
              </a:lnSpc>
            </a:pPr>
            <a:endParaRPr lang="en-US" i="1" u="sng" dirty="0">
              <a:solidFill>
                <a:srgbClr val="7030A0"/>
              </a:solidFill>
            </a:endParaRPr>
          </a:p>
          <a:p>
            <a:pPr>
              <a:lnSpc>
                <a:spcPct val="150000"/>
              </a:lnSpc>
            </a:pPr>
            <a:endParaRPr lang="en-US" sz="3200" i="1" u="sng" dirty="0" smtClean="0">
              <a:solidFill>
                <a:srgbClr val="7030A0"/>
              </a:solidFill>
            </a:endParaRPr>
          </a:p>
          <a:p>
            <a:pPr marL="0" indent="0">
              <a:lnSpc>
                <a:spcPct val="150000"/>
              </a:lnSpc>
              <a:buNone/>
            </a:pPr>
            <a:endParaRPr lang="en-US" sz="4400" i="1" u="sng" dirty="0" smtClean="0">
              <a:solidFill>
                <a:srgbClr val="7030A0"/>
              </a:solidFill>
            </a:endParaRPr>
          </a:p>
          <a:p>
            <a:pPr marL="0" indent="0">
              <a:lnSpc>
                <a:spcPct val="150000"/>
              </a:lnSpc>
              <a:buNone/>
            </a:pPr>
            <a:endParaRPr lang="en-US" sz="7600" i="1" u="sng" dirty="0" smtClean="0">
              <a:solidFill>
                <a:srgbClr val="7030A0"/>
              </a:solidFill>
            </a:endParaRPr>
          </a:p>
          <a:p>
            <a:pPr marL="0" indent="0">
              <a:lnSpc>
                <a:spcPct val="150000"/>
              </a:lnSpc>
              <a:buNone/>
            </a:pPr>
            <a:endParaRPr lang="en-US" sz="7600" i="1" u="sng" dirty="0">
              <a:solidFill>
                <a:srgbClr val="7030A0"/>
              </a:solidFill>
            </a:endParaRPr>
          </a:p>
          <a:p>
            <a:pPr marL="0" indent="0">
              <a:lnSpc>
                <a:spcPct val="150000"/>
              </a:lnSpc>
              <a:buNone/>
            </a:pPr>
            <a:r>
              <a:rPr lang="en-US" sz="8000" i="1" u="sng" dirty="0" smtClean="0">
                <a:solidFill>
                  <a:srgbClr val="7030A0"/>
                </a:solidFill>
              </a:rPr>
              <a:t>4</a:t>
            </a:r>
            <a:r>
              <a:rPr lang="en-US" sz="8000" i="1" u="sng" dirty="0">
                <a:solidFill>
                  <a:srgbClr val="7030A0"/>
                </a:solidFill>
              </a:rPr>
              <a:t>:-</a:t>
            </a:r>
            <a:r>
              <a:rPr lang="en-US" sz="8000" dirty="0">
                <a:solidFill>
                  <a:srgbClr val="7030A0"/>
                </a:solidFill>
              </a:rPr>
              <a:t>  existence of</a:t>
            </a:r>
            <a:r>
              <a:rPr lang="en-US" sz="8000" i="1" u="sng" dirty="0">
                <a:solidFill>
                  <a:srgbClr val="7030A0"/>
                </a:solidFill>
              </a:rPr>
              <a:t> Ethical code :- </a:t>
            </a:r>
            <a:r>
              <a:rPr lang="en-US" sz="8000" dirty="0">
                <a:solidFill>
                  <a:srgbClr val="7030A0"/>
                </a:solidFill>
              </a:rPr>
              <a:t>  </a:t>
            </a:r>
            <a:r>
              <a:rPr lang="en-US" sz="8000" dirty="0">
                <a:solidFill>
                  <a:schemeClr val="accent5">
                    <a:lumMod val="75000"/>
                  </a:schemeClr>
                </a:solidFill>
              </a:rPr>
              <a:t>for every profession there are set of ethical codes that professional organisation are biding  all the professional  of that profession .</a:t>
            </a:r>
            <a:br>
              <a:rPr lang="en-US" sz="8000" dirty="0">
                <a:solidFill>
                  <a:schemeClr val="accent5">
                    <a:lumMod val="75000"/>
                  </a:schemeClr>
                </a:solidFill>
              </a:rPr>
            </a:br>
            <a:r>
              <a:rPr lang="en-US" sz="8000" dirty="0">
                <a:solidFill>
                  <a:schemeClr val="accent5">
                    <a:lumMod val="75000"/>
                  </a:schemeClr>
                </a:solidFill>
              </a:rPr>
              <a:t> In case of management there  is growing emphasis on ethical behavior of managers . All </a:t>
            </a:r>
            <a:r>
              <a:rPr lang="en-US" sz="8000" dirty="0" err="1">
                <a:solidFill>
                  <a:schemeClr val="accent5">
                    <a:lumMod val="75000"/>
                  </a:schemeClr>
                </a:solidFill>
              </a:rPr>
              <a:t>india</a:t>
            </a:r>
            <a:r>
              <a:rPr lang="en-US" sz="8000" dirty="0">
                <a:solidFill>
                  <a:schemeClr val="accent5">
                    <a:lumMod val="75000"/>
                  </a:schemeClr>
                </a:solidFill>
              </a:rPr>
              <a:t> management association (AIMA) has devised a code of conduct for Indian managers. But legally it is not compulsory for all the managers to get registered with AIMA features is also not present in management as there is no uniform code of conduct for the managers.  But legally it is not compulsory for all the managers to get registered with AIMA and abide by the ethical codes. </a:t>
            </a:r>
            <a:endParaRPr lang="en-US" sz="8000" dirty="0" smtClean="0">
              <a:solidFill>
                <a:schemeClr val="accent5">
                  <a:lumMod val="75000"/>
                </a:schemeClr>
              </a:solidFill>
            </a:endParaRPr>
          </a:p>
          <a:p>
            <a:pPr marL="0" indent="0">
              <a:lnSpc>
                <a:spcPct val="150000"/>
              </a:lnSpc>
              <a:buNone/>
            </a:pPr>
            <a:r>
              <a:rPr lang="en-US" sz="8000" b="1" dirty="0" smtClean="0">
                <a:solidFill>
                  <a:schemeClr val="accent5">
                    <a:lumMod val="75000"/>
                  </a:schemeClr>
                </a:solidFill>
              </a:rPr>
              <a:t>So </a:t>
            </a:r>
            <a:r>
              <a:rPr lang="en-US" sz="8000" b="1" dirty="0">
                <a:solidFill>
                  <a:schemeClr val="accent5">
                    <a:lumMod val="75000"/>
                  </a:schemeClr>
                </a:solidFill>
              </a:rPr>
              <a:t>presently this feature of profession is not present in management but very soon it will be included  with statutory backing.</a:t>
            </a:r>
            <a:r>
              <a:rPr lang="en-US" sz="8000" dirty="0">
                <a:solidFill>
                  <a:schemeClr val="accent5">
                    <a:lumMod val="75000"/>
                  </a:schemeClr>
                </a:solidFill>
              </a:rPr>
              <a:t/>
            </a:r>
            <a:br>
              <a:rPr lang="en-US" sz="8000" dirty="0">
                <a:solidFill>
                  <a:schemeClr val="accent5">
                    <a:lumMod val="75000"/>
                  </a:schemeClr>
                </a:solidFill>
              </a:rPr>
            </a:br>
            <a:r>
              <a:rPr lang="en-US" sz="3200" dirty="0"/>
              <a:t/>
            </a:r>
            <a:br>
              <a:rPr lang="en-US" sz="3200" dirty="0"/>
            </a:br>
            <a:endParaRPr lang="en-IN" sz="3200" dirty="0"/>
          </a:p>
        </p:txBody>
      </p:sp>
    </p:spTree>
    <p:extLst>
      <p:ext uri="{BB962C8B-B14F-4D97-AF65-F5344CB8AC3E}">
        <p14:creationId xmlns:p14="http://schemas.microsoft.com/office/powerpoint/2010/main" val="1278222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4C9561-2EF2-EC6E-0E1F-EE3ABD6739A0}"/>
              </a:ext>
            </a:extLst>
          </p:cNvPr>
          <p:cNvSpPr>
            <a:spLocks noGrp="1"/>
          </p:cNvSpPr>
          <p:nvPr>
            <p:ph type="title"/>
          </p:nvPr>
        </p:nvSpPr>
        <p:spPr>
          <a:xfrm>
            <a:off x="838200" y="381000"/>
            <a:ext cx="10571998" cy="2449672"/>
          </a:xfrm>
        </p:spPr>
        <p:txBody>
          <a:bodyPr/>
          <a:lstStyle/>
          <a:p>
            <a:r>
              <a:rPr lang="en-US" sz="2800" dirty="0"/>
              <a:t>              </a:t>
            </a:r>
            <a:br>
              <a:rPr lang="en-US" sz="2800" dirty="0"/>
            </a:br>
            <a:endParaRPr lang="en-US" sz="2800" dirty="0"/>
          </a:p>
        </p:txBody>
      </p:sp>
      <p:sp>
        <p:nvSpPr>
          <p:cNvPr id="3" name="Content Placeholder 2">
            <a:extLst>
              <a:ext uri="{FF2B5EF4-FFF2-40B4-BE49-F238E27FC236}">
                <a16:creationId xmlns:a16="http://schemas.microsoft.com/office/drawing/2014/main" xmlns="" id="{9DFC6C38-DFC7-E7E0-0A4B-5412ED8B43A1}"/>
              </a:ext>
            </a:extLst>
          </p:cNvPr>
          <p:cNvSpPr>
            <a:spLocks noGrp="1"/>
          </p:cNvSpPr>
          <p:nvPr>
            <p:ph idx="1"/>
          </p:nvPr>
        </p:nvSpPr>
        <p:spPr>
          <a:xfrm>
            <a:off x="38100" y="2209800"/>
            <a:ext cx="12001500" cy="4495800"/>
          </a:xfrm>
        </p:spPr>
        <p:txBody>
          <a:bodyPr>
            <a:normAutofit lnSpcReduction="10000"/>
          </a:bodyPr>
          <a:lstStyle/>
          <a:p>
            <a:pPr marL="0" indent="0" algn="just">
              <a:buNone/>
            </a:pPr>
            <a:r>
              <a:rPr lang="en-US" sz="2800" b="1" i="1" u="sng" dirty="0" smtClean="0"/>
              <a:t>5</a:t>
            </a:r>
            <a:r>
              <a:rPr lang="en-US" sz="2800" b="1" i="1" u="sng" dirty="0"/>
              <a:t>:-</a:t>
            </a:r>
            <a:r>
              <a:rPr lang="en-US" sz="2800" b="1" dirty="0"/>
              <a:t> </a:t>
            </a:r>
            <a:r>
              <a:rPr lang="en-US" sz="2800" b="1" i="1" u="sng" dirty="0"/>
              <a:t>Service Motive:-</a:t>
            </a:r>
            <a:r>
              <a:rPr lang="en-US" sz="2800" dirty="0"/>
              <a:t> </a:t>
            </a:r>
            <a:r>
              <a:rPr lang="en-US" sz="2800" i="1" dirty="0" smtClean="0">
                <a:solidFill>
                  <a:srgbClr val="00B0F0"/>
                </a:solidFill>
              </a:rPr>
              <a:t> The basic motive of every profession is to serve the clients with dedication. Whereas basic purpose of management is achievement of management goal, for example for a business organisation the goal can be profit maximization .</a:t>
            </a:r>
          </a:p>
          <a:p>
            <a:pPr marL="0" indent="0" algn="just">
              <a:buNone/>
            </a:pPr>
            <a:r>
              <a:rPr lang="en-US" sz="2800" i="1" dirty="0" smtClean="0">
                <a:solidFill>
                  <a:srgbClr val="00B0F0"/>
                </a:solidFill>
              </a:rPr>
              <a:t>But nowadays only profit maximization cannot be the sole goal of an enterprise. To survive in market for a long period of time, a businessman must give due importance to social objectives along with economic objectives.</a:t>
            </a:r>
          </a:p>
          <a:p>
            <a:pPr marL="0" indent="0" algn="just">
              <a:buNone/>
            </a:pPr>
            <a:r>
              <a:rPr lang="en-US" sz="2800" b="1" i="1" dirty="0" smtClean="0">
                <a:solidFill>
                  <a:srgbClr val="00B0F0"/>
                </a:solidFill>
              </a:rPr>
              <a:t>So presently this feature of profession is not present but very soon it will be included.</a:t>
            </a:r>
            <a:endParaRPr lang="en-US" b="1" i="1" dirty="0">
              <a:solidFill>
                <a:srgbClr val="00B0F0"/>
              </a:solidFill>
            </a:endParaRPr>
          </a:p>
        </p:txBody>
      </p:sp>
    </p:spTree>
    <p:extLst>
      <p:ext uri="{BB962C8B-B14F-4D97-AF65-F5344CB8AC3E}">
        <p14:creationId xmlns:p14="http://schemas.microsoft.com/office/powerpoint/2010/main" val="1696190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Conclusion</a:t>
            </a:r>
            <a:endParaRPr lang="en-IN" dirty="0"/>
          </a:p>
        </p:txBody>
      </p:sp>
      <p:sp>
        <p:nvSpPr>
          <p:cNvPr id="3" name="Content Placeholder 2"/>
          <p:cNvSpPr>
            <a:spLocks noGrp="1"/>
          </p:cNvSpPr>
          <p:nvPr>
            <p:ph idx="1"/>
          </p:nvPr>
        </p:nvSpPr>
        <p:spPr>
          <a:xfrm>
            <a:off x="76200" y="2222287"/>
            <a:ext cx="11887200" cy="4559513"/>
          </a:xfrm>
        </p:spPr>
        <p:txBody>
          <a:bodyPr>
            <a:noAutofit/>
          </a:bodyPr>
          <a:lstStyle/>
          <a:p>
            <a:pPr marL="0" indent="0" algn="just">
              <a:buNone/>
            </a:pPr>
            <a:r>
              <a:rPr lang="en-IN" sz="2500" dirty="0" smtClean="0"/>
              <a:t>On comparing the features of profession with management we can conclude that presently all the features of profession are not present in management but very soon, may be by next decade these will be induced in management with statutory backing so we can say management is on the path of becoming a profession. Today it may not be recognized as a full fledged profession like Doctor, Lawyer, </a:t>
            </a:r>
            <a:r>
              <a:rPr lang="en-IN" sz="2500" dirty="0" err="1" smtClean="0"/>
              <a:t>etc</a:t>
            </a:r>
            <a:r>
              <a:rPr lang="en-IN" sz="2500" dirty="0" smtClean="0"/>
              <a:t>, but very soon it will be recognized as a full fieldged profession. </a:t>
            </a:r>
            <a:endParaRPr lang="en-IN" sz="2500" dirty="0"/>
          </a:p>
        </p:txBody>
      </p:sp>
    </p:spTree>
    <p:extLst>
      <p:ext uri="{BB962C8B-B14F-4D97-AF65-F5344CB8AC3E}">
        <p14:creationId xmlns:p14="http://schemas.microsoft.com/office/powerpoint/2010/main" val="1577973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30E8EF-CCFD-15E3-DBB2-102B24B41DF7}"/>
              </a:ext>
            </a:extLst>
          </p:cNvPr>
          <p:cNvSpPr>
            <a:spLocks noGrp="1"/>
          </p:cNvSpPr>
          <p:nvPr>
            <p:ph type="title"/>
          </p:nvPr>
        </p:nvSpPr>
        <p:spPr>
          <a:xfrm>
            <a:off x="197922" y="717082"/>
            <a:ext cx="12137700" cy="4141006"/>
          </a:xfrm>
        </p:spPr>
        <p:txBody>
          <a:bodyPr/>
          <a:lstStyle/>
          <a:p>
            <a:r>
              <a:rPr lang="en-US" dirty="0"/>
              <a:t>                      </a:t>
            </a:r>
            <a:r>
              <a:rPr lang="en-US" sz="6600" i="1" u="sng" dirty="0"/>
              <a:t>  </a:t>
            </a:r>
            <a:br>
              <a:rPr lang="en-US" sz="6600" i="1" u="sng" dirty="0"/>
            </a:br>
            <a:r>
              <a:rPr lang="en-US" sz="6600" dirty="0"/>
              <a:t>   </a:t>
            </a:r>
            <a:r>
              <a:rPr lang="en-US" sz="6600" i="1" u="sng" dirty="0"/>
              <a:t/>
            </a:r>
            <a:br>
              <a:rPr lang="en-US" sz="6600" i="1" u="sng" dirty="0"/>
            </a:br>
            <a:r>
              <a:rPr lang="en-US" b="0" dirty="0"/>
              <a:t/>
            </a:r>
            <a:br>
              <a:rPr lang="en-US" b="0" dirty="0"/>
            </a:br>
            <a:r>
              <a:rPr lang="en-US" b="0" dirty="0"/>
              <a:t/>
            </a:r>
            <a:br>
              <a:rPr lang="en-US" b="0" dirty="0"/>
            </a:br>
            <a:endParaRPr lang="en-US" dirty="0"/>
          </a:p>
        </p:txBody>
      </p:sp>
      <p:sp>
        <p:nvSpPr>
          <p:cNvPr id="3" name="Content Placeholder 2">
            <a:extLst>
              <a:ext uri="{FF2B5EF4-FFF2-40B4-BE49-F238E27FC236}">
                <a16:creationId xmlns:a16="http://schemas.microsoft.com/office/drawing/2014/main" xmlns="" id="{716CF1C4-3D9E-C2FA-E747-3B9F088CFBB7}"/>
              </a:ext>
            </a:extLst>
          </p:cNvPr>
          <p:cNvSpPr>
            <a:spLocks noGrp="1"/>
          </p:cNvSpPr>
          <p:nvPr>
            <p:ph idx="1"/>
          </p:nvPr>
        </p:nvSpPr>
        <p:spPr>
          <a:xfrm>
            <a:off x="3261158" y="4724400"/>
            <a:ext cx="5240374" cy="970450"/>
          </a:xfrm>
        </p:spPr>
        <p:txBody>
          <a:bodyPr/>
          <a:lstStyle/>
          <a:p>
            <a:pPr marL="0" indent="0" algn="ctr">
              <a:buNone/>
            </a:pPr>
            <a:r>
              <a:rPr lang="en-US" dirty="0"/>
              <a:t>                                                                             </a:t>
            </a:r>
            <a:r>
              <a:rPr lang="en-US" sz="2800" b="1" i="1" u="sng" dirty="0">
                <a:solidFill>
                  <a:schemeClr val="accent4"/>
                </a:solidFill>
              </a:rPr>
              <a:t>By:-</a:t>
            </a:r>
            <a:r>
              <a:rPr lang="en-US" sz="2800" b="1" i="1" dirty="0"/>
              <a:t> </a:t>
            </a:r>
            <a:r>
              <a:rPr lang="en-US" sz="2800" b="1" i="1" u="sng" dirty="0" err="1">
                <a:solidFill>
                  <a:srgbClr val="FF0000"/>
                </a:solidFill>
              </a:rPr>
              <a:t>Nimisha</a:t>
            </a:r>
            <a:r>
              <a:rPr lang="en-US" sz="2800" b="1" i="1" u="sng" dirty="0">
                <a:solidFill>
                  <a:srgbClr val="FF0000"/>
                </a:solidFill>
              </a:rPr>
              <a:t> Singh </a:t>
            </a:r>
            <a:r>
              <a:rPr lang="en-US" sz="2800" b="1" i="1" u="sng" dirty="0" err="1">
                <a:solidFill>
                  <a:srgbClr val="FF0000"/>
                </a:solidFill>
              </a:rPr>
              <a:t>Kushwaha</a:t>
            </a:r>
            <a:r>
              <a:rPr lang="en-US" sz="2800" b="1" i="1" u="sng" dirty="0">
                <a:solidFill>
                  <a:srgbClr val="FF0000"/>
                </a:solidFill>
              </a:rPr>
              <a:t> </a:t>
            </a:r>
            <a:r>
              <a:rPr lang="en-US" dirty="0">
                <a:solidFill>
                  <a:srgbClr val="FF0000"/>
                </a:solidFill>
              </a:rPr>
              <a:t>  </a:t>
            </a:r>
            <a:r>
              <a:rPr lang="en-US" dirty="0"/>
              <a:t>                     </a:t>
            </a:r>
          </a:p>
        </p:txBody>
      </p:sp>
      <p:sp>
        <p:nvSpPr>
          <p:cNvPr id="5" name="TextBox 4">
            <a:extLst>
              <a:ext uri="{FF2B5EF4-FFF2-40B4-BE49-F238E27FC236}">
                <a16:creationId xmlns:a16="http://schemas.microsoft.com/office/drawing/2014/main" xmlns="" id="{212F2323-DAD3-CB69-2EEF-A8A3E2804827}"/>
              </a:ext>
            </a:extLst>
          </p:cNvPr>
          <p:cNvSpPr txBox="1"/>
          <p:nvPr/>
        </p:nvSpPr>
        <p:spPr>
          <a:xfrm>
            <a:off x="2209800" y="2057400"/>
            <a:ext cx="7343090" cy="1107996"/>
          </a:xfrm>
          <a:prstGeom prst="rect">
            <a:avLst/>
          </a:prstGeom>
          <a:noFill/>
        </p:spPr>
        <p:txBody>
          <a:bodyPr wrap="square">
            <a:spAutoFit/>
          </a:bodyPr>
          <a:lstStyle/>
          <a:p>
            <a:r>
              <a:rPr lang="en-US" dirty="0"/>
              <a:t>                          </a:t>
            </a:r>
            <a:r>
              <a:rPr lang="en-US" sz="6600" b="1" i="1" u="sng" dirty="0">
                <a:solidFill>
                  <a:srgbClr val="FFFF00"/>
                </a:solidFill>
              </a:rPr>
              <a:t>Thank</a:t>
            </a:r>
            <a:r>
              <a:rPr lang="en-US" sz="6600" dirty="0">
                <a:solidFill>
                  <a:srgbClr val="FFFF00"/>
                </a:solidFill>
              </a:rPr>
              <a:t> </a:t>
            </a:r>
            <a:r>
              <a:rPr lang="en-US" sz="6600" b="1" i="1" u="sng" dirty="0" smtClean="0">
                <a:solidFill>
                  <a:srgbClr val="FFFF00"/>
                </a:solidFill>
              </a:rPr>
              <a:t>You</a:t>
            </a:r>
            <a:r>
              <a:rPr lang="en-US" sz="6600" dirty="0" smtClean="0">
                <a:solidFill>
                  <a:srgbClr val="FFFF00"/>
                </a:solidFill>
              </a:rPr>
              <a:t> </a:t>
            </a:r>
            <a:endParaRPr lang="en-US" sz="6600" dirty="0">
              <a:solidFill>
                <a:srgbClr val="FFFF00"/>
              </a:solidFill>
            </a:endParaRPr>
          </a:p>
        </p:txBody>
      </p:sp>
    </p:spTree>
    <p:extLst>
      <p:ext uri="{BB962C8B-B14F-4D97-AF65-F5344CB8AC3E}">
        <p14:creationId xmlns:p14="http://schemas.microsoft.com/office/powerpoint/2010/main" val="33256079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96</TotalTime>
  <Words>450</Words>
  <Application>Microsoft Office PowerPoint</Application>
  <PresentationFormat>Custom</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Quotable</vt:lpstr>
      <vt:lpstr>    NATURE OF MANAGEMENT </vt:lpstr>
      <vt:lpstr>        MANAGEMENT AS A PROFESSION </vt:lpstr>
      <vt:lpstr>     Features of profession Vs Management </vt:lpstr>
      <vt:lpstr>PowerPoint Presentation</vt:lpstr>
      <vt:lpstr>                          </vt:lpstr>
      <vt:lpstr>PowerPoint Presentation</vt:lpstr>
      <vt:lpstr>               </vt:lpstr>
      <vt:lpstr>Conclusion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NATURE OF MANAGEMENT </dc:title>
  <dc:creator>918353914413</dc:creator>
  <cp:lastModifiedBy>Admin</cp:lastModifiedBy>
  <cp:revision>13</cp:revision>
  <dcterms:created xsi:type="dcterms:W3CDTF">2022-09-23T16:48:40Z</dcterms:created>
  <dcterms:modified xsi:type="dcterms:W3CDTF">2022-09-26T10:17:19Z</dcterms:modified>
</cp:coreProperties>
</file>