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7" r:id="rId2"/>
    <p:sldId id="274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5" r:id="rId12"/>
    <p:sldId id="276" r:id="rId13"/>
    <p:sldId id="266" r:id="rId14"/>
    <p:sldId id="267" r:id="rId15"/>
    <p:sldId id="269" r:id="rId16"/>
    <p:sldId id="270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1BE131-10CF-4593-BC73-5BB5A95FD41B}" type="datetimeFigureOut">
              <a:rPr lang="en-IN" smtClean="0"/>
              <a:t>04-09-2022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A90D27-B0F3-4CF8-B38F-43CABE8CFED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865933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9452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9013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8190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3706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218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3384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9775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6755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7513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6318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116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8476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628D9-D037-46ED-8952-957E39E65FCE}" type="datetimeFigureOut">
              <a:rPr lang="en-IN" smtClean="0"/>
              <a:t>04-09-2022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89014-B71D-4AD5-896E-16560BAACCF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51416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628D9-D037-46ED-8952-957E39E65FCE}" type="datetimeFigureOut">
              <a:rPr lang="en-IN" smtClean="0"/>
              <a:t>04-09-2022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89014-B71D-4AD5-896E-16560BAACCF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315428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628D9-D037-46ED-8952-957E39E65FCE}" type="datetimeFigureOut">
              <a:rPr lang="en-IN" smtClean="0"/>
              <a:t>04-09-2022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89014-B71D-4AD5-896E-16560BAACCF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661236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628D9-D037-46ED-8952-957E39E65FCE}" type="datetimeFigureOut">
              <a:rPr lang="en-IN" smtClean="0"/>
              <a:t>04-09-2022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89014-B71D-4AD5-896E-16560BAACCF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646092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628D9-D037-46ED-8952-957E39E65FCE}" type="datetimeFigureOut">
              <a:rPr lang="en-IN" smtClean="0"/>
              <a:t>04-09-2022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89014-B71D-4AD5-896E-16560BAACCF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78353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628D9-D037-46ED-8952-957E39E65FCE}" type="datetimeFigureOut">
              <a:rPr lang="en-IN" smtClean="0"/>
              <a:t>04-09-2022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89014-B71D-4AD5-896E-16560BAACCF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701719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628D9-D037-46ED-8952-957E39E65FCE}" type="datetimeFigureOut">
              <a:rPr lang="en-IN" smtClean="0"/>
              <a:t>04-09-2022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89014-B71D-4AD5-896E-16560BAACCF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73458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628D9-D037-46ED-8952-957E39E65FCE}" type="datetimeFigureOut">
              <a:rPr lang="en-IN" smtClean="0"/>
              <a:t>04-09-2022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89014-B71D-4AD5-896E-16560BAACCF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721784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628D9-D037-46ED-8952-957E39E65FCE}" type="datetimeFigureOut">
              <a:rPr lang="en-IN" smtClean="0"/>
              <a:t>04-09-2022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89014-B71D-4AD5-896E-16560BAACCF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00063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628D9-D037-46ED-8952-957E39E65FCE}" type="datetimeFigureOut">
              <a:rPr lang="en-IN" smtClean="0"/>
              <a:t>04-09-2022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89014-B71D-4AD5-896E-16560BAACCF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66036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628D9-D037-46ED-8952-957E39E65FCE}" type="datetimeFigureOut">
              <a:rPr lang="en-IN" smtClean="0"/>
              <a:t>04-09-2022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89014-B71D-4AD5-896E-16560BAACCF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107629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1628D9-D037-46ED-8952-957E39E65FCE}" type="datetimeFigureOut">
              <a:rPr lang="en-IN" smtClean="0"/>
              <a:t>04-09-2022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389014-B71D-4AD5-896E-16560BAACCF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44651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wikihow.com/Prepare-Glycerol-Stock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ikihow.com/Prepare-Glycerol-Stock" TargetMode="External"/><Relationship Id="rId2" Type="http://schemas.openxmlformats.org/officeDocument/2006/relationships/hyperlink" Target="https://www.addgene.org/protocols/streak-plate/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98078" y="2651402"/>
            <a:ext cx="8904361" cy="17336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N" sz="5333" b="1" dirty="0">
                <a:solidFill>
                  <a:srgbClr val="C00000"/>
                </a:solidFill>
              </a:rPr>
              <a:t>Maintenance and Preservation</a:t>
            </a:r>
          </a:p>
          <a:p>
            <a:pPr algn="ctr"/>
            <a:r>
              <a:rPr lang="en-IN" sz="5333" b="1" dirty="0">
                <a:solidFill>
                  <a:srgbClr val="C00000"/>
                </a:solidFill>
              </a:rPr>
              <a:t> of pure culture</a:t>
            </a:r>
          </a:p>
        </p:txBody>
      </p:sp>
    </p:spTree>
    <p:extLst>
      <p:ext uri="{BB962C8B-B14F-4D97-AF65-F5344CB8AC3E}">
        <p14:creationId xmlns:p14="http://schemas.microsoft.com/office/powerpoint/2010/main" val="38380772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 rotWithShape="1">
          <a:blip r:embed="rId3"/>
          <a:srcRect l="2009" t="17767" b="11164"/>
          <a:stretch/>
        </p:blipFill>
        <p:spPr>
          <a:xfrm>
            <a:off x="1105987" y="879982"/>
            <a:ext cx="10546081" cy="573645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42192" y="0"/>
            <a:ext cx="6131230" cy="6667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3733" b="1" dirty="0">
                <a:solidFill>
                  <a:srgbClr val="C00000"/>
                </a:solidFill>
              </a:rPr>
              <a:t>3</a:t>
            </a:r>
            <a:r>
              <a:rPr lang="en-IN" sz="3733" b="1" dirty="0" smtClean="0">
                <a:solidFill>
                  <a:srgbClr val="C00000"/>
                </a:solidFill>
              </a:rPr>
              <a:t>. Storage at low temperature</a:t>
            </a:r>
            <a:endParaRPr lang="en-IN" sz="3733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10890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7C4DD69-D669-47F3-9D56-1DEDAC938978}"/>
              </a:ext>
            </a:extLst>
          </p:cNvPr>
          <p:cNvSpPr txBox="1"/>
          <p:nvPr/>
        </p:nvSpPr>
        <p:spPr>
          <a:xfrm>
            <a:off x="477556" y="2043737"/>
            <a:ext cx="10923239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latin typeface="Helvetica" panose="020B0604020202020204" pitchFamily="34" charset="0"/>
              </a:rPr>
              <a:t>Glycerol stock is a type of suspension used in laboratory settings to store bacterial cultures for extended periods of time. When liquid bacteria cultures are added to a 50% glycerol solution, the glycerol infuses into the bacterial cells, making them structurally stable and allowing them to be stored safely. After mixing your samples, freeze them at −80 °C (−112 °F) to ensure that they remain viable for as long as possible.</a:t>
            </a:r>
            <a:endParaRPr lang="en-IN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544B4F7-B189-4E3D-9908-E695C4F79330}"/>
              </a:ext>
            </a:extLst>
          </p:cNvPr>
          <p:cNvSpPr txBox="1"/>
          <p:nvPr/>
        </p:nvSpPr>
        <p:spPr>
          <a:xfrm>
            <a:off x="477556" y="1212740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en-IN" sz="3600" b="1" dirty="0">
                <a:solidFill>
                  <a:srgbClr val="222222"/>
                </a:solidFill>
                <a:latin typeface="inherit"/>
                <a:hlinkClick r:id="rId2"/>
              </a:rPr>
              <a:t>Glycerol Stock</a:t>
            </a:r>
            <a:endParaRPr lang="en-IN" sz="3600" b="1" dirty="0">
              <a:solidFill>
                <a:srgbClr val="222222"/>
              </a:solidFill>
              <a:latin typeface="Helvetica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42192" y="0"/>
            <a:ext cx="6131230" cy="6667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3733" b="1" dirty="0">
                <a:solidFill>
                  <a:srgbClr val="C00000"/>
                </a:solidFill>
              </a:rPr>
              <a:t>3</a:t>
            </a:r>
            <a:r>
              <a:rPr lang="en-IN" sz="3733" b="1" dirty="0" smtClean="0">
                <a:solidFill>
                  <a:srgbClr val="C00000"/>
                </a:solidFill>
              </a:rPr>
              <a:t>. Storage at low temperature</a:t>
            </a:r>
            <a:endParaRPr lang="en-IN" sz="3733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6602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6F17426-C904-4A52-8BDC-BD1EED9C20A7}"/>
              </a:ext>
            </a:extLst>
          </p:cNvPr>
          <p:cNvSpPr txBox="1"/>
          <p:nvPr/>
        </p:nvSpPr>
        <p:spPr>
          <a:xfrm>
            <a:off x="2696118" y="1556216"/>
            <a:ext cx="31719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F4268FC-3CA7-4866-AC1C-1CC3AA7B5112}"/>
              </a:ext>
            </a:extLst>
          </p:cNvPr>
          <p:cNvSpPr txBox="1"/>
          <p:nvPr/>
        </p:nvSpPr>
        <p:spPr>
          <a:xfrm>
            <a:off x="244831" y="1866275"/>
            <a:ext cx="11617092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Font typeface="+mj-lt"/>
              <a:buAutoNum type="arabicPeriod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After you have bacterial growth, add 500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μL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the overnight culture to 500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μL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50% glycerol in a 2 mL screw top tube or cryovial and gently mix.</a:t>
            </a:r>
          </a:p>
          <a:p>
            <a:pPr algn="l">
              <a:buFont typeface="+mj-lt"/>
              <a:buAutoNum type="arabicPeriod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Note: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Make the 50% glycerol solution by diluting 100% glycerol in dH20.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Note: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Snap top tubes are not recommended as they can open unexpectedly at -80°C.</a:t>
            </a:r>
          </a:p>
          <a:p>
            <a:pPr algn="l"/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buFont typeface="+mj-lt"/>
              <a:buAutoNum type="arabicPeriod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Freeze the glycerol stock tube at -80°C. The stock is now stable for years, as long as it is kept at -80°C. Subsequent freeze and thaw cycles reduce shelf life.</a:t>
            </a:r>
          </a:p>
          <a:p>
            <a:pPr algn="l">
              <a:buFont typeface="+mj-lt"/>
              <a:buAutoNum type="arabicPeriod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buFont typeface="+mj-lt"/>
              <a:buAutoNum type="arabicPeriod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recover bacteria from your glycerol stock, open the tube and use a sterile loop, toothpick or pipette tip to scrape some of the frozen bacteria off of the top. Do not let the glycerol stock unthaw!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Streak the bacteria onto an LB agar plate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>
              <a:buFont typeface="+mj-lt"/>
              <a:buAutoNum type="arabicPeriod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buFont typeface="+mj-lt"/>
              <a:buAutoNum type="arabicPeriod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Grow your bacteria overnight at the appropriate temperature.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26875B6-6145-46B8-8F4A-201D65D047DB}"/>
              </a:ext>
            </a:extLst>
          </p:cNvPr>
          <p:cNvSpPr txBox="1"/>
          <p:nvPr/>
        </p:nvSpPr>
        <p:spPr>
          <a:xfrm>
            <a:off x="183871" y="943365"/>
            <a:ext cx="903496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en-IN" sz="3600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Glycerol </a:t>
            </a:r>
            <a:r>
              <a:rPr lang="en-IN" sz="3600" b="1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Stock</a:t>
            </a:r>
            <a:r>
              <a:rPr lang="en-IN" sz="3600" b="1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IN" sz="3600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Procedure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742192" y="0"/>
            <a:ext cx="6131230" cy="6667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3733" b="1" dirty="0">
                <a:solidFill>
                  <a:srgbClr val="C00000"/>
                </a:solidFill>
              </a:rPr>
              <a:t>3</a:t>
            </a:r>
            <a:r>
              <a:rPr lang="en-IN" sz="3733" b="1" dirty="0" smtClean="0">
                <a:solidFill>
                  <a:srgbClr val="C00000"/>
                </a:solidFill>
              </a:rPr>
              <a:t>. Storage at low temperature</a:t>
            </a:r>
            <a:endParaRPr lang="en-IN" sz="3733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19631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 rotWithShape="1">
          <a:blip r:embed="rId3"/>
          <a:srcRect t="22979" b="4491"/>
          <a:stretch/>
        </p:blipFill>
        <p:spPr>
          <a:xfrm>
            <a:off x="744070" y="1256871"/>
            <a:ext cx="10264588" cy="558378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3917" y="15634"/>
            <a:ext cx="11324895" cy="12412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3733" b="1" dirty="0">
                <a:solidFill>
                  <a:srgbClr val="C00000"/>
                </a:solidFill>
              </a:rPr>
              <a:t>4</a:t>
            </a:r>
            <a:r>
              <a:rPr lang="en-IN" sz="3733" b="1" dirty="0" smtClean="0">
                <a:solidFill>
                  <a:srgbClr val="C00000"/>
                </a:solidFill>
              </a:rPr>
              <a:t>. Preservation by overlaying culture with mineral oil or </a:t>
            </a:r>
          </a:p>
          <a:p>
            <a:r>
              <a:rPr lang="en-IN" sz="3733" b="1" dirty="0" smtClean="0">
                <a:solidFill>
                  <a:srgbClr val="C00000"/>
                </a:solidFill>
              </a:rPr>
              <a:t>liquid paraffin storage</a:t>
            </a:r>
            <a:endParaRPr lang="en-IN" sz="3733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56677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 rotWithShape="1">
          <a:blip r:embed="rId3"/>
          <a:srcRect t="15944"/>
          <a:stretch/>
        </p:blipFill>
        <p:spPr>
          <a:xfrm>
            <a:off x="1140822" y="792479"/>
            <a:ext cx="9300755" cy="586338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74306" y="0"/>
            <a:ext cx="3403689" cy="6667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3733" b="1" dirty="0" smtClean="0">
                <a:solidFill>
                  <a:srgbClr val="C00000"/>
                </a:solidFill>
              </a:rPr>
              <a:t>5. </a:t>
            </a:r>
            <a:r>
              <a:rPr lang="en-IN" sz="3733" b="1" dirty="0" err="1" smtClean="0">
                <a:solidFill>
                  <a:srgbClr val="C00000"/>
                </a:solidFill>
              </a:rPr>
              <a:t>Lyophilization</a:t>
            </a:r>
            <a:endParaRPr lang="en-IN" sz="3733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02088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 rotWithShape="1">
          <a:blip r:embed="rId3"/>
          <a:srcRect t="13467" b="10633"/>
          <a:stretch/>
        </p:blipFill>
        <p:spPr>
          <a:xfrm>
            <a:off x="1506583" y="1471749"/>
            <a:ext cx="9117875" cy="519030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74306" y="0"/>
            <a:ext cx="3403689" cy="6667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3733" b="1" dirty="0" smtClean="0">
                <a:solidFill>
                  <a:srgbClr val="C00000"/>
                </a:solidFill>
              </a:rPr>
              <a:t>5. </a:t>
            </a:r>
            <a:r>
              <a:rPr lang="en-IN" sz="3733" b="1" dirty="0" err="1" smtClean="0">
                <a:solidFill>
                  <a:srgbClr val="C00000"/>
                </a:solidFill>
              </a:rPr>
              <a:t>Lyophilization</a:t>
            </a:r>
            <a:endParaRPr lang="en-IN" sz="3733" b="1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91322" y="735875"/>
            <a:ext cx="2220480" cy="6667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3733" b="1" dirty="0" smtClean="0"/>
              <a:t>Procedure</a:t>
            </a:r>
            <a:endParaRPr lang="en-IN" sz="3733" b="1" dirty="0"/>
          </a:p>
        </p:txBody>
      </p:sp>
    </p:spTree>
    <p:extLst>
      <p:ext uri="{BB962C8B-B14F-4D97-AF65-F5344CB8AC3E}">
        <p14:creationId xmlns:p14="http://schemas.microsoft.com/office/powerpoint/2010/main" val="38316365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 rotWithShape="1">
          <a:blip r:embed="rId3"/>
          <a:srcRect t="16011"/>
          <a:stretch/>
        </p:blipFill>
        <p:spPr>
          <a:xfrm>
            <a:off x="1663336" y="1663337"/>
            <a:ext cx="8412481" cy="529916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74306" y="0"/>
            <a:ext cx="3403689" cy="6667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3733" b="1" dirty="0" smtClean="0">
                <a:solidFill>
                  <a:srgbClr val="C00000"/>
                </a:solidFill>
              </a:rPr>
              <a:t>5. </a:t>
            </a:r>
            <a:r>
              <a:rPr lang="en-IN" sz="3733" b="1" dirty="0" err="1" smtClean="0">
                <a:solidFill>
                  <a:srgbClr val="C00000"/>
                </a:solidFill>
              </a:rPr>
              <a:t>Lyophilization</a:t>
            </a:r>
            <a:endParaRPr lang="en-IN" sz="3733" b="1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79597" y="892629"/>
            <a:ext cx="2489399" cy="6667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3733" b="1" dirty="0" smtClean="0"/>
              <a:t>Advantages</a:t>
            </a:r>
            <a:endParaRPr lang="en-IN" sz="3733" b="1" dirty="0"/>
          </a:p>
        </p:txBody>
      </p:sp>
    </p:spTree>
    <p:extLst>
      <p:ext uri="{BB962C8B-B14F-4D97-AF65-F5344CB8AC3E}">
        <p14:creationId xmlns:p14="http://schemas.microsoft.com/office/powerpoint/2010/main" val="8193481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 rotWithShape="1">
          <a:blip r:embed="rId2"/>
          <a:srcRect l="3517" t="23468" r="3595" b="31576"/>
          <a:stretch/>
        </p:blipFill>
        <p:spPr>
          <a:xfrm>
            <a:off x="1018901" y="1001486"/>
            <a:ext cx="9716598" cy="352697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44464" y="0"/>
            <a:ext cx="2665473" cy="6667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3733" b="1" dirty="0" smtClean="0">
                <a:solidFill>
                  <a:srgbClr val="C00000"/>
                </a:solidFill>
              </a:rPr>
              <a:t>Introduction</a:t>
            </a:r>
            <a:endParaRPr lang="en-IN" sz="3733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90012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 rotWithShape="1">
          <a:blip r:embed="rId3"/>
          <a:srcRect t="18772" b="4250"/>
          <a:stretch/>
        </p:blipFill>
        <p:spPr>
          <a:xfrm>
            <a:off x="1403929" y="998359"/>
            <a:ext cx="9230557" cy="532909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44464" y="0"/>
            <a:ext cx="2665473" cy="6667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3733" b="1" dirty="0" smtClean="0">
                <a:solidFill>
                  <a:srgbClr val="C00000"/>
                </a:solidFill>
              </a:rPr>
              <a:t>Introduction</a:t>
            </a:r>
            <a:endParaRPr lang="en-IN" sz="3733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60379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 rotWithShape="1">
          <a:blip r:embed="rId3"/>
          <a:srcRect l="3746" t="21023" r="20611" b="28682"/>
          <a:stretch/>
        </p:blipFill>
        <p:spPr>
          <a:xfrm>
            <a:off x="2004291" y="2007994"/>
            <a:ext cx="7906328" cy="394270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22836" y="0"/>
            <a:ext cx="5406288" cy="6667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3733" b="1" dirty="0">
                <a:solidFill>
                  <a:srgbClr val="C00000"/>
                </a:solidFill>
              </a:rPr>
              <a:t>Objectives of preservation</a:t>
            </a:r>
          </a:p>
        </p:txBody>
      </p:sp>
    </p:spTree>
    <p:extLst>
      <p:ext uri="{BB962C8B-B14F-4D97-AF65-F5344CB8AC3E}">
        <p14:creationId xmlns:p14="http://schemas.microsoft.com/office/powerpoint/2010/main" val="32177688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 rotWithShape="1">
          <a:blip r:embed="rId3"/>
          <a:srcRect t="14678"/>
          <a:stretch/>
        </p:blipFill>
        <p:spPr>
          <a:xfrm>
            <a:off x="1634836" y="1045460"/>
            <a:ext cx="9070109" cy="58040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769900" y="19599"/>
            <a:ext cx="5781776" cy="6667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3733" b="1" dirty="0"/>
              <a:t>Applications of preservation</a:t>
            </a:r>
          </a:p>
        </p:txBody>
      </p:sp>
    </p:spTree>
    <p:extLst>
      <p:ext uri="{BB962C8B-B14F-4D97-AF65-F5344CB8AC3E}">
        <p14:creationId xmlns:p14="http://schemas.microsoft.com/office/powerpoint/2010/main" val="36431937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 rotWithShape="1">
          <a:blip r:embed="rId3"/>
          <a:srcRect t="17968"/>
          <a:stretch/>
        </p:blipFill>
        <p:spPr>
          <a:xfrm>
            <a:off x="1447028" y="1293092"/>
            <a:ext cx="8694499" cy="534915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742192" y="0"/>
            <a:ext cx="5110886" cy="6667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3733" b="1" dirty="0">
                <a:solidFill>
                  <a:srgbClr val="C00000"/>
                </a:solidFill>
              </a:rPr>
              <a:t>Methods of preservation</a:t>
            </a:r>
          </a:p>
        </p:txBody>
      </p:sp>
    </p:spTree>
    <p:extLst>
      <p:ext uri="{BB962C8B-B14F-4D97-AF65-F5344CB8AC3E}">
        <p14:creationId xmlns:p14="http://schemas.microsoft.com/office/powerpoint/2010/main" val="3218155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 rotWithShape="1">
          <a:blip r:embed="rId3"/>
          <a:srcRect t="21345" b="7852"/>
          <a:stretch/>
        </p:blipFill>
        <p:spPr>
          <a:xfrm>
            <a:off x="1262742" y="896983"/>
            <a:ext cx="9544595" cy="506838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42192" y="0"/>
            <a:ext cx="6926320" cy="6667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3733" b="1" dirty="0" smtClean="0">
                <a:solidFill>
                  <a:srgbClr val="C00000"/>
                </a:solidFill>
              </a:rPr>
              <a:t>1. Periodic transfer to fresh media</a:t>
            </a:r>
            <a:endParaRPr lang="en-IN" sz="3733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71937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 rotWithShape="1">
          <a:blip r:embed="rId3"/>
          <a:srcRect l="8303" t="11696" r="9599" b="26161"/>
          <a:stretch/>
        </p:blipFill>
        <p:spPr>
          <a:xfrm>
            <a:off x="1541416" y="1386594"/>
            <a:ext cx="8525691" cy="484003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42192" y="0"/>
            <a:ext cx="6926320" cy="6667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3733" b="1" dirty="0" smtClean="0">
                <a:solidFill>
                  <a:srgbClr val="C00000"/>
                </a:solidFill>
              </a:rPr>
              <a:t>1. Periodic transfer to fresh media</a:t>
            </a:r>
            <a:endParaRPr lang="en-IN" sz="3733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46283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 rotWithShape="1">
          <a:blip r:embed="rId3"/>
          <a:srcRect t="13805" b="11107"/>
          <a:stretch/>
        </p:blipFill>
        <p:spPr>
          <a:xfrm>
            <a:off x="853438" y="801189"/>
            <a:ext cx="10598333" cy="596855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03746" y="0"/>
            <a:ext cx="4782591" cy="6667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3733" b="1" dirty="0" smtClean="0">
                <a:solidFill>
                  <a:srgbClr val="C00000"/>
                </a:solidFill>
              </a:rPr>
              <a:t>2. Storage in sterile soil</a:t>
            </a:r>
            <a:endParaRPr lang="en-IN" sz="3733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28149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197</Words>
  <Application>Microsoft Office PowerPoint</Application>
  <PresentationFormat>Widescreen</PresentationFormat>
  <Paragraphs>45</Paragraphs>
  <Slides>16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Light</vt:lpstr>
      <vt:lpstr>Helvetica</vt:lpstr>
      <vt:lpstr>inherit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Ajay</dc:creator>
  <cp:lastModifiedBy>Ajay</cp:lastModifiedBy>
  <cp:revision>4</cp:revision>
  <dcterms:created xsi:type="dcterms:W3CDTF">2022-09-04T11:20:08Z</dcterms:created>
  <dcterms:modified xsi:type="dcterms:W3CDTF">2022-09-04T11:52:48Z</dcterms:modified>
</cp:coreProperties>
</file>