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3941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5423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737444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49531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94669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96442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96777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48372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79830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1338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9353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8874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1282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376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9202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5860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9406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46171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Public Sector, Private Sector, Joint Sector</a:t>
            </a:r>
          </a:p>
        </p:txBody>
      </p:sp>
      <p:sp>
        <p:nvSpPr>
          <p:cNvPr id="3" name="Subtitle 2"/>
          <p:cNvSpPr>
            <a:spLocks noGrp="1"/>
          </p:cNvSpPr>
          <p:nvPr>
            <p:ph type="subTitle" idx="1"/>
          </p:nvPr>
        </p:nvSpPr>
        <p:spPr/>
        <p:txBody>
          <a:bodyPr/>
          <a:lstStyle/>
          <a:p>
            <a:endParaRPr lang="en-US" dirty="0"/>
          </a:p>
          <a:p>
            <a:r>
              <a:rPr lang="en-US" dirty="0"/>
              <a:t>Dr </a:t>
            </a:r>
            <a:r>
              <a:rPr lang="en-US" dirty="0" err="1"/>
              <a:t>Pramod</a:t>
            </a:r>
            <a:r>
              <a:rPr lang="en-US" dirty="0"/>
              <a:t> Kumar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dirty="0"/>
              <a:t>Large multinational corporations</a:t>
            </a:r>
          </a:p>
          <a:p>
            <a:pPr algn="just"/>
            <a:r>
              <a:rPr lang="en-US" dirty="0"/>
              <a:t>Corporations that employ 500 or more people are considered large. Firms under this classification are the most prominent members of the private sector. Their importance results from exerting considerable political and economic influence. Government agencies exercise regulations on them but do not control them.</a:t>
            </a:r>
          </a:p>
          <a:p>
            <a:pPr algn="just"/>
            <a:r>
              <a:rPr lang="en-US" b="1" dirty="0"/>
              <a:t>Nonprofits</a:t>
            </a:r>
          </a:p>
          <a:p>
            <a:pPr algn="just"/>
            <a:r>
              <a:rPr lang="en-US" dirty="0"/>
              <a:t>Nonprofit organizations participate in activities perceived as publicly desirable, such as social services, education and natural resource conservation. Their main aim is delivering services for the general good and benefit of the community. While some nonprofits are self-sustainable, others depend on donations for financing. Nonprofits receive special tax considerations from the government.</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Joint Sector</a:t>
            </a:r>
            <a:endParaRPr lang="en-US" dirty="0"/>
          </a:p>
        </p:txBody>
      </p:sp>
      <p:sp>
        <p:nvSpPr>
          <p:cNvPr id="3" name="Content Placeholder 2"/>
          <p:cNvSpPr>
            <a:spLocks noGrp="1"/>
          </p:cNvSpPr>
          <p:nvPr>
            <p:ph idx="1"/>
          </p:nvPr>
        </p:nvSpPr>
        <p:spPr/>
        <p:txBody>
          <a:bodyPr>
            <a:normAutofit/>
          </a:bodyPr>
          <a:lstStyle/>
          <a:p>
            <a:pPr algn="just" fontAlgn="base"/>
            <a:r>
              <a:rPr lang="en-US" b="1" dirty="0"/>
              <a:t>Meaning:</a:t>
            </a:r>
          </a:p>
          <a:p>
            <a:pPr algn="just" fontAlgn="base"/>
            <a:r>
              <a:rPr lang="en-US" dirty="0"/>
              <a:t>The joint sector represents a new ideology of economic management geared to sub serve a new economic system.</a:t>
            </a:r>
          </a:p>
          <a:p>
            <a:pPr algn="just" fontAlgn="base"/>
            <a:r>
              <a:rPr lang="en-US" dirty="0"/>
              <a:t>The term is applied to an under­taking only when both its ownership and control are effectively shared between public sector agen­cies on the one hand and a private group on the other.</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Definition of Joint Sector:</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algn="just" fontAlgn="base"/>
            <a:r>
              <a:rPr lang="en-US" b="1" dirty="0"/>
              <a:t>The </a:t>
            </a:r>
            <a:r>
              <a:rPr lang="en-US" b="1" dirty="0" err="1"/>
              <a:t>Dutt</a:t>
            </a:r>
            <a:r>
              <a:rPr lang="en-US" b="1" dirty="0"/>
              <a:t> Committee (Industrial Licensing Policy Inquiry Committee) has defined the concept of the joint sector in the following terms:</a:t>
            </a:r>
            <a:endParaRPr lang="en-US" dirty="0"/>
          </a:p>
          <a:p>
            <a:pPr lvl="1" algn="just" fontAlgn="base"/>
            <a:r>
              <a:rPr lang="en-US" dirty="0"/>
              <a:t>The joint sector would include units in which both public and private investments have taken place and where the state takes an active part in direction and control.</a:t>
            </a:r>
          </a:p>
          <a:p>
            <a:pPr lvl="1" algn="just" fontAlgn="base"/>
            <a:r>
              <a:rPr lang="en-US" dirty="0"/>
              <a:t>According to JRD Tata a joint sector enterprise is intended to form a partnership between the private sector and the Govt. in which the govt. participation of the capital will not be less than 26 p.c., the routine management will be normally in the hands of the private sector partner and control and supervision will be duly exercised by a governing board on which Government is adequately represented.</a:t>
            </a:r>
          </a:p>
          <a:p>
            <a:pPr algn="just"/>
            <a:r>
              <a:rPr lang="en-US" dirty="0"/>
              <a:t>The Tata concept of joint sector is heavily pri­vate sector oriented, whereas the </a:t>
            </a:r>
            <a:r>
              <a:rPr lang="en-US" dirty="0" err="1"/>
              <a:t>Dutt</a:t>
            </a:r>
            <a:r>
              <a:rPr lang="en-US" dirty="0"/>
              <a:t> Committee concept of the joint sector was public sector oriented and aimed at curbing concentration of industries in the private sector.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Features of Joint Sector</a:t>
            </a:r>
            <a:endParaRPr lang="en-US" dirty="0"/>
          </a:p>
        </p:txBody>
      </p:sp>
      <p:sp>
        <p:nvSpPr>
          <p:cNvPr id="3" name="Content Placeholder 2"/>
          <p:cNvSpPr>
            <a:spLocks noGrp="1"/>
          </p:cNvSpPr>
          <p:nvPr>
            <p:ph idx="1"/>
          </p:nvPr>
        </p:nvSpPr>
        <p:spPr/>
        <p:txBody>
          <a:bodyPr>
            <a:normAutofit/>
          </a:bodyPr>
          <a:lstStyle/>
          <a:p>
            <a:pPr algn="just" fontAlgn="base"/>
            <a:r>
              <a:rPr lang="en-US" b="1" dirty="0"/>
              <a:t>Joint sector enterprises may be brought into being by any of the following ways:</a:t>
            </a:r>
            <a:endParaRPr lang="en-US" dirty="0"/>
          </a:p>
          <a:p>
            <a:pPr lvl="1" algn="just" fontAlgn="base"/>
            <a:r>
              <a:rPr lang="en-US" dirty="0"/>
              <a:t>(</a:t>
            </a:r>
            <a:r>
              <a:rPr lang="en-US" dirty="0" err="1"/>
              <a:t>i</a:t>
            </a:r>
            <a:r>
              <a:rPr lang="en-US" dirty="0"/>
              <a:t>) The Central Govt. and private entrepre­neurs may jointly set up new enterprises. Sometimes the Central Govt. and one or more State </a:t>
            </a:r>
            <a:r>
              <a:rPr lang="en-US" dirty="0" err="1"/>
              <a:t>Govts</a:t>
            </a:r>
            <a:r>
              <a:rPr lang="en-US" dirty="0"/>
              <a:t>, together may set up enterprises in partnership with the pri­vate sector.</a:t>
            </a:r>
          </a:p>
          <a:p>
            <a:pPr lvl="1" algn="just" fontAlgn="base"/>
            <a:r>
              <a:rPr lang="en-US" dirty="0"/>
              <a:t>(ii) The State Govt. or their industrial devel­opment corporations may set up new companies jointly with private partners, involving equity participation by both the partners.</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lgn="just" fontAlgn="base"/>
            <a:r>
              <a:rPr lang="en-US" dirty="0"/>
              <a:t>(iii) Public financial institutions may, through equity participation or conversion of loans or debentures into equity, transform enterprises promoted by private entrepreneurs into joint sector com­panies.</a:t>
            </a:r>
          </a:p>
          <a:p>
            <a:pPr lvl="1" algn="just" fontAlgn="base"/>
            <a:r>
              <a:rPr lang="en-US" dirty="0"/>
              <a:t>(iv) The existing private enterprises may be transformed into joint sector enterprises by the govt. or govt. companies acquir­ing a part of the equity or converting debt into equity or by contributing to an increase in the share capital.</a:t>
            </a:r>
          </a:p>
          <a:p>
            <a:pPr lvl="1" algn="just" fontAlgn="base"/>
            <a:r>
              <a:rPr lang="en-US" dirty="0"/>
              <a:t>(v) The existing public sector companies may be transformed into joint sector enterprises through the sale of some equity shares to private entrepreneurs or the general public.</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Rationale of Joint Sector</a:t>
            </a:r>
            <a:endParaRPr lang="en-US" dirty="0"/>
          </a:p>
        </p:txBody>
      </p:sp>
      <p:sp>
        <p:nvSpPr>
          <p:cNvPr id="3" name="Content Placeholder 2"/>
          <p:cNvSpPr>
            <a:spLocks noGrp="1"/>
          </p:cNvSpPr>
          <p:nvPr>
            <p:ph idx="1"/>
          </p:nvPr>
        </p:nvSpPr>
        <p:spPr/>
        <p:txBody>
          <a:bodyPr>
            <a:normAutofit/>
          </a:bodyPr>
          <a:lstStyle/>
          <a:p>
            <a:pPr algn="just"/>
            <a:r>
              <a:rPr lang="en-US" dirty="0"/>
              <a:t>The basic objective of the joint sector is that public funds should primarily be used to sub serve the public interest and that their deployment should not result in undue benefits to a few individuals or business houses. </a:t>
            </a:r>
          </a:p>
          <a:p>
            <a:pPr algn="just"/>
            <a:r>
              <a:rPr lang="en-US" dirty="0"/>
              <a:t>The joint sector has also acquired other objectives such as serving as an instrument of state initiative in the development of priority in­dustries, in dispersal of ownership and control over industries and in creating a new class of entrepreneurs.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Problems of the Joint Sector</a:t>
            </a:r>
            <a:endParaRPr lang="en-US" dirty="0"/>
          </a:p>
        </p:txBody>
      </p:sp>
      <p:sp>
        <p:nvSpPr>
          <p:cNvPr id="3" name="Content Placeholder 2"/>
          <p:cNvSpPr>
            <a:spLocks noGrp="1"/>
          </p:cNvSpPr>
          <p:nvPr>
            <p:ph idx="1"/>
          </p:nvPr>
        </p:nvSpPr>
        <p:spPr/>
        <p:txBody>
          <a:bodyPr>
            <a:normAutofit fontScale="92500" lnSpcReduction="20000"/>
          </a:bodyPr>
          <a:lstStyle/>
          <a:p>
            <a:pPr algn="just" fontAlgn="base"/>
            <a:r>
              <a:rPr lang="en-US" b="1" dirty="0"/>
              <a:t>Apart from other problems common to all in­dustrial activity, three specific problems to the joint sector have been identified:</a:t>
            </a:r>
            <a:endParaRPr lang="en-US" dirty="0"/>
          </a:p>
          <a:p>
            <a:pPr lvl="1" algn="just" fontAlgn="base"/>
            <a:r>
              <a:rPr lang="en-US" dirty="0"/>
              <a:t>1. While in principle the concept appears ac­ceptable, guidelines in terms of the roles of the Govt. and private partners in managing and controlling joint sector enterprises still remain to be spelt out. From the point of view of private investors, uncer­tainty about their role in management and control has been a major inhibiting factor.</a:t>
            </a:r>
          </a:p>
          <a:p>
            <a:pPr lvl="1" algn="just" fontAlgn="base"/>
            <a:r>
              <a:rPr lang="en-US" dirty="0"/>
              <a:t>2. The rationale for setting up joint sector projects was mainly for developing backward areas, reducing concentration of economic power and to accelerate industrial development. But in reality, often the purpose for which the joint sector projects were set up was unrelated to these basic objectives.</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lgn="just" fontAlgn="base"/>
            <a:r>
              <a:rPr lang="en-US" dirty="0"/>
              <a:t>3. The inter-facing between a purely Govt. agency whose commitment and accountability are vastly different and a private group whose main motivation is likely to be commercial profitability is not always smooth.</a:t>
            </a:r>
          </a:p>
          <a:p>
            <a:pPr algn="just" fontAlgn="base"/>
            <a:r>
              <a:rPr lang="en-US" dirty="0"/>
              <a:t>There is always the dilemma between “over control” of a unit to satisfy the </a:t>
            </a:r>
            <a:r>
              <a:rPr lang="en-US" dirty="0" err="1"/>
              <a:t>rig­our</a:t>
            </a:r>
            <a:r>
              <a:rPr lang="en-US" dirty="0"/>
              <a:t> of Govt. audit on the one hand which, over time, stifles initiative and makes it difficult to op­erate; on the other, there is a well-recognised ac­countability to the public and legislature where Govt. funds are invested that they are expended wisely.</a:t>
            </a:r>
          </a:p>
          <a:p>
            <a:pPr algn="just" fontAlgn="base"/>
            <a:r>
              <a:rPr lang="en-US" dirty="0"/>
              <a:t>One, therefore, has to steer clear of these two extremes and ensure that the right “mix” of freedom and interference which will make the unit grow and expand is achieved.</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Government Policy</a:t>
            </a:r>
            <a:endParaRPr lang="en-US" dirty="0"/>
          </a:p>
        </p:txBody>
      </p:sp>
      <p:sp>
        <p:nvSpPr>
          <p:cNvPr id="3" name="Content Placeholder 2"/>
          <p:cNvSpPr>
            <a:spLocks noGrp="1"/>
          </p:cNvSpPr>
          <p:nvPr>
            <p:ph idx="1"/>
          </p:nvPr>
        </p:nvSpPr>
        <p:spPr/>
        <p:txBody>
          <a:bodyPr>
            <a:normAutofit/>
          </a:bodyPr>
          <a:lstStyle/>
          <a:p>
            <a:pPr algn="just" fontAlgn="base"/>
            <a:r>
              <a:rPr lang="en-US" dirty="0"/>
              <a:t>The Govt. accepted the concept of joint sector in its industrial policy decision in 1970 and 1973. The concept of joint sector became very popu­lar after the Report of the Industrial Licensing Policy Inquiry Committee was submitted in 1969.</a:t>
            </a:r>
          </a:p>
          <a:p>
            <a:pPr algn="just" fontAlgn="base"/>
            <a:r>
              <a:rPr lang="en-US" dirty="0"/>
              <a:t>How­ever, this is not a new idea. The industrial policy pronouncements even before the </a:t>
            </a:r>
            <a:r>
              <a:rPr lang="en-US" dirty="0" err="1"/>
              <a:t>Dutt</a:t>
            </a:r>
            <a:r>
              <a:rPr lang="en-US" dirty="0"/>
              <a:t> Committee Report had conceived the idea of joint sector. In­deed, the joint sector as a form of business existed in India even before Independence.</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Government Policy</a:t>
            </a:r>
            <a:endParaRPr lang="en-US" dirty="0"/>
          </a:p>
        </p:txBody>
      </p:sp>
      <p:sp>
        <p:nvSpPr>
          <p:cNvPr id="3" name="Content Placeholder 2"/>
          <p:cNvSpPr>
            <a:spLocks noGrp="1"/>
          </p:cNvSpPr>
          <p:nvPr>
            <p:ph idx="1"/>
          </p:nvPr>
        </p:nvSpPr>
        <p:spPr/>
        <p:txBody>
          <a:bodyPr>
            <a:normAutofit/>
          </a:bodyPr>
          <a:lstStyle/>
          <a:p>
            <a:pPr algn="just"/>
            <a:r>
              <a:rPr lang="en-US" dirty="0"/>
              <a:t>The idea of the joint sector was implicit in the Industrial Policy Resolutions of 1948 and 1956. The Industrial Policy Resolution of 1948 indicated the possibility of the state securing the cooperation of private enterprise for the establishment of new units even in the 6 industries where only the state was to have the right to set up new units, subject to such control and regulation as the Central Govt. might prescribe.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Sector</a:t>
            </a:r>
            <a:endParaRPr lang="en-US" dirty="0"/>
          </a:p>
        </p:txBody>
      </p:sp>
      <p:sp>
        <p:nvSpPr>
          <p:cNvPr id="3" name="Content Placeholder 2"/>
          <p:cNvSpPr>
            <a:spLocks noGrp="1"/>
          </p:cNvSpPr>
          <p:nvPr>
            <p:ph idx="1"/>
          </p:nvPr>
        </p:nvSpPr>
        <p:spPr/>
        <p:txBody>
          <a:bodyPr>
            <a:normAutofit/>
          </a:bodyPr>
          <a:lstStyle/>
          <a:p>
            <a:pPr algn="just"/>
            <a:r>
              <a:rPr lang="en-US" dirty="0"/>
              <a:t>The </a:t>
            </a:r>
            <a:r>
              <a:rPr lang="en-US" b="1" dirty="0"/>
              <a:t>public sector</a:t>
            </a:r>
            <a:r>
              <a:rPr lang="en-US" dirty="0"/>
              <a:t> (also called the </a:t>
            </a:r>
            <a:r>
              <a:rPr lang="en-US" b="1" dirty="0"/>
              <a:t>state sector</a:t>
            </a:r>
            <a:r>
              <a:rPr lang="en-US" dirty="0"/>
              <a:t>) is the part of the economy composed of both public services and public enterprises.</a:t>
            </a:r>
          </a:p>
          <a:p>
            <a:pPr algn="just"/>
            <a:r>
              <a:rPr lang="en-US" dirty="0"/>
              <a:t>Public sectors include public goods and governmental services such as the military, law enforcement, infrastructure, public transit, public education, along with health care and those working for the government itself, such as elected officials. The public sector might provide services that a non-payer cannot be excluded from (such as street lighting), services which benefit all of society rather than just the individual who uses the service.</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lvl="5"/>
            <a:r>
              <a:rPr lang="en-US" sz="4400" b="1"/>
              <a:t>THANK </a:t>
            </a:r>
            <a:r>
              <a:rPr lang="en-US" sz="4400" b="1" dirty="0"/>
              <a:t>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Sector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Public enterprises, or state-owned enterprises, are self-financing commercial enterprises that are under public ownership which provide various private goods and services for sale and usually operate on a commercial basis.</a:t>
            </a:r>
          </a:p>
          <a:p>
            <a:pPr algn="just"/>
            <a:r>
              <a:rPr lang="en-US" dirty="0"/>
              <a:t>Organizations that are not part of the public sector are either part of the private sector or voluntary sector. The private sector is composed of the economic sectors that are intended to earn a profit for the owners of the enterprise. </a:t>
            </a:r>
          </a:p>
          <a:p>
            <a:pPr algn="just"/>
            <a:r>
              <a:rPr lang="en-US" dirty="0"/>
              <a:t>The voluntary, civic or social sector concerns a diverse array of non-profit organizations emphasizing civil society.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Sector</a:t>
            </a:r>
            <a:endParaRPr lang="en-US" dirty="0"/>
          </a:p>
        </p:txBody>
      </p:sp>
      <p:sp>
        <p:nvSpPr>
          <p:cNvPr id="3" name="Content Placeholder 2"/>
          <p:cNvSpPr>
            <a:spLocks noGrp="1"/>
          </p:cNvSpPr>
          <p:nvPr>
            <p:ph idx="1"/>
          </p:nvPr>
        </p:nvSpPr>
        <p:spPr/>
        <p:txBody>
          <a:bodyPr/>
          <a:lstStyle/>
          <a:p>
            <a:pPr algn="just"/>
            <a:r>
              <a:rPr lang="en-US" dirty="0"/>
              <a:t>Examples-Public sectors include public goods and governmental services such as the </a:t>
            </a:r>
            <a:r>
              <a:rPr lang="en-US" b="1" dirty="0"/>
              <a:t>military, law enforcement, infrastructure, public transit, public education</a:t>
            </a:r>
            <a:r>
              <a:rPr lang="en-US" dirty="0"/>
              <a:t>, along with health care and those working for the government itself, such as elected officials.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Private Sector</a:t>
            </a:r>
          </a:p>
        </p:txBody>
      </p:sp>
      <p:sp>
        <p:nvSpPr>
          <p:cNvPr id="3" name="Content Placeholder 2"/>
          <p:cNvSpPr>
            <a:spLocks noGrp="1"/>
          </p:cNvSpPr>
          <p:nvPr>
            <p:ph idx="1"/>
          </p:nvPr>
        </p:nvSpPr>
        <p:spPr/>
        <p:txBody>
          <a:bodyPr/>
          <a:lstStyle/>
          <a:p>
            <a:pPr algn="just"/>
            <a:r>
              <a:rPr lang="en-US" dirty="0"/>
              <a:t>The </a:t>
            </a:r>
            <a:r>
              <a:rPr lang="en-US" b="1" dirty="0"/>
              <a:t>private sector</a:t>
            </a:r>
            <a:r>
              <a:rPr lang="en-US" dirty="0"/>
              <a:t> is the part of the economy, sometimes referred to as the </a:t>
            </a:r>
            <a:r>
              <a:rPr lang="en-US" b="1" dirty="0"/>
              <a:t>citizen sector</a:t>
            </a:r>
            <a:r>
              <a:rPr lang="en-US" dirty="0"/>
              <a:t>, which is owned by private groups, usually as a means of establishment for profit or non profit, rather than being owned by the government. The private sector is part of the economy.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role of the private sector?</a:t>
            </a:r>
            <a:endParaRPr lang="en-US" dirty="0"/>
          </a:p>
        </p:txBody>
      </p:sp>
      <p:sp>
        <p:nvSpPr>
          <p:cNvPr id="3" name="Content Placeholder 2"/>
          <p:cNvSpPr>
            <a:spLocks noGrp="1"/>
          </p:cNvSpPr>
          <p:nvPr>
            <p:ph idx="1"/>
          </p:nvPr>
        </p:nvSpPr>
        <p:spPr/>
        <p:txBody>
          <a:bodyPr>
            <a:normAutofit lnSpcReduction="10000"/>
          </a:bodyPr>
          <a:lstStyle/>
          <a:p>
            <a:pPr algn="just"/>
            <a:r>
              <a:rPr lang="en-US" dirty="0"/>
              <a:t>The role of the private sector is integral to the development of an economy. Here are some specific roles of the private sector:</a:t>
            </a:r>
          </a:p>
          <a:p>
            <a:pPr lvl="1" algn="just"/>
            <a:r>
              <a:rPr lang="en-US" b="1" dirty="0"/>
              <a:t>Significant stakeholders of the economy:</a:t>
            </a:r>
            <a:r>
              <a:rPr lang="en-US" dirty="0"/>
              <a:t> The private sector is an important player in the economy due to the input it makes to the national income. Particularly, it delivers vital goods and services, contributes to tax revenues and ensures the efficient flow of capital.</a:t>
            </a:r>
          </a:p>
          <a:p>
            <a:pPr lvl="1" algn="just"/>
            <a:r>
              <a:rPr lang="en-US" b="1" dirty="0"/>
              <a:t>Generate employment:</a:t>
            </a:r>
            <a:r>
              <a:rPr lang="en-US" dirty="0"/>
              <a:t> The private sector plays the pivotal role of generating employment opportunities within its community. A significant number of businesses are under the control of the private sector, which suggests that these firms provide more jobs than the public sector.</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lgn="just"/>
            <a:r>
              <a:rPr lang="en-US" b="1" dirty="0"/>
              <a:t>Assist in development:</a:t>
            </a:r>
            <a:r>
              <a:rPr lang="en-US" dirty="0"/>
              <a:t> The private sector plays a dominant role in different types of developments. Specifically, it enhances the process of industrialization and community improvement. By introducing new commodities, equipment, machinery and technology, companies in the private sector produce innovative ideas that modify methods of production and lead to better economic development. Alternatively, the private sector contributes to community development through promoting community businesses, local exchange systems, cooperatives and informal credit. It also attracts potential investors who promote and expand existing companies.</a:t>
            </a:r>
          </a:p>
          <a:p>
            <a:pPr lvl="1" algn="just"/>
            <a:r>
              <a:rPr lang="en-US" b="1" dirty="0"/>
              <a:t>Provision of goods and services:</a:t>
            </a:r>
            <a:r>
              <a:rPr lang="en-US" dirty="0"/>
              <a:t> The private sector is the main provider of goods and services. It promotes human capital development, which gives it the ability to produce more goods and services and therefore satisfy market demand.</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gn="just"/>
            <a:r>
              <a:rPr lang="en-US" b="1" dirty="0"/>
              <a:t>Promote diversification of business:</a:t>
            </a:r>
            <a:r>
              <a:rPr lang="en-US" dirty="0"/>
              <a:t> The private sector is full of firms conducting varied businesses. Essentially, this sector provides new companies with the opportunity to develop no matter the type of business. With this freedom, private companies are able to diversify their operations.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companies in the private sector</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There are numerous types of undertakings in the private sector. Some of the examples of the private sector include:</a:t>
            </a:r>
          </a:p>
          <a:p>
            <a:pPr algn="just"/>
            <a:r>
              <a:rPr lang="en-US" b="1" dirty="0"/>
              <a:t>Privately owned small- and medium-size businesses</a:t>
            </a:r>
          </a:p>
          <a:p>
            <a:pPr algn="just"/>
            <a:r>
              <a:rPr lang="en-US" dirty="0"/>
              <a:t>These businesses constitute the bulk of the private sector. Small and medium businesses are responsible for most of the jobs in the economy and range from firms with a single employee to companies with up to 500 employees. Small professional corporations, like doctors' and lawyers' offices, also fall under this category.</a:t>
            </a:r>
          </a:p>
          <a:p>
            <a:pPr algn="just"/>
            <a:r>
              <a:rPr lang="en-US" dirty="0"/>
              <a:t>Examples :</a:t>
            </a:r>
          </a:p>
          <a:p>
            <a:pPr algn="just"/>
            <a:r>
              <a:rPr lang="en-US" b="1" dirty="0"/>
              <a:t>Sole proprietorships:</a:t>
            </a:r>
            <a:r>
              <a:rPr lang="en-US" dirty="0"/>
              <a:t> Plumbers, technicians, contractors, developers and designers</a:t>
            </a:r>
          </a:p>
          <a:p>
            <a:pPr algn="just"/>
            <a:r>
              <a:rPr lang="en-US" b="1" dirty="0"/>
              <a:t>Partnerships:</a:t>
            </a:r>
            <a:r>
              <a:rPr lang="en-US" dirty="0"/>
              <a:t> Legal, accounting, tax and dentistry</a:t>
            </a:r>
          </a:p>
          <a:p>
            <a:pPr algn="just"/>
            <a:r>
              <a:rPr lang="en-US" b="1" dirty="0"/>
              <a:t>Privately owned corporations:</a:t>
            </a:r>
            <a:r>
              <a:rPr lang="en-US" dirty="0"/>
              <a:t> Hospitality, leisure, retail and food</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138</TotalTime>
  <Words>1838</Words>
  <Application>Microsoft Office PowerPoint</Application>
  <PresentationFormat>On-screen Show (4:3)</PresentationFormat>
  <Paragraphs>67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 Boardroom</vt:lpstr>
      <vt:lpstr>Public Sector, Private Sector, Joint Sector</vt:lpstr>
      <vt:lpstr>Public Sector</vt:lpstr>
      <vt:lpstr>Public Sector</vt:lpstr>
      <vt:lpstr>Public Sector</vt:lpstr>
      <vt:lpstr>Private Sector</vt:lpstr>
      <vt:lpstr>What is the role of the private sector?</vt:lpstr>
      <vt:lpstr>PowerPoint Presentation</vt:lpstr>
      <vt:lpstr>PowerPoint Presentation</vt:lpstr>
      <vt:lpstr>Examples of companies in the private sector</vt:lpstr>
      <vt:lpstr>PowerPoint Presentation</vt:lpstr>
      <vt:lpstr>Joint Sector</vt:lpstr>
      <vt:lpstr>Definition of Joint Sector: </vt:lpstr>
      <vt:lpstr>Features of Joint Sector</vt:lpstr>
      <vt:lpstr>PowerPoint Presentation</vt:lpstr>
      <vt:lpstr>Rationale of Joint Sector</vt:lpstr>
      <vt:lpstr>Problems of the Joint Sector</vt:lpstr>
      <vt:lpstr>PowerPoint Presentation</vt:lpstr>
      <vt:lpstr>Government Policy</vt:lpstr>
      <vt:lpstr>Government Policy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Sector, Private Sector, Joint Sector</dc:title>
  <dc:creator>Dr. Pramod Kumar</dc:creator>
  <cp:lastModifiedBy>Pramodcsjmu</cp:lastModifiedBy>
  <cp:revision>20</cp:revision>
  <dcterms:created xsi:type="dcterms:W3CDTF">2006-08-16T00:00:00Z</dcterms:created>
  <dcterms:modified xsi:type="dcterms:W3CDTF">2022-08-25T04:42:50Z</dcterms:modified>
</cp:coreProperties>
</file>