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78" r:id="rId2"/>
    <p:sldId id="256" r:id="rId3"/>
    <p:sldId id="257" r:id="rId4"/>
    <p:sldId id="258" r:id="rId5"/>
    <p:sldId id="259" r:id="rId6"/>
    <p:sldId id="260" r:id="rId7"/>
    <p:sldId id="266" r:id="rId8"/>
    <p:sldId id="267" r:id="rId9"/>
    <p:sldId id="268" r:id="rId10"/>
    <p:sldId id="279" r:id="rId11"/>
    <p:sldId id="280" r:id="rId12"/>
    <p:sldId id="281" r:id="rId13"/>
    <p:sldId id="273" r:id="rId14"/>
    <p:sldId id="274"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344FA-E660-4D67-B28D-EA27735B9DB4}" type="datetimeFigureOut">
              <a:rPr lang="en-US" smtClean="0"/>
              <a:t>9/30/2022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AF587-C578-408B-BB75-D66A8D4AB834}" type="slidenum">
              <a:rPr lang="en-US" smtClean="0"/>
              <a:t>‹#›</a:t>
            </a:fld>
            <a:endParaRPr lang="en-US"/>
          </a:p>
        </p:txBody>
      </p:sp>
    </p:spTree>
    <p:extLst>
      <p:ext uri="{BB962C8B-B14F-4D97-AF65-F5344CB8AC3E}">
        <p14:creationId xmlns:p14="http://schemas.microsoft.com/office/powerpoint/2010/main" val="344248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2</a:t>
            </a:fld>
            <a:endParaRPr lang="en-US"/>
          </a:p>
        </p:txBody>
      </p:sp>
    </p:spTree>
    <p:extLst>
      <p:ext uri="{BB962C8B-B14F-4D97-AF65-F5344CB8AC3E}">
        <p14:creationId xmlns:p14="http://schemas.microsoft.com/office/powerpoint/2010/main" val="60813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14</a:t>
            </a:fld>
            <a:endParaRPr lang="en-US"/>
          </a:p>
        </p:txBody>
      </p:sp>
    </p:spTree>
    <p:extLst>
      <p:ext uri="{BB962C8B-B14F-4D97-AF65-F5344CB8AC3E}">
        <p14:creationId xmlns:p14="http://schemas.microsoft.com/office/powerpoint/2010/main" val="128467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15</a:t>
            </a:fld>
            <a:endParaRPr lang="en-US"/>
          </a:p>
        </p:txBody>
      </p:sp>
    </p:spTree>
    <p:extLst>
      <p:ext uri="{BB962C8B-B14F-4D97-AF65-F5344CB8AC3E}">
        <p14:creationId xmlns:p14="http://schemas.microsoft.com/office/powerpoint/2010/main" val="216708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505AF587-C578-408B-BB75-D66A8D4AB834}" type="slidenum">
              <a:rPr lang="en-US" smtClean="0"/>
              <a:t>16</a:t>
            </a:fld>
            <a:endParaRPr lang="en-US"/>
          </a:p>
        </p:txBody>
      </p:sp>
    </p:spTree>
    <p:extLst>
      <p:ext uri="{BB962C8B-B14F-4D97-AF65-F5344CB8AC3E}">
        <p14:creationId xmlns:p14="http://schemas.microsoft.com/office/powerpoint/2010/main" val="188532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3</a:t>
            </a:fld>
            <a:endParaRPr lang="en-US"/>
          </a:p>
        </p:txBody>
      </p:sp>
    </p:spTree>
    <p:extLst>
      <p:ext uri="{BB962C8B-B14F-4D97-AF65-F5344CB8AC3E}">
        <p14:creationId xmlns:p14="http://schemas.microsoft.com/office/powerpoint/2010/main" val="66525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4</a:t>
            </a:fld>
            <a:endParaRPr lang="en-US"/>
          </a:p>
        </p:txBody>
      </p:sp>
    </p:spTree>
    <p:extLst>
      <p:ext uri="{BB962C8B-B14F-4D97-AF65-F5344CB8AC3E}">
        <p14:creationId xmlns:p14="http://schemas.microsoft.com/office/powerpoint/2010/main" val="157569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5</a:t>
            </a:fld>
            <a:endParaRPr lang="en-US"/>
          </a:p>
        </p:txBody>
      </p:sp>
    </p:spTree>
    <p:extLst>
      <p:ext uri="{BB962C8B-B14F-4D97-AF65-F5344CB8AC3E}">
        <p14:creationId xmlns:p14="http://schemas.microsoft.com/office/powerpoint/2010/main" val="252587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6</a:t>
            </a:fld>
            <a:endParaRPr lang="en-US"/>
          </a:p>
        </p:txBody>
      </p:sp>
    </p:spTree>
    <p:extLst>
      <p:ext uri="{BB962C8B-B14F-4D97-AF65-F5344CB8AC3E}">
        <p14:creationId xmlns:p14="http://schemas.microsoft.com/office/powerpoint/2010/main" val="2816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7</a:t>
            </a:fld>
            <a:endParaRPr lang="en-US"/>
          </a:p>
        </p:txBody>
      </p:sp>
    </p:spTree>
    <p:extLst>
      <p:ext uri="{BB962C8B-B14F-4D97-AF65-F5344CB8AC3E}">
        <p14:creationId xmlns:p14="http://schemas.microsoft.com/office/powerpoint/2010/main" val="255458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8</a:t>
            </a:fld>
            <a:endParaRPr lang="en-US"/>
          </a:p>
        </p:txBody>
      </p:sp>
    </p:spTree>
    <p:extLst>
      <p:ext uri="{BB962C8B-B14F-4D97-AF65-F5344CB8AC3E}">
        <p14:creationId xmlns:p14="http://schemas.microsoft.com/office/powerpoint/2010/main" val="325353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9</a:t>
            </a:fld>
            <a:endParaRPr lang="en-US"/>
          </a:p>
        </p:txBody>
      </p:sp>
    </p:spTree>
    <p:extLst>
      <p:ext uri="{BB962C8B-B14F-4D97-AF65-F5344CB8AC3E}">
        <p14:creationId xmlns:p14="http://schemas.microsoft.com/office/powerpoint/2010/main" val="94223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05AF587-C578-408B-BB75-D66A8D4AB834}" type="slidenum">
              <a:rPr lang="en-US" smtClean="0"/>
              <a:t>13</a:t>
            </a:fld>
            <a:endParaRPr lang="en-US"/>
          </a:p>
        </p:txBody>
      </p:sp>
    </p:spTree>
    <p:extLst>
      <p:ext uri="{BB962C8B-B14F-4D97-AF65-F5344CB8AC3E}">
        <p14:creationId xmlns:p14="http://schemas.microsoft.com/office/powerpoint/2010/main" val="336359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BB431A-2FDE-460F-8EAE-A403AE6AA35E}"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431A-2FDE-460F-8EAE-A403AE6AA35E}"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431A-2FDE-460F-8EAE-A403AE6AA35E}"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B431A-2FDE-460F-8EAE-A403AE6AA35E}"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6BB431A-2FDE-460F-8EAE-A403AE6AA35E}"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BB431A-2FDE-460F-8EAE-A403AE6AA35E}"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76A1F-8104-4546-B962-92D5781E82F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BB431A-2FDE-460F-8EAE-A403AE6AA35E}"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B431A-2FDE-460F-8EAE-A403AE6AA35E}"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B431A-2FDE-460F-8EAE-A403AE6AA35E}"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6BB431A-2FDE-460F-8EAE-A403AE6AA35E}" type="datetimeFigureOut">
              <a:rPr lang="en-US" smtClean="0"/>
              <a:t>9/30/2022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EF76A1F-8104-4546-B962-92D5781E82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B431A-2FDE-460F-8EAE-A403AE6AA35E}"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76A1F-8104-4546-B962-92D5781E82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6BB431A-2FDE-460F-8EAE-A403AE6AA35E}" type="datetimeFigureOut">
              <a:rPr lang="en-US" smtClean="0"/>
              <a:t>9/30/2022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EF76A1F-8104-4546-B962-92D5781E82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2209800"/>
          </a:xfrm>
        </p:spPr>
        <p:txBody>
          <a:bodyPr>
            <a:noAutofit/>
          </a:bodyPr>
          <a:lstStyle/>
          <a:p>
            <a:pPr algn="ctr"/>
            <a:r>
              <a:rPr lang="en-US" sz="3000" b="1" dirty="0" smtClean="0">
                <a:latin typeface="Times New Roman" pitchFamily="18" charset="0"/>
                <a:cs typeface="Times New Roman" pitchFamily="18" charset="0"/>
              </a:rPr>
              <a:t>B. PHARM. 5</a:t>
            </a:r>
            <a:r>
              <a:rPr lang="en-US" sz="3000" b="1" baseline="30000" dirty="0" smtClean="0">
                <a:latin typeface="Times New Roman" pitchFamily="18" charset="0"/>
                <a:cs typeface="Times New Roman" pitchFamily="18" charset="0"/>
              </a:rPr>
              <a:t>th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semESTER</a:t>
            </a: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PHARMACOGNOSY </a:t>
            </a:r>
            <a:r>
              <a:rPr lang="en-US" sz="3000" b="1" dirty="0" smtClean="0">
                <a:latin typeface="Times New Roman" pitchFamily="18" charset="0"/>
                <a:cs typeface="Times New Roman" pitchFamily="18" charset="0"/>
              </a:rPr>
              <a:t>AND PHYTOCHEMISTRY </a:t>
            </a:r>
            <a:r>
              <a:rPr lang="en-US" sz="3000" b="1" dirty="0">
                <a:latin typeface="Times New Roman" pitchFamily="18" charset="0"/>
                <a:cs typeface="Times New Roman" pitchFamily="18" charset="0"/>
              </a:rPr>
              <a:t>II</a:t>
            </a:r>
            <a:br>
              <a:rPr lang="en-US" sz="3000" b="1" dirty="0">
                <a:latin typeface="Times New Roman" pitchFamily="18" charset="0"/>
                <a:cs typeface="Times New Roman" pitchFamily="18" charset="0"/>
              </a:rPr>
            </a:br>
            <a:r>
              <a:rPr lang="en-US" sz="3000" b="1" dirty="0" smtClean="0">
                <a:latin typeface="Times New Roman" pitchFamily="18" charset="0"/>
                <a:cs typeface="Times New Roman" pitchFamily="18" charset="0"/>
              </a:rPr>
              <a:t>BP-504 T</a:t>
            </a:r>
            <a:endParaRPr lang="en-US" sz="3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6" name="TextBox 5"/>
          <p:cNvSpPr txBox="1"/>
          <p:nvPr/>
        </p:nvSpPr>
        <p:spPr>
          <a:xfrm>
            <a:off x="4648200" y="5181600"/>
            <a:ext cx="3886200" cy="923330"/>
          </a:xfrm>
          <a:prstGeom prst="rect">
            <a:avLst/>
          </a:prstGeom>
          <a:noFill/>
        </p:spPr>
        <p:txBody>
          <a:bodyPr wrap="square" rtlCol="0">
            <a:spAutoFit/>
          </a:bodyPr>
          <a:lstStyle/>
          <a:p>
            <a:r>
              <a:rPr lang="en-US" b="1" dirty="0" smtClean="0"/>
              <a:t>ANJU SINGH</a:t>
            </a:r>
          </a:p>
          <a:p>
            <a:r>
              <a:rPr lang="en-US" b="1" dirty="0" smtClean="0"/>
              <a:t>School Of Pharmaceutical Sciences</a:t>
            </a:r>
          </a:p>
          <a:p>
            <a:r>
              <a:rPr lang="en-US" b="1" dirty="0" smtClean="0"/>
              <a:t>CSJM University, Kanpur.</a:t>
            </a:r>
            <a:endParaRPr lang="en-US" b="1" dirty="0"/>
          </a:p>
        </p:txBody>
      </p:sp>
    </p:spTree>
    <p:extLst>
      <p:ext uri="{BB962C8B-B14F-4D97-AF65-F5344CB8AC3E}">
        <p14:creationId xmlns:p14="http://schemas.microsoft.com/office/powerpoint/2010/main" val="293338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848600" cy="5410200"/>
          </a:xfrm>
        </p:spPr>
        <p:txBody>
          <a:bodyPr>
            <a:normAutofit/>
          </a:bodyPr>
          <a:lstStyle/>
          <a:p>
            <a:r>
              <a:rPr lang="en-US" sz="2600" dirty="0" err="1" smtClean="0">
                <a:latin typeface="Times New Roman" pitchFamily="18" charset="0"/>
                <a:cs typeface="Times New Roman" pitchFamily="18" charset="0"/>
              </a:rPr>
              <a:t>Reserpine</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Molecular formula: C</a:t>
            </a:r>
            <a:r>
              <a:rPr lang="en-US" sz="2600" baseline="-25000" dirty="0" smtClean="0">
                <a:latin typeface="Times New Roman" pitchFamily="18" charset="0"/>
                <a:cs typeface="Times New Roman" pitchFamily="18" charset="0"/>
              </a:rPr>
              <a:t>33</a:t>
            </a:r>
            <a:r>
              <a:rPr lang="en-US" sz="2600" dirty="0" smtClean="0">
                <a:latin typeface="Times New Roman" pitchFamily="18" charset="0"/>
                <a:cs typeface="Times New Roman" pitchFamily="18" charset="0"/>
              </a:rPr>
              <a:t>H</a:t>
            </a:r>
            <a:r>
              <a:rPr lang="en-US" sz="2600" baseline="-25000" dirty="0" smtClean="0">
                <a:latin typeface="Times New Roman" pitchFamily="18" charset="0"/>
                <a:cs typeface="Times New Roman" pitchFamily="18" charset="0"/>
              </a:rPr>
              <a:t>40</a:t>
            </a:r>
            <a:r>
              <a:rPr lang="en-US" sz="2600" dirty="0" smtClean="0">
                <a:latin typeface="Times New Roman" pitchFamily="18" charset="0"/>
                <a:cs typeface="Times New Roman" pitchFamily="18" charset="0"/>
              </a:rPr>
              <a:t>N</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O</a:t>
            </a:r>
            <a:r>
              <a:rPr lang="en-US" sz="2600" baseline="-25000" dirty="0" smtClean="0">
                <a:latin typeface="Times New Roman" pitchFamily="18" charset="0"/>
                <a:cs typeface="Times New Roman" pitchFamily="18" charset="0"/>
              </a:rPr>
              <a:t>9 </a:t>
            </a:r>
          </a:p>
          <a:p>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indole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dihydroindole</a:t>
            </a:r>
            <a:r>
              <a:rPr lang="en-US" sz="2800" dirty="0" smtClean="0">
                <a:latin typeface="Times New Roman" pitchFamily="18" charset="0"/>
                <a:cs typeface="Times New Roman" pitchFamily="18" charset="0"/>
              </a:rPr>
              <a:t> bases </a:t>
            </a:r>
            <a:r>
              <a:rPr lang="en-US" sz="2800" b="1" i="1" dirty="0" smtClean="0">
                <a:latin typeface="Times New Roman" pitchFamily="18" charset="0"/>
                <a:cs typeface="Times New Roman" pitchFamily="18" charset="0"/>
              </a:rPr>
              <a:t>divided into </a:t>
            </a:r>
            <a:r>
              <a:rPr lang="en-US" sz="2800" dirty="0" smtClean="0">
                <a:latin typeface="Times New Roman" pitchFamily="18" charset="0"/>
                <a:cs typeface="Times New Roman" pitchFamily="18" charset="0"/>
              </a:rPr>
              <a:t>three groups according to their structural types : </a:t>
            </a:r>
          </a:p>
          <a:p>
            <a:r>
              <a:rPr lang="en-US" sz="2800" i="1" dirty="0" smtClean="0">
                <a:latin typeface="Times New Roman" pitchFamily="18" charset="0"/>
                <a:cs typeface="Times New Roman" pitchFamily="18" charset="0"/>
              </a:rPr>
              <a:t>(a) Alkaloids with the </a:t>
            </a:r>
            <a:r>
              <a:rPr lang="en-US" sz="2800" i="1" dirty="0" err="1" smtClean="0">
                <a:latin typeface="Times New Roman" pitchFamily="18" charset="0"/>
                <a:cs typeface="Times New Roman" pitchFamily="18" charset="0"/>
              </a:rPr>
              <a:t>yohimbine</a:t>
            </a:r>
            <a:r>
              <a:rPr lang="en-US" sz="2800" i="1" dirty="0" smtClean="0">
                <a:latin typeface="Times New Roman" pitchFamily="18" charset="0"/>
                <a:cs typeface="Times New Roman" pitchFamily="18" charset="0"/>
              </a:rPr>
              <a:t> skeleton, including </a:t>
            </a:r>
            <a:r>
              <a:rPr lang="en-US" sz="2800" i="1" dirty="0" err="1" smtClean="0">
                <a:latin typeface="Times New Roman" pitchFamily="18" charset="0"/>
                <a:cs typeface="Times New Roman" pitchFamily="18" charset="0"/>
              </a:rPr>
              <a:t>diesters</a:t>
            </a:r>
            <a:r>
              <a:rPr lang="en-US" sz="2800" i="1" dirty="0" smtClean="0">
                <a:latin typeface="Times New Roman" pitchFamily="18" charset="0"/>
                <a:cs typeface="Times New Roman" pitchFamily="18" charset="0"/>
              </a:rPr>
              <a:t> of the  </a:t>
            </a:r>
            <a:r>
              <a:rPr lang="en-US" sz="2800" dirty="0" err="1" smtClean="0">
                <a:latin typeface="Times New Roman" pitchFamily="18" charset="0"/>
                <a:cs typeface="Times New Roman" pitchFamily="18" charset="0"/>
              </a:rPr>
              <a:t>reserpine</a:t>
            </a:r>
            <a:r>
              <a:rPr lang="en-US" sz="2800" dirty="0" smtClean="0">
                <a:latin typeface="Times New Roman" pitchFamily="18" charset="0"/>
                <a:cs typeface="Times New Roman" pitchFamily="18" charset="0"/>
              </a:rPr>
              <a:t> type. </a:t>
            </a:r>
          </a:p>
          <a:p>
            <a:r>
              <a:rPr lang="en-US" sz="2800" i="1" dirty="0" smtClean="0">
                <a:latin typeface="Times New Roman" pitchFamily="18" charset="0"/>
                <a:cs typeface="Times New Roman" pitchFamily="18" charset="0"/>
              </a:rPr>
              <a:t>(b) </a:t>
            </a:r>
            <a:r>
              <a:rPr lang="en-US" sz="2800" i="1" dirty="0" err="1" smtClean="0">
                <a:latin typeface="Times New Roman" pitchFamily="18" charset="0"/>
                <a:cs typeface="Times New Roman" pitchFamily="18" charset="0"/>
              </a:rPr>
              <a:t>Ajmalicine</a:t>
            </a:r>
            <a:r>
              <a:rPr lang="en-US" sz="2800" i="1" dirty="0" smtClean="0">
                <a:latin typeface="Times New Roman" pitchFamily="18" charset="0"/>
                <a:cs typeface="Times New Roman" pitchFamily="18" charset="0"/>
              </a:rPr>
              <a:t>-like </a:t>
            </a:r>
            <a:r>
              <a:rPr lang="en-US" sz="2800" i="1" dirty="0" err="1" smtClean="0">
                <a:latin typeface="Times New Roman" pitchFamily="18" charset="0"/>
                <a:cs typeface="Times New Roman" pitchFamily="18" charset="0"/>
              </a:rPr>
              <a:t>indoles</a:t>
            </a:r>
            <a:r>
              <a:rPr lang="en-US" sz="2800" i="1" dirty="0" smtClean="0">
                <a:latin typeface="Times New Roman" pitchFamily="18" charset="0"/>
                <a:cs typeface="Times New Roman" pitchFamily="18" charset="0"/>
              </a:rPr>
              <a:t> , whose distinguishing feature is the  </a:t>
            </a:r>
            <a:r>
              <a:rPr lang="en-US" sz="2800" dirty="0" smtClean="0">
                <a:latin typeface="Times New Roman" pitchFamily="18" charset="0"/>
                <a:cs typeface="Times New Roman" pitchFamily="18" charset="0"/>
              </a:rPr>
              <a:t>oxygen-heterocyclic E ring. </a:t>
            </a:r>
          </a:p>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Dihydroindoles</a:t>
            </a:r>
            <a:r>
              <a:rPr lang="en-US" sz="2800" dirty="0" smtClean="0">
                <a:latin typeface="Times New Roman" pitchFamily="18" charset="0"/>
                <a:cs typeface="Times New Roman" pitchFamily="18" charset="0"/>
              </a:rPr>
              <a:t> of the </a:t>
            </a:r>
            <a:r>
              <a:rPr lang="en-US" sz="2800" dirty="0" err="1" smtClean="0">
                <a:latin typeface="Times New Roman" pitchFamily="18" charset="0"/>
                <a:cs typeface="Times New Roman" pitchFamily="18" charset="0"/>
              </a:rPr>
              <a:t>ajmaline</a:t>
            </a:r>
            <a:r>
              <a:rPr lang="en-US" sz="2800" dirty="0" smtClean="0">
                <a:latin typeface="Times New Roman" pitchFamily="18" charset="0"/>
                <a:cs typeface="Times New Roman" pitchFamily="18" charset="0"/>
              </a:rPr>
              <a:t> type </a:t>
            </a:r>
            <a:r>
              <a:rPr lang="en-US" sz="2800" b="1" i="1" dirty="0" smtClean="0">
                <a:latin typeface="Times New Roman" pitchFamily="18" charset="0"/>
                <a:cs typeface="Times New Roman" pitchFamily="18" charset="0"/>
              </a:rPr>
              <a:t> and biogenetically related  </a:t>
            </a:r>
            <a:r>
              <a:rPr lang="en-US" sz="2800" dirty="0" err="1" smtClean="0">
                <a:latin typeface="Times New Roman" pitchFamily="18" charset="0"/>
                <a:cs typeface="Times New Roman" pitchFamily="18" charset="0"/>
              </a:rPr>
              <a:t>indoles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indolenines</a:t>
            </a:r>
            <a:r>
              <a:rPr lang="en-US" sz="28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itle 1"/>
          <p:cNvSpPr>
            <a:spLocks noGrp="1"/>
          </p:cNvSpPr>
          <p:nvPr>
            <p:ph type="title"/>
          </p:nvPr>
        </p:nvSpPr>
        <p:spPr>
          <a:xfrm>
            <a:off x="457200" y="0"/>
            <a:ext cx="8229600" cy="655638"/>
          </a:xfrm>
        </p:spPr>
        <p:txBody>
          <a:bodyPr>
            <a:noAutofit/>
          </a:bodyPr>
          <a:lstStyle/>
          <a:p>
            <a:r>
              <a:rPr lang="en-US" sz="3300" dirty="0" err="1" smtClean="0">
                <a:latin typeface="Times New Roman" pitchFamily="18" charset="0"/>
                <a:cs typeface="Times New Roman" pitchFamily="18" charset="0"/>
              </a:rPr>
              <a:t>Rauwolfia</a:t>
            </a:r>
            <a:endParaRPr lang="en-US" sz="3300" dirty="0">
              <a:latin typeface="Times New Roman" pitchFamily="18" charset="0"/>
              <a:cs typeface="Times New Roman" pitchFamily="18" charset="0"/>
            </a:endParaRPr>
          </a:p>
        </p:txBody>
      </p:sp>
    </p:spTree>
    <p:extLst>
      <p:ext uri="{BB962C8B-B14F-4D97-AF65-F5344CB8AC3E}">
        <p14:creationId xmlns:p14="http://schemas.microsoft.com/office/powerpoint/2010/main" val="171877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848600" cy="5410200"/>
          </a:xfrm>
        </p:spPr>
        <p:txBody>
          <a:bodyPr>
            <a:normAutofit/>
          </a:bodyPr>
          <a:lstStyle/>
          <a:p>
            <a:r>
              <a:rPr lang="en-US" sz="2600" dirty="0" err="1" smtClean="0">
                <a:latin typeface="Times New Roman" pitchFamily="18" charset="0"/>
                <a:cs typeface="Times New Roman" pitchFamily="18" charset="0"/>
              </a:rPr>
              <a:t>Reserpine</a:t>
            </a:r>
            <a:r>
              <a:rPr lang="en-US" sz="2600" dirty="0" smtClean="0">
                <a:latin typeface="Times New Roman" pitchFamily="18" charset="0"/>
                <a:cs typeface="Times New Roman" pitchFamily="18" charset="0"/>
              </a:rPr>
              <a:t>: </a:t>
            </a:r>
          </a:p>
          <a:p>
            <a:pPr>
              <a:buNone/>
            </a:pPr>
            <a:r>
              <a:rPr lang="en-US" sz="2800" dirty="0" smtClean="0"/>
              <a:t>	</a:t>
            </a:r>
            <a:r>
              <a:rPr lang="en-US" sz="2800" dirty="0" err="1" smtClean="0">
                <a:latin typeface="Times New Roman" pitchFamily="18" charset="0"/>
                <a:cs typeface="Times New Roman" pitchFamily="18" charset="0"/>
              </a:rPr>
              <a:t>R</a:t>
            </a:r>
            <a:r>
              <a:rPr lang="en-US" sz="2500" dirty="0" err="1" smtClean="0">
                <a:latin typeface="Times New Roman" pitchFamily="18" charset="0"/>
                <a:cs typeface="Times New Roman" pitchFamily="18" charset="0"/>
              </a:rPr>
              <a:t>eserpine</a:t>
            </a:r>
            <a:r>
              <a:rPr lang="en-US" sz="2500" dirty="0" smtClean="0">
                <a:latin typeface="Times New Roman" pitchFamily="18" charset="0"/>
                <a:cs typeface="Times New Roman" pitchFamily="18" charset="0"/>
              </a:rPr>
              <a:t> (methyl </a:t>
            </a:r>
            <a:r>
              <a:rPr lang="en-US" sz="2500" b="1" dirty="0" smtClean="0">
                <a:latin typeface="Times New Roman" pitchFamily="18" charset="0"/>
                <a:cs typeface="Times New Roman" pitchFamily="18" charset="0"/>
              </a:rPr>
              <a:t>18-O-(3,4,5 </a:t>
            </a:r>
            <a:r>
              <a:rPr lang="en-US" sz="2500" b="1" dirty="0" err="1" smtClean="0">
                <a:latin typeface="Times New Roman" pitchFamily="18" charset="0"/>
                <a:cs typeface="Times New Roman" pitchFamily="18" charset="0"/>
              </a:rPr>
              <a:t>trimethoxybenzoyl</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reserpate</a:t>
            </a:r>
            <a:r>
              <a:rPr lang="en-US" sz="2500" b="1" dirty="0" smtClean="0">
                <a:latin typeface="Times New Roman" pitchFamily="18" charset="0"/>
                <a:cs typeface="Times New Roman" pitchFamily="18" charset="0"/>
              </a:rPr>
              <a:t> or 11, 17</a:t>
            </a:r>
            <a:r>
              <a:rPr lang="el-GR" sz="2500" b="1" dirty="0" smtClean="0">
                <a:latin typeface="Times New Roman" pitchFamily="18" charset="0"/>
                <a:cs typeface="Times New Roman" pitchFamily="18" charset="0"/>
              </a:rPr>
              <a:t>α</a:t>
            </a:r>
            <a:r>
              <a:rPr lang="en-US" sz="2500" b="1" dirty="0" smtClean="0">
                <a:latin typeface="Times New Roman" pitchFamily="18" charset="0"/>
                <a:cs typeface="Times New Roman" pitchFamily="18" charset="0"/>
              </a:rPr>
              <a:t> dimethoxy-16</a:t>
            </a:r>
            <a:r>
              <a:rPr lang="el-GR" sz="2500" b="1" dirty="0" smtClean="0">
                <a:latin typeface="Times New Roman" pitchFamily="18" charset="0"/>
                <a:cs typeface="Times New Roman" pitchFamily="18" charset="0"/>
              </a:rPr>
              <a:t>β</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methoxy</a:t>
            </a:r>
            <a:r>
              <a:rPr lang="en-US" sz="2500" b="1"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carbonyl-18</a:t>
            </a:r>
            <a:r>
              <a:rPr lang="el-GR" sz="2500" dirty="0" smtClean="0">
                <a:latin typeface="Times New Roman" pitchFamily="18" charset="0"/>
                <a:cs typeface="Times New Roman" pitchFamily="18" charset="0"/>
              </a:rPr>
              <a:t>β</a:t>
            </a:r>
            <a:r>
              <a:rPr lang="en-US" sz="2500" dirty="0" smtClean="0">
                <a:latin typeface="Times New Roman" pitchFamily="18" charset="0"/>
                <a:cs typeface="Times New Roman" pitchFamily="18" charset="0"/>
              </a:rPr>
              <a:t> -3’,4’,5’-trimethoxybenzoyloxy-3</a:t>
            </a:r>
            <a:r>
              <a:rPr lang="el-GR" sz="2500" dirty="0" smtClean="0">
                <a:latin typeface="Times New Roman" pitchFamily="18" charset="0"/>
                <a:cs typeface="Times New Roman" pitchFamily="18" charset="0"/>
              </a:rPr>
              <a:t>β</a:t>
            </a:r>
            <a:r>
              <a:rPr lang="en-US" sz="2500" dirty="0" smtClean="0">
                <a:latin typeface="Times New Roman" pitchFamily="18" charset="0"/>
                <a:cs typeface="Times New Roman" pitchFamily="18" charset="0"/>
              </a:rPr>
              <a:t>,20</a:t>
            </a:r>
            <a:r>
              <a:rPr lang="el-GR" sz="2500" dirty="0" smtClean="0">
                <a:latin typeface="Times New Roman" pitchFamily="18" charset="0"/>
                <a:cs typeface="Times New Roman" pitchFamily="18" charset="0"/>
              </a:rPr>
              <a:t>α</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yohimbane</a:t>
            </a:r>
            <a:r>
              <a:rPr lang="en-US" sz="2500" dirty="0" smtClean="0">
                <a:latin typeface="Times New Roman" pitchFamily="18" charset="0"/>
                <a:cs typeface="Times New Roman" pitchFamily="18" charset="0"/>
              </a:rPr>
              <a:t>.</a:t>
            </a:r>
          </a:p>
          <a:p>
            <a:pPr>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itle 1"/>
          <p:cNvSpPr>
            <a:spLocks noGrp="1"/>
          </p:cNvSpPr>
          <p:nvPr>
            <p:ph type="title"/>
          </p:nvPr>
        </p:nvSpPr>
        <p:spPr>
          <a:xfrm>
            <a:off x="457200" y="0"/>
            <a:ext cx="8229600" cy="655638"/>
          </a:xfrm>
        </p:spPr>
        <p:txBody>
          <a:bodyPr>
            <a:noAutofit/>
          </a:bodyPr>
          <a:lstStyle/>
          <a:p>
            <a:r>
              <a:rPr lang="en-US" sz="3300" dirty="0" smtClean="0">
                <a:latin typeface="Times New Roman" pitchFamily="18" charset="0"/>
                <a:cs typeface="Times New Roman" pitchFamily="18" charset="0"/>
              </a:rPr>
              <a:t>Chemistry of </a:t>
            </a:r>
            <a:r>
              <a:rPr lang="en-US" sz="3300" dirty="0" err="1" smtClean="0">
                <a:latin typeface="Times New Roman" pitchFamily="18" charset="0"/>
                <a:cs typeface="Times New Roman" pitchFamily="18" charset="0"/>
              </a:rPr>
              <a:t>Reserpine</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Rauwolfia</a:t>
            </a:r>
            <a:endParaRPr lang="en-US" sz="3300" dirty="0">
              <a:latin typeface="Times New Roman" pitchFamily="18" charset="0"/>
              <a:cs typeface="Times New Roman" pitchFamily="18" charset="0"/>
            </a:endParaRPr>
          </a:p>
        </p:txBody>
      </p:sp>
      <p:pic>
        <p:nvPicPr>
          <p:cNvPr id="17410" name="Picture 2" descr="Chemical structure of reserpine. | Download Scientific Diagram"/>
          <p:cNvPicPr>
            <a:picLocks noChangeAspect="1" noChangeArrowheads="1"/>
          </p:cNvPicPr>
          <p:nvPr/>
        </p:nvPicPr>
        <p:blipFill>
          <a:blip r:embed="rId3"/>
          <a:srcRect/>
          <a:stretch>
            <a:fillRect/>
          </a:stretch>
        </p:blipFill>
        <p:spPr bwMode="auto">
          <a:xfrm>
            <a:off x="4724400" y="2819400"/>
            <a:ext cx="4210049" cy="1753362"/>
          </a:xfrm>
          <a:prstGeom prst="rect">
            <a:avLst/>
          </a:prstGeom>
          <a:noFill/>
        </p:spPr>
      </p:pic>
      <p:graphicFrame>
        <p:nvGraphicFramePr>
          <p:cNvPr id="1027" name="Object 3"/>
          <p:cNvGraphicFramePr>
            <a:graphicFrameLocks noChangeAspect="1"/>
          </p:cNvGraphicFramePr>
          <p:nvPr/>
        </p:nvGraphicFramePr>
        <p:xfrm>
          <a:off x="304799" y="3048000"/>
          <a:ext cx="5591161" cy="3048000"/>
        </p:xfrm>
        <a:graphic>
          <a:graphicData uri="http://schemas.openxmlformats.org/presentationml/2006/ole">
            <mc:AlternateContent xmlns:mc="http://schemas.openxmlformats.org/markup-compatibility/2006">
              <mc:Choice xmlns:v="urn:schemas-microsoft-com:vml" Requires="v">
                <p:oleObj spid="_x0000_s4099" name="CS ChemDraw Drawing" r:id="rId4" imgW="3744720" imgH="2041920" progId="ChemDraw.Document.6.0">
                  <p:embed/>
                </p:oleObj>
              </mc:Choice>
              <mc:Fallback>
                <p:oleObj name="CS ChemDraw Drawing" r:id="rId4" imgW="3744720" imgH="204192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3048000"/>
                        <a:ext cx="559116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6019800" y="4876800"/>
            <a:ext cx="2895600" cy="1477328"/>
          </a:xfrm>
          <a:prstGeom prst="rect">
            <a:avLst/>
          </a:prstGeom>
          <a:noFill/>
        </p:spPr>
        <p:txBody>
          <a:bodyPr wrap="square" rtlCol="0">
            <a:spAutoFit/>
          </a:bodyPr>
          <a:lstStyle/>
          <a:p>
            <a:r>
              <a:rPr lang="en-US" dirty="0" smtClean="0"/>
              <a:t>R=3,4,5-trimethoxybenzoic acid – </a:t>
            </a:r>
            <a:r>
              <a:rPr lang="en-US" dirty="0" err="1" smtClean="0"/>
              <a:t>Reserpine</a:t>
            </a:r>
            <a:endParaRPr lang="en-US" dirty="0" smtClean="0"/>
          </a:p>
          <a:p>
            <a:r>
              <a:rPr lang="en-US" dirty="0" smtClean="0"/>
              <a:t>R= 3,4,5- </a:t>
            </a:r>
            <a:r>
              <a:rPr lang="en-US" dirty="0" err="1" smtClean="0"/>
              <a:t>trimethoxycinnamic</a:t>
            </a:r>
            <a:r>
              <a:rPr lang="en-US" dirty="0" smtClean="0"/>
              <a:t> acid- </a:t>
            </a:r>
            <a:r>
              <a:rPr lang="en-US" dirty="0" err="1" smtClean="0"/>
              <a:t>Recinnamine</a:t>
            </a:r>
            <a:endParaRPr lang="en-US" dirty="0"/>
          </a:p>
        </p:txBody>
      </p:sp>
    </p:spTree>
    <p:extLst>
      <p:ext uri="{BB962C8B-B14F-4D97-AF65-F5344CB8AC3E}">
        <p14:creationId xmlns:p14="http://schemas.microsoft.com/office/powerpoint/2010/main" val="64422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6627" name="Picture 3"/>
          <p:cNvPicPr>
            <a:picLocks noChangeAspect="1" noChangeArrowheads="1"/>
          </p:cNvPicPr>
          <p:nvPr/>
        </p:nvPicPr>
        <p:blipFill>
          <a:blip r:embed="rId2"/>
          <a:srcRect l="8816" r="11905"/>
          <a:stretch>
            <a:fillRect/>
          </a:stretch>
        </p:blipFill>
        <p:spPr bwMode="auto">
          <a:xfrm>
            <a:off x="1219200" y="-9525"/>
            <a:ext cx="6629400" cy="6877050"/>
          </a:xfrm>
          <a:prstGeom prst="rect">
            <a:avLst/>
          </a:prstGeom>
          <a:noFill/>
          <a:ln w="9525">
            <a:noFill/>
            <a:miter lim="800000"/>
            <a:headEnd/>
            <a:tailEnd/>
          </a:ln>
          <a:effectLst/>
        </p:spPr>
      </p:pic>
    </p:spTree>
    <p:extLst>
      <p:ext uri="{BB962C8B-B14F-4D97-AF65-F5344CB8AC3E}">
        <p14:creationId xmlns:p14="http://schemas.microsoft.com/office/powerpoint/2010/main" val="197379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8001000" cy="5447645"/>
          </a:xfrm>
          <a:prstGeom prst="rect">
            <a:avLst/>
          </a:prstGeom>
        </p:spPr>
        <p:txBody>
          <a:bodyPr wrap="square">
            <a:spAutoFit/>
          </a:bodyPr>
          <a:lstStyle/>
          <a:p>
            <a:r>
              <a:rPr lang="en-US" sz="3200" b="1" dirty="0" smtClean="0">
                <a:solidFill>
                  <a:srgbClr val="C00000"/>
                </a:solidFill>
              </a:rPr>
              <a:t>NOTE:</a:t>
            </a:r>
            <a:r>
              <a:rPr lang="en-US" dirty="0" smtClean="0"/>
              <a:t> </a:t>
            </a:r>
            <a:r>
              <a:rPr lang="en-US" sz="2400" b="1" dirty="0" smtClean="0"/>
              <a:t>Reserpine like alkaloids is </a:t>
            </a:r>
            <a:r>
              <a:rPr lang="en-US" sz="2400" b="1" dirty="0" err="1" smtClean="0"/>
              <a:t>colorimetrically</a:t>
            </a:r>
            <a:r>
              <a:rPr lang="en-US" sz="2400" b="1" dirty="0" smtClean="0"/>
              <a:t> determined by reaction between acidic solution of </a:t>
            </a:r>
            <a:r>
              <a:rPr lang="en-US" sz="2400" b="1" dirty="0" err="1" smtClean="0"/>
              <a:t>aloids</a:t>
            </a:r>
            <a:r>
              <a:rPr lang="en-US" sz="2400" b="1" dirty="0" smtClean="0"/>
              <a:t> and sodium nitrite.</a:t>
            </a:r>
          </a:p>
          <a:p>
            <a:endParaRPr lang="en-US" sz="2400" b="1" dirty="0"/>
          </a:p>
          <a:p>
            <a:r>
              <a:rPr lang="en-US" sz="2800" b="1" dirty="0" smtClean="0"/>
              <a:t>Chemical Tests</a:t>
            </a:r>
          </a:p>
          <a:p>
            <a:r>
              <a:rPr lang="en-US" dirty="0"/>
              <a:t> </a:t>
            </a:r>
            <a:r>
              <a:rPr lang="en-US" dirty="0" smtClean="0"/>
              <a:t>     </a:t>
            </a:r>
            <a:r>
              <a:rPr lang="en-US" sz="2400" dirty="0" smtClean="0"/>
              <a:t>1. A red coloration along the medullary rays is observed when the freshly fractured surface is and with concentrated nitric acid.</a:t>
            </a:r>
          </a:p>
          <a:p>
            <a:r>
              <a:rPr lang="en-US" sz="2400" dirty="0"/>
              <a:t> </a:t>
            </a:r>
            <a:r>
              <a:rPr lang="en-US" sz="2400" dirty="0" smtClean="0"/>
              <a:t>      2. Reserpine shows violet red </a:t>
            </a:r>
            <a:r>
              <a:rPr lang="en-US" sz="2400" dirty="0" err="1" smtClean="0"/>
              <a:t>colour</a:t>
            </a:r>
            <a:r>
              <a:rPr lang="en-US" sz="2400" dirty="0" smtClean="0"/>
              <a:t> when treated with solution of vanillin in acetic acid. </a:t>
            </a:r>
          </a:p>
          <a:p>
            <a:r>
              <a:rPr lang="en-US" sz="2400" dirty="0"/>
              <a:t> </a:t>
            </a:r>
            <a:r>
              <a:rPr lang="en-US" sz="2400" dirty="0" smtClean="0"/>
              <a:t>      3. Powdered </a:t>
            </a:r>
            <a:r>
              <a:rPr lang="en-US" sz="2400" dirty="0" err="1" smtClean="0"/>
              <a:t>ranwolfia</a:t>
            </a:r>
            <a:r>
              <a:rPr lang="en-US" sz="2400" dirty="0" smtClean="0"/>
              <a:t> when treated with </a:t>
            </a:r>
            <a:r>
              <a:rPr lang="en-US" sz="2400" dirty="0" err="1" smtClean="0"/>
              <a:t>sulphuric</a:t>
            </a:r>
            <a:r>
              <a:rPr lang="en-US" sz="2400" dirty="0" smtClean="0"/>
              <a:t> </a:t>
            </a:r>
            <a:r>
              <a:rPr lang="en-US" sz="2400" dirty="0" err="1" smtClean="0"/>
              <a:t>acidand</a:t>
            </a:r>
            <a:r>
              <a:rPr lang="en-US" sz="2400" dirty="0" smtClean="0"/>
              <a:t> p-di-methyl </a:t>
            </a:r>
            <a:r>
              <a:rPr lang="en-US" sz="2400" dirty="0" err="1" smtClean="0"/>
              <a:t>aminodehyde</a:t>
            </a:r>
            <a:r>
              <a:rPr lang="en-US" sz="2400" dirty="0" smtClean="0"/>
              <a:t>, develops violet to red </a:t>
            </a:r>
            <a:r>
              <a:rPr lang="en-US" sz="2400" dirty="0" err="1" smtClean="0"/>
              <a:t>colour</a:t>
            </a:r>
            <a:r>
              <a:rPr lang="en-US" sz="2400" dirty="0" smtClean="0"/>
              <a:t>. (Test is for </a:t>
            </a:r>
            <a:r>
              <a:rPr lang="en-US" sz="2400" dirty="0" err="1" smtClean="0"/>
              <a:t>modle</a:t>
            </a:r>
            <a:r>
              <a:rPr lang="en-US" sz="2400" dirty="0" smtClean="0"/>
              <a:t> alkaloids).</a:t>
            </a:r>
          </a:p>
          <a:p>
            <a:endParaRPr lang="en-US" sz="2400" dirty="0"/>
          </a:p>
        </p:txBody>
      </p:sp>
    </p:spTree>
    <p:extLst>
      <p:ext uri="{BB962C8B-B14F-4D97-AF65-F5344CB8AC3E}">
        <p14:creationId xmlns:p14="http://schemas.microsoft.com/office/powerpoint/2010/main" val="162856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5693866"/>
          </a:xfrm>
          <a:prstGeom prst="rect">
            <a:avLst/>
          </a:prstGeom>
        </p:spPr>
        <p:txBody>
          <a:bodyPr wrap="square">
            <a:spAutoFit/>
          </a:bodyPr>
          <a:lstStyle/>
          <a:p>
            <a:r>
              <a:rPr lang="en-US" sz="2800" b="1" dirty="0" smtClean="0"/>
              <a:t>Uses</a:t>
            </a:r>
          </a:p>
          <a:p>
            <a:pPr marL="285750" indent="-285750">
              <a:buFont typeface="Arial" pitchFamily="34" charset="0"/>
              <a:buChar char="•"/>
            </a:pPr>
            <a:r>
              <a:rPr lang="en-US" sz="2400" dirty="0" err="1" smtClean="0"/>
              <a:t>Rauwolfia</a:t>
            </a:r>
            <a:r>
              <a:rPr lang="en-US" sz="2400" dirty="0" smtClean="0"/>
              <a:t> is antihypertensive in activity.</a:t>
            </a:r>
          </a:p>
          <a:p>
            <a:pPr marL="285750" indent="-285750">
              <a:buFont typeface="Arial" pitchFamily="34" charset="0"/>
              <a:buChar char="•"/>
            </a:pPr>
            <a:r>
              <a:rPr lang="en-US" sz="2400" dirty="0" smtClean="0"/>
              <a:t> Among the various alkaloids of </a:t>
            </a:r>
            <a:r>
              <a:rPr lang="en-US" sz="2400" dirty="0" err="1" smtClean="0"/>
              <a:t>rauwolfia</a:t>
            </a:r>
            <a:r>
              <a:rPr lang="en-US" sz="2400" dirty="0" smtClean="0"/>
              <a:t>, reserpine </a:t>
            </a:r>
            <a:r>
              <a:rPr lang="en-US" sz="2400" dirty="0" err="1" smtClean="0"/>
              <a:t>rescinnamine</a:t>
            </a:r>
            <a:r>
              <a:rPr lang="en-US" sz="2400" dirty="0" smtClean="0"/>
              <a:t> and </a:t>
            </a:r>
            <a:r>
              <a:rPr lang="en-US" sz="2400" dirty="0" err="1" smtClean="0"/>
              <a:t>ajmalicine</a:t>
            </a:r>
            <a:r>
              <a:rPr lang="en-US" sz="2400" dirty="0" smtClean="0"/>
              <a:t> are clinically important. </a:t>
            </a:r>
          </a:p>
          <a:p>
            <a:pPr marL="285750" indent="-285750">
              <a:buFont typeface="Arial" pitchFamily="34" charset="0"/>
              <a:buChar char="•"/>
            </a:pPr>
            <a:r>
              <a:rPr lang="en-US" sz="2400" dirty="0" smtClean="0"/>
              <a:t>Reserpine lowers the blood pressure by depleting stores of </a:t>
            </a:r>
            <a:r>
              <a:rPr lang="en-US" sz="2400" dirty="0" err="1" smtClean="0"/>
              <a:t>catecholamines</a:t>
            </a:r>
            <a:r>
              <a:rPr lang="en-US" sz="2400" dirty="0" smtClean="0"/>
              <a:t> at nerve endings. It prevents re-uptake of nor epinephrine at storage sites, allowing enzymatic destruction of neuronal transmitter. It is used to treat mild essential hypertension and may be an effective adjunct to the treatment of more severe hypertension.</a:t>
            </a:r>
          </a:p>
          <a:p>
            <a:pPr marL="285750" indent="-285750">
              <a:buFont typeface="Arial" pitchFamily="34" charset="0"/>
              <a:buChar char="•"/>
            </a:pPr>
            <a:r>
              <a:rPr lang="en-US" sz="2400" dirty="0" smtClean="0"/>
              <a:t>Because of the </a:t>
            </a:r>
            <a:r>
              <a:rPr lang="en-US" sz="2400" dirty="0" err="1" smtClean="0"/>
              <a:t>tranquillising</a:t>
            </a:r>
            <a:r>
              <a:rPr lang="en-US" sz="2400" dirty="0" smtClean="0"/>
              <a:t> effects, the drug is used in mild anxiety conditions and reserpine in some of the neuropsychiatric disorders.</a:t>
            </a:r>
          </a:p>
          <a:p>
            <a:pPr marL="285750" indent="-285750">
              <a:buFont typeface="Arial" pitchFamily="34" charset="0"/>
              <a:buChar char="•"/>
            </a:pPr>
            <a:r>
              <a:rPr lang="en-US" sz="2400" dirty="0" err="1" smtClean="0"/>
              <a:t>Rescinnamine</a:t>
            </a:r>
            <a:r>
              <a:rPr lang="en-US" sz="2400" dirty="0" smtClean="0"/>
              <a:t> is also used as antihypertensive, but it causes mental depression in higher doses.</a:t>
            </a:r>
            <a:endParaRPr lang="en-US" sz="2400" dirty="0"/>
          </a:p>
        </p:txBody>
      </p:sp>
    </p:spTree>
    <p:extLst>
      <p:ext uri="{BB962C8B-B14F-4D97-AF65-F5344CB8AC3E}">
        <p14:creationId xmlns:p14="http://schemas.microsoft.com/office/powerpoint/2010/main" val="4016079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924800" cy="4893647"/>
          </a:xfrm>
          <a:prstGeom prst="rect">
            <a:avLst/>
          </a:prstGeom>
        </p:spPr>
        <p:txBody>
          <a:bodyPr wrap="square">
            <a:spAutoFit/>
          </a:bodyPr>
          <a:lstStyle/>
          <a:p>
            <a:pPr marL="342900" indent="-342900">
              <a:buFont typeface="Arial" pitchFamily="34" charset="0"/>
              <a:buChar char="•"/>
            </a:pPr>
            <a:endParaRPr lang="en-US" sz="2400" dirty="0" smtClean="0"/>
          </a:p>
          <a:p>
            <a:pPr marL="342900" indent="-342900">
              <a:buFont typeface="Arial" pitchFamily="34" charset="0"/>
              <a:buChar char="•"/>
            </a:pPr>
            <a:r>
              <a:rPr lang="en-US" sz="2400" dirty="0" err="1" smtClean="0"/>
              <a:t>Deserpidine</a:t>
            </a:r>
            <a:r>
              <a:rPr lang="en-US" sz="2400" dirty="0" smtClean="0"/>
              <a:t> is used as antihypertensive and </a:t>
            </a:r>
            <a:r>
              <a:rPr lang="en-US" sz="2400" dirty="0" err="1" smtClean="0"/>
              <a:t>tranquilliser</a:t>
            </a:r>
            <a:r>
              <a:rPr lang="en-US" sz="2400" dirty="0" smtClean="0"/>
              <a:t>. It shows very less side effects. </a:t>
            </a:r>
          </a:p>
          <a:p>
            <a:pPr marL="342900" indent="-342900">
              <a:buFont typeface="Arial" pitchFamily="34" charset="0"/>
              <a:buChar char="•"/>
            </a:pPr>
            <a:endParaRPr lang="en-US" sz="2400" dirty="0" smtClean="0"/>
          </a:p>
          <a:p>
            <a:endParaRPr lang="en-US" sz="2400" dirty="0" smtClean="0"/>
          </a:p>
          <a:p>
            <a:pPr marL="342900" indent="-342900">
              <a:buFont typeface="Arial" pitchFamily="34" charset="0"/>
              <a:buChar char="•"/>
            </a:pPr>
            <a:r>
              <a:rPr lang="en-US" sz="2400" dirty="0" err="1" smtClean="0"/>
              <a:t>Ajmalicine</a:t>
            </a:r>
            <a:r>
              <a:rPr lang="en-US" sz="2400" dirty="0" smtClean="0"/>
              <a:t>, though less in quantity, has the uses in treatment of circulatory diseases, in relief of obstruction of normal cerebral blood flow.</a:t>
            </a:r>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r>
              <a:rPr lang="en-US" sz="2400" dirty="0" err="1" smtClean="0"/>
              <a:t>Syrosingopine</a:t>
            </a:r>
            <a:r>
              <a:rPr lang="en-US" sz="2400" dirty="0" smtClean="0"/>
              <a:t> shows peripheral effects similar to </a:t>
            </a:r>
            <a:r>
              <a:rPr lang="en-US" sz="2400" dirty="0" err="1" smtClean="0"/>
              <a:t>reserpine.It</a:t>
            </a:r>
            <a:r>
              <a:rPr lang="en-US" sz="2400" dirty="0" smtClean="0"/>
              <a:t> has less sedative actions and it </a:t>
            </a:r>
            <a:r>
              <a:rPr lang="en-US" sz="2400" dirty="0" err="1" smtClean="0"/>
              <a:t>isused</a:t>
            </a:r>
            <a:r>
              <a:rPr lang="en-US" sz="2400" dirty="0" smtClean="0"/>
              <a:t> for the treatment of mild or moderate hypertension.</a:t>
            </a:r>
            <a:endParaRPr lang="en-US" sz="2400" dirty="0"/>
          </a:p>
        </p:txBody>
      </p:sp>
    </p:spTree>
    <p:extLst>
      <p:ext uri="{BB962C8B-B14F-4D97-AF65-F5344CB8AC3E}">
        <p14:creationId xmlns:p14="http://schemas.microsoft.com/office/powerpoint/2010/main" val="407368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noAutofit/>
          </a:bodyPr>
          <a:lstStyle/>
          <a:p>
            <a:r>
              <a:rPr lang="en-US" sz="6600" b="1" dirty="0" smtClean="0">
                <a:solidFill>
                  <a:srgbClr val="C00000"/>
                </a:solidFill>
                <a:latin typeface="Algerian" pitchFamily="82" charset="0"/>
              </a:rPr>
              <a:t>THANK </a:t>
            </a:r>
            <a:br>
              <a:rPr lang="en-US" sz="6600" b="1" dirty="0" smtClean="0">
                <a:solidFill>
                  <a:srgbClr val="C00000"/>
                </a:solidFill>
                <a:latin typeface="Algerian" pitchFamily="82" charset="0"/>
              </a:rPr>
            </a:br>
            <a:r>
              <a:rPr lang="en-US" sz="6600" b="1" dirty="0">
                <a:solidFill>
                  <a:srgbClr val="C00000"/>
                </a:solidFill>
                <a:latin typeface="Algerian" pitchFamily="82" charset="0"/>
              </a:rPr>
              <a:t/>
            </a:r>
            <a:br>
              <a:rPr lang="en-US" sz="6600" b="1" dirty="0">
                <a:solidFill>
                  <a:srgbClr val="C00000"/>
                </a:solidFill>
                <a:latin typeface="Algerian" pitchFamily="82" charset="0"/>
              </a:rPr>
            </a:br>
            <a:r>
              <a:rPr lang="en-US" sz="6600" b="1" dirty="0" smtClean="0">
                <a:solidFill>
                  <a:srgbClr val="C00000"/>
                </a:solidFill>
                <a:latin typeface="Algerian" pitchFamily="82" charset="0"/>
              </a:rPr>
              <a:t>YOU</a:t>
            </a:r>
            <a:endParaRPr lang="en-US" sz="6600" b="1" dirty="0">
              <a:solidFill>
                <a:srgbClr val="C00000"/>
              </a:solidFill>
              <a:latin typeface="Algerian" pitchFamily="82" charset="0"/>
            </a:endParaRPr>
          </a:p>
        </p:txBody>
      </p:sp>
    </p:spTree>
    <p:extLst>
      <p:ext uri="{BB962C8B-B14F-4D97-AF65-F5344CB8AC3E}">
        <p14:creationId xmlns:p14="http://schemas.microsoft.com/office/powerpoint/2010/main" val="88756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0" y="5486400"/>
            <a:ext cx="3962400" cy="769441"/>
          </a:xfrm>
          <a:prstGeom prst="rect">
            <a:avLst/>
          </a:prstGeom>
        </p:spPr>
        <p:txBody>
          <a:bodyPr wrap="square">
            <a:spAutoFit/>
          </a:bodyPr>
          <a:lstStyle/>
          <a:p>
            <a:r>
              <a:rPr lang="en-US" sz="4400" b="1" dirty="0" smtClean="0">
                <a:latin typeface="Arial Black" pitchFamily="34" charset="0"/>
              </a:rPr>
              <a:t>RAUWOLFIA</a:t>
            </a:r>
            <a:endParaRPr lang="en-US" sz="4400" b="1" dirty="0">
              <a:latin typeface="Arial Black" pitchFamily="34" charset="0"/>
            </a:endParaRPr>
          </a:p>
        </p:txBody>
      </p:sp>
      <p:sp>
        <p:nvSpPr>
          <p:cNvPr id="4" name="Subtitle 2"/>
          <p:cNvSpPr txBox="1">
            <a:spLocks/>
          </p:cNvSpPr>
          <p:nvPr/>
        </p:nvSpPr>
        <p:spPr>
          <a:xfrm>
            <a:off x="304800" y="381000"/>
            <a:ext cx="8686800" cy="4648200"/>
          </a:xfrm>
          <a:prstGeom prst="rect">
            <a:avLst/>
          </a:prstGeom>
        </p:spPr>
        <p:txBody>
          <a:bodyPr>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spcBef>
                <a:spcPts val="600"/>
              </a:spcBef>
            </a:pPr>
            <a:r>
              <a:rPr lang="en-US" sz="3200" dirty="0" smtClean="0">
                <a:latin typeface="Times New Roman" pitchFamily="18" charset="0"/>
                <a:cs typeface="Times New Roman" pitchFamily="18" charset="0"/>
              </a:rPr>
              <a:t>UNIT-II</a:t>
            </a:r>
          </a:p>
          <a:p>
            <a:pPr algn="just">
              <a:spcBef>
                <a:spcPts val="600"/>
              </a:spcBef>
            </a:pPr>
            <a:r>
              <a:rPr lang="en-US" sz="1800" b="0" dirty="0" smtClean="0">
                <a:latin typeface="Times New Roman" pitchFamily="18" charset="0"/>
                <a:cs typeface="Times New Roman" pitchFamily="18" charset="0"/>
              </a:rPr>
              <a:t>General introduction, composition, chemistry &amp; chemical classes, </a:t>
            </a:r>
            <a:r>
              <a:rPr lang="en-US" sz="1800" b="0" dirty="0" err="1" smtClean="0">
                <a:latin typeface="Times New Roman" pitchFamily="18" charset="0"/>
                <a:cs typeface="Times New Roman" pitchFamily="18" charset="0"/>
              </a:rPr>
              <a:t>biosources</a:t>
            </a:r>
            <a:r>
              <a:rPr lang="en-US" sz="1800" b="0" dirty="0" smtClean="0">
                <a:latin typeface="Times New Roman" pitchFamily="18" charset="0"/>
                <a:cs typeface="Times New Roman" pitchFamily="18" charset="0"/>
              </a:rPr>
              <a:t>, therapeutic uses and commercial applications of following secondary metabolites:</a:t>
            </a:r>
          </a:p>
          <a:p>
            <a:pPr algn="just">
              <a:spcBef>
                <a:spcPts val="600"/>
              </a:spcBef>
            </a:pPr>
            <a:r>
              <a:rPr lang="en-US" sz="1800" b="0" dirty="0" smtClean="0">
                <a:latin typeface="Times New Roman" pitchFamily="18" charset="0"/>
                <a:cs typeface="Times New Roman" pitchFamily="18" charset="0"/>
              </a:rPr>
              <a:t>		Alkaloids: </a:t>
            </a:r>
            <a:r>
              <a:rPr lang="en-US" sz="1800" b="0" dirty="0" err="1" smtClean="0">
                <a:latin typeface="Times New Roman" pitchFamily="18" charset="0"/>
                <a:cs typeface="Times New Roman" pitchFamily="18" charset="0"/>
              </a:rPr>
              <a:t>Vinca</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Rauwolfia</a:t>
            </a:r>
            <a:r>
              <a:rPr lang="en-US" sz="1800" b="0" dirty="0" smtClean="0">
                <a:latin typeface="Times New Roman" pitchFamily="18" charset="0"/>
                <a:cs typeface="Times New Roman" pitchFamily="18" charset="0"/>
              </a:rPr>
              <a:t>, Belladonna, Opium,</a:t>
            </a:r>
          </a:p>
          <a:p>
            <a:pPr algn="just">
              <a:spcBef>
                <a:spcPts val="600"/>
              </a:spcBef>
            </a:pP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Phenylpropanoids</a:t>
            </a:r>
            <a:r>
              <a:rPr lang="en-US" sz="1800" b="0" dirty="0" smtClean="0">
                <a:latin typeface="Times New Roman" pitchFamily="18" charset="0"/>
                <a:cs typeface="Times New Roman" pitchFamily="18" charset="0"/>
              </a:rPr>
              <a:t> and Flavonoids: </a:t>
            </a:r>
            <a:r>
              <a:rPr lang="en-US" sz="1800" b="0" dirty="0" err="1" smtClean="0">
                <a:latin typeface="Times New Roman" pitchFamily="18" charset="0"/>
                <a:cs typeface="Times New Roman" pitchFamily="18" charset="0"/>
              </a:rPr>
              <a:t>Lignans</a:t>
            </a:r>
            <a:r>
              <a:rPr lang="en-US" sz="1800" b="0" dirty="0" smtClean="0">
                <a:latin typeface="Times New Roman" pitchFamily="18" charset="0"/>
                <a:cs typeface="Times New Roman" pitchFamily="18" charset="0"/>
              </a:rPr>
              <a:t>, Tea, </a:t>
            </a:r>
            <a:r>
              <a:rPr lang="en-US" sz="1800" b="0" dirty="0" err="1" smtClean="0">
                <a:latin typeface="Times New Roman" pitchFamily="18" charset="0"/>
                <a:cs typeface="Times New Roman" pitchFamily="18" charset="0"/>
              </a:rPr>
              <a:t>Ruta</a:t>
            </a:r>
            <a:r>
              <a:rPr lang="en-US" sz="1800" b="0" dirty="0" smtClean="0">
                <a:latin typeface="Times New Roman" pitchFamily="18" charset="0"/>
                <a:cs typeface="Times New Roman" pitchFamily="18" charset="0"/>
              </a:rPr>
              <a:t> </a:t>
            </a:r>
          </a:p>
          <a:p>
            <a:pPr algn="just">
              <a:spcBef>
                <a:spcPts val="600"/>
              </a:spcBef>
            </a:pPr>
            <a:r>
              <a:rPr lang="en-US" sz="1800" b="0" dirty="0" smtClean="0">
                <a:latin typeface="Times New Roman" pitchFamily="18" charset="0"/>
                <a:cs typeface="Times New Roman" pitchFamily="18" charset="0"/>
              </a:rPr>
              <a:t>		Steroids, Cardiac Glycosides &amp; </a:t>
            </a:r>
            <a:r>
              <a:rPr lang="en-US" sz="1800" b="0" dirty="0" err="1" smtClean="0">
                <a:latin typeface="Times New Roman" pitchFamily="18" charset="0"/>
                <a:cs typeface="Times New Roman" pitchFamily="18" charset="0"/>
              </a:rPr>
              <a:t>Triterpenoids</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Liquorice</a:t>
            </a: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Dioscorea</a:t>
            </a:r>
            <a:r>
              <a:rPr lang="en-US" sz="1800" b="0" dirty="0" smtClean="0">
                <a:latin typeface="Times New Roman" pitchFamily="18" charset="0"/>
                <a:cs typeface="Times New Roman" pitchFamily="18" charset="0"/>
              </a:rPr>
              <a:t>, Digitalis </a:t>
            </a:r>
          </a:p>
          <a:p>
            <a:pPr algn="just">
              <a:spcBef>
                <a:spcPts val="600"/>
              </a:spcBef>
            </a:pPr>
            <a:r>
              <a:rPr lang="en-US" sz="1800" b="0" dirty="0" smtClean="0">
                <a:latin typeface="Times New Roman" pitchFamily="18" charset="0"/>
                <a:cs typeface="Times New Roman" pitchFamily="18" charset="0"/>
              </a:rPr>
              <a:t>		Volatile oils : </a:t>
            </a:r>
            <a:r>
              <a:rPr lang="en-US" sz="1800" b="0" dirty="0" err="1" smtClean="0">
                <a:latin typeface="Times New Roman" pitchFamily="18" charset="0"/>
                <a:cs typeface="Times New Roman" pitchFamily="18" charset="0"/>
              </a:rPr>
              <a:t>Mentha</a:t>
            </a:r>
            <a:r>
              <a:rPr lang="en-US" sz="1800" b="0" dirty="0" smtClean="0">
                <a:latin typeface="Times New Roman" pitchFamily="18" charset="0"/>
                <a:cs typeface="Times New Roman" pitchFamily="18" charset="0"/>
              </a:rPr>
              <a:t>, Clove, Cinnamon, Fennel, Coriander, </a:t>
            </a:r>
          </a:p>
          <a:p>
            <a:pPr algn="just">
              <a:spcBef>
                <a:spcPts val="600"/>
              </a:spcBef>
            </a:pPr>
            <a:r>
              <a:rPr lang="en-US" sz="1800" b="0" dirty="0" smtClean="0">
                <a:latin typeface="Times New Roman" pitchFamily="18" charset="0"/>
                <a:cs typeface="Times New Roman" pitchFamily="18" charset="0"/>
              </a:rPr>
              <a:t>		Tannins: Catechu, </a:t>
            </a:r>
            <a:r>
              <a:rPr lang="en-US" sz="1800" b="0" dirty="0" err="1" smtClean="0">
                <a:latin typeface="Times New Roman" pitchFamily="18" charset="0"/>
                <a:cs typeface="Times New Roman" pitchFamily="18" charset="0"/>
              </a:rPr>
              <a:t>Pterocarpus</a:t>
            </a:r>
            <a:r>
              <a:rPr lang="en-US" sz="1800" b="0" dirty="0" smtClean="0">
                <a:latin typeface="Times New Roman" pitchFamily="18" charset="0"/>
                <a:cs typeface="Times New Roman" pitchFamily="18" charset="0"/>
              </a:rPr>
              <a:t> </a:t>
            </a:r>
          </a:p>
          <a:p>
            <a:pPr algn="just">
              <a:spcBef>
                <a:spcPts val="600"/>
              </a:spcBef>
            </a:pPr>
            <a:r>
              <a:rPr lang="en-US" sz="1800" b="0" dirty="0" smtClean="0">
                <a:latin typeface="Times New Roman" pitchFamily="18" charset="0"/>
                <a:cs typeface="Times New Roman" pitchFamily="18" charset="0"/>
              </a:rPr>
              <a:t>		Resins: Benzoin, </a:t>
            </a:r>
            <a:r>
              <a:rPr lang="en-US" sz="1800" b="0" dirty="0" err="1" smtClean="0">
                <a:latin typeface="Times New Roman" pitchFamily="18" charset="0"/>
                <a:cs typeface="Times New Roman" pitchFamily="18" charset="0"/>
              </a:rPr>
              <a:t>Guggul</a:t>
            </a:r>
            <a:r>
              <a:rPr lang="en-US" sz="1800" b="0" dirty="0" smtClean="0">
                <a:latin typeface="Times New Roman" pitchFamily="18" charset="0"/>
                <a:cs typeface="Times New Roman" pitchFamily="18" charset="0"/>
              </a:rPr>
              <a:t>, Ginger, </a:t>
            </a:r>
            <a:r>
              <a:rPr lang="en-US" sz="1800" b="0" dirty="0" err="1" smtClean="0">
                <a:latin typeface="Times New Roman" pitchFamily="18" charset="0"/>
                <a:cs typeface="Times New Roman" pitchFamily="18" charset="0"/>
              </a:rPr>
              <a:t>Asafoetida</a:t>
            </a:r>
            <a:r>
              <a:rPr lang="en-US" sz="1800" b="0" dirty="0" smtClean="0">
                <a:latin typeface="Times New Roman" pitchFamily="18" charset="0"/>
                <a:cs typeface="Times New Roman" pitchFamily="18" charset="0"/>
              </a:rPr>
              <a:t>, Myrrh, Colophony </a:t>
            </a:r>
          </a:p>
          <a:p>
            <a:pPr algn="just">
              <a:spcBef>
                <a:spcPts val="600"/>
              </a:spcBef>
            </a:pPr>
            <a:r>
              <a:rPr lang="en-US" sz="1800" b="0" dirty="0" smtClean="0">
                <a:latin typeface="Times New Roman" pitchFamily="18" charset="0"/>
                <a:cs typeface="Times New Roman" pitchFamily="18" charset="0"/>
              </a:rPr>
              <a:t>		Glycosides: </a:t>
            </a:r>
            <a:r>
              <a:rPr lang="en-US" sz="1800" b="0" dirty="0" err="1" smtClean="0">
                <a:latin typeface="Times New Roman" pitchFamily="18" charset="0"/>
                <a:cs typeface="Times New Roman" pitchFamily="18" charset="0"/>
              </a:rPr>
              <a:t>Senna</a:t>
            </a:r>
            <a:r>
              <a:rPr lang="en-US" sz="1800" b="0" dirty="0" smtClean="0">
                <a:latin typeface="Times New Roman" pitchFamily="18" charset="0"/>
                <a:cs typeface="Times New Roman" pitchFamily="18" charset="0"/>
              </a:rPr>
              <a:t>, Aloes, Bitter Almond </a:t>
            </a:r>
          </a:p>
          <a:p>
            <a:pPr algn="just">
              <a:spcBef>
                <a:spcPts val="600"/>
              </a:spcBef>
            </a:pPr>
            <a:r>
              <a:rPr lang="en-US"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Iridoids</a:t>
            </a:r>
            <a:r>
              <a:rPr lang="en-US" sz="1800" b="0" dirty="0" smtClean="0">
                <a:latin typeface="Times New Roman" pitchFamily="18" charset="0"/>
                <a:cs typeface="Times New Roman" pitchFamily="18" charset="0"/>
              </a:rPr>
              <a:t>, Other </a:t>
            </a:r>
            <a:r>
              <a:rPr lang="en-US" sz="1800" b="0" dirty="0" err="1" smtClean="0">
                <a:latin typeface="Times New Roman" pitchFamily="18" charset="0"/>
                <a:cs typeface="Times New Roman" pitchFamily="18" charset="0"/>
              </a:rPr>
              <a:t>terpenoids</a:t>
            </a:r>
            <a:r>
              <a:rPr lang="en-US" sz="1800" b="0" dirty="0" smtClean="0">
                <a:latin typeface="Times New Roman" pitchFamily="18" charset="0"/>
                <a:cs typeface="Times New Roman" pitchFamily="18" charset="0"/>
              </a:rPr>
              <a:t> &amp; </a:t>
            </a:r>
            <a:r>
              <a:rPr lang="en-US" sz="1800" b="0" dirty="0" err="1" smtClean="0">
                <a:latin typeface="Times New Roman" pitchFamily="18" charset="0"/>
                <a:cs typeface="Times New Roman" pitchFamily="18" charset="0"/>
              </a:rPr>
              <a:t>Naphthaquinones</a:t>
            </a:r>
            <a:r>
              <a:rPr lang="en-US" sz="1800" b="0" dirty="0" smtClean="0">
                <a:latin typeface="Times New Roman" pitchFamily="18" charset="0"/>
                <a:cs typeface="Times New Roman" pitchFamily="18" charset="0"/>
              </a:rPr>
              <a:t>: Gentian, Artemisia, </a:t>
            </a:r>
            <a:r>
              <a:rPr lang="en-US" sz="1800" b="0" dirty="0" err="1" smtClean="0">
                <a:latin typeface="Times New Roman" pitchFamily="18" charset="0"/>
                <a:cs typeface="Times New Roman" pitchFamily="18" charset="0"/>
              </a:rPr>
              <a:t>taxus</a:t>
            </a:r>
            <a:r>
              <a:rPr lang="en-US" sz="1800" b="0" dirty="0" smtClean="0">
                <a:latin typeface="Times New Roman" pitchFamily="18" charset="0"/>
                <a:cs typeface="Times New Roman" pitchFamily="18" charset="0"/>
              </a:rPr>
              <a:t>, carotenoids</a:t>
            </a:r>
            <a:endParaRPr lang="en-US"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381892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4648200" cy="4401205"/>
          </a:xfrm>
          <a:prstGeom prst="rect">
            <a:avLst/>
          </a:prstGeom>
        </p:spPr>
        <p:txBody>
          <a:bodyPr wrap="square">
            <a:spAutoFit/>
          </a:bodyPr>
          <a:lstStyle/>
          <a:p>
            <a:pPr algn="ctr"/>
            <a:r>
              <a:rPr lang="en-US" sz="2000" b="1" dirty="0" smtClean="0">
                <a:solidFill>
                  <a:schemeClr val="tx1">
                    <a:lumMod val="95000"/>
                    <a:lumOff val="5000"/>
                  </a:schemeClr>
                </a:solidFill>
              </a:rPr>
              <a:t>RAUWOLFIA</a:t>
            </a:r>
          </a:p>
          <a:p>
            <a:r>
              <a:rPr lang="en-US" sz="2000" b="1" dirty="0" smtClean="0">
                <a:solidFill>
                  <a:schemeClr val="tx1">
                    <a:lumMod val="95000"/>
                    <a:lumOff val="5000"/>
                  </a:schemeClr>
                </a:solidFill>
              </a:rPr>
              <a:t>Synonyms </a:t>
            </a:r>
          </a:p>
          <a:p>
            <a:r>
              <a:rPr lang="en-US" sz="2000" dirty="0" smtClean="0"/>
              <a:t>                                       1. </a:t>
            </a:r>
            <a:r>
              <a:rPr lang="en-US" sz="2000" dirty="0" err="1" smtClean="0"/>
              <a:t>Rauwolfia</a:t>
            </a:r>
            <a:r>
              <a:rPr lang="en-US" sz="2000" dirty="0" smtClean="0"/>
              <a:t> root, </a:t>
            </a:r>
          </a:p>
          <a:p>
            <a:r>
              <a:rPr lang="en-US" sz="2000" dirty="0" smtClean="0"/>
              <a:t>                              2.Serpentina root, </a:t>
            </a:r>
          </a:p>
          <a:p>
            <a:r>
              <a:rPr lang="en-US" sz="2000" dirty="0" smtClean="0"/>
              <a:t>                              3.Chhotachand, </a:t>
            </a:r>
          </a:p>
          <a:p>
            <a:r>
              <a:rPr lang="en-US" sz="2000" dirty="0" smtClean="0"/>
              <a:t>                              4.Sarpgandha</a:t>
            </a:r>
          </a:p>
          <a:p>
            <a:r>
              <a:rPr lang="en-US" sz="2000" b="1" dirty="0" smtClean="0"/>
              <a:t>Biological Source –</a:t>
            </a:r>
            <a:endParaRPr lang="en-US" sz="2000" dirty="0"/>
          </a:p>
          <a:p>
            <a:pPr marL="457200" indent="-457200">
              <a:buFont typeface="Arial" pitchFamily="34" charset="0"/>
              <a:buChar char="•"/>
            </a:pPr>
            <a:r>
              <a:rPr lang="en-US" sz="2000" dirty="0" err="1" smtClean="0"/>
              <a:t>Rauwolfia</a:t>
            </a:r>
            <a:r>
              <a:rPr lang="en-US" sz="2000" dirty="0" smtClean="0"/>
              <a:t> consists of dried   roots of the plant known as </a:t>
            </a:r>
            <a:endParaRPr lang="en-US" sz="2000" dirty="0" smtClean="0"/>
          </a:p>
          <a:p>
            <a:pPr marL="457200" indent="-457200">
              <a:buFont typeface="Arial" pitchFamily="34" charset="0"/>
              <a:buChar char="•"/>
            </a:pPr>
            <a:r>
              <a:rPr lang="en-US" sz="2000" b="1" i="1" dirty="0" err="1" smtClean="0">
                <a:solidFill>
                  <a:srgbClr val="C00000"/>
                </a:solidFill>
              </a:rPr>
              <a:t>Rauwolfia</a:t>
            </a:r>
            <a:r>
              <a:rPr lang="en-US" sz="2000" b="1" i="1" dirty="0" smtClean="0">
                <a:solidFill>
                  <a:srgbClr val="C00000"/>
                </a:solidFill>
              </a:rPr>
              <a:t>  </a:t>
            </a:r>
            <a:r>
              <a:rPr lang="en-US" sz="2000" b="1" i="1" dirty="0" err="1" smtClean="0">
                <a:solidFill>
                  <a:srgbClr val="C00000"/>
                </a:solidFill>
              </a:rPr>
              <a:t>serpentina</a:t>
            </a:r>
            <a:r>
              <a:rPr lang="en-US" sz="2000" b="1" i="1" dirty="0" smtClean="0">
                <a:solidFill>
                  <a:srgbClr val="C00000"/>
                </a:solidFill>
              </a:rPr>
              <a:t> </a:t>
            </a:r>
            <a:r>
              <a:rPr lang="en-US" sz="2000" b="1" dirty="0" err="1" smtClean="0">
                <a:solidFill>
                  <a:srgbClr val="C00000"/>
                </a:solidFill>
              </a:rPr>
              <a:t>Benth</a:t>
            </a:r>
            <a:r>
              <a:rPr lang="en-US" sz="2000" dirty="0" smtClean="0"/>
              <a:t>, belonging to family  </a:t>
            </a:r>
            <a:r>
              <a:rPr lang="en-US" sz="2000" b="1" dirty="0" err="1" smtClean="0">
                <a:solidFill>
                  <a:srgbClr val="C00000"/>
                </a:solidFill>
              </a:rPr>
              <a:t>Apocynaceae</a:t>
            </a:r>
            <a:r>
              <a:rPr lang="en-US" sz="2000" dirty="0" smtClean="0"/>
              <a:t>.</a:t>
            </a:r>
          </a:p>
          <a:p>
            <a:pPr marL="457200" indent="-457200">
              <a:buFont typeface="Arial" pitchFamily="34" charset="0"/>
              <a:buChar char="•"/>
            </a:pPr>
            <a:r>
              <a:rPr lang="en-US" sz="2000" dirty="0" err="1" smtClean="0"/>
              <a:t>Serpgandha</a:t>
            </a:r>
            <a:r>
              <a:rPr lang="en-US" sz="2000" dirty="0" smtClean="0"/>
              <a:t>  contains not less than 0.15 per cent of reserpine and </a:t>
            </a:r>
            <a:r>
              <a:rPr lang="en-US" sz="2000" dirty="0" err="1" smtClean="0"/>
              <a:t>ajmalcine</a:t>
            </a:r>
            <a:r>
              <a:rPr lang="en-US" sz="2000" dirty="0" smtClean="0"/>
              <a:t>, calculated on dried basis.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067" t="26666" r="5840" b="38758"/>
          <a:stretch/>
        </p:blipFill>
        <p:spPr bwMode="auto">
          <a:xfrm>
            <a:off x="5105400" y="1371600"/>
            <a:ext cx="3785265" cy="27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907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4308872"/>
          </a:xfrm>
          <a:prstGeom prst="rect">
            <a:avLst/>
          </a:prstGeom>
        </p:spPr>
        <p:txBody>
          <a:bodyPr wrap="square">
            <a:spAutoFit/>
          </a:bodyPr>
          <a:lstStyle/>
          <a:p>
            <a:r>
              <a:rPr lang="en-US" sz="3200" b="1" dirty="0" smtClean="0"/>
              <a:t>Geographical Source –</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Several species of </a:t>
            </a:r>
            <a:r>
              <a:rPr lang="en-US" sz="2800" dirty="0" err="1" smtClean="0"/>
              <a:t>Rauwolfia</a:t>
            </a:r>
            <a:r>
              <a:rPr lang="en-US" sz="2800" dirty="0" smtClean="0"/>
              <a:t> are found distributed in the tropical regions of Asia, America and Africa</a:t>
            </a:r>
            <a:r>
              <a:rPr lang="en-US" dirty="0" smtClean="0"/>
              <a:t>: </a:t>
            </a:r>
          </a:p>
          <a:p>
            <a:endParaRPr lang="en-US" dirty="0"/>
          </a:p>
          <a:p>
            <a:pPr marL="457200" indent="-457200">
              <a:buFont typeface="Arial" charset="0"/>
              <a:buChar char="•"/>
            </a:pPr>
            <a:r>
              <a:rPr lang="en-US" sz="2800" dirty="0" smtClean="0"/>
              <a:t>Commercially</a:t>
            </a:r>
            <a:r>
              <a:rPr lang="en-US" sz="2800" dirty="0" smtClean="0"/>
              <a:t>, it is produced in India, Sri Lanka, Myanmar, Thailand and America. In India, it is cultivated in Uttar Pradesh, Bihar, Orissa, Tamil Nadu, West Bengal, Karnataka, Maharashtra, and Gujarat.</a:t>
            </a:r>
          </a:p>
        </p:txBody>
      </p:sp>
    </p:spTree>
    <p:extLst>
      <p:ext uri="{BB962C8B-B14F-4D97-AF65-F5344CB8AC3E}">
        <p14:creationId xmlns:p14="http://schemas.microsoft.com/office/powerpoint/2010/main" val="150585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6401753"/>
          </a:xfrm>
          <a:prstGeom prst="rect">
            <a:avLst/>
          </a:prstGeom>
        </p:spPr>
        <p:txBody>
          <a:bodyPr wrap="square">
            <a:spAutoFit/>
          </a:bodyPr>
          <a:lstStyle/>
          <a:p>
            <a:pPr algn="just"/>
            <a:r>
              <a:rPr lang="en-US" sz="2800" b="1" dirty="0" smtClean="0"/>
              <a:t>History</a:t>
            </a:r>
          </a:p>
          <a:p>
            <a:pPr algn="just"/>
            <a:endParaRPr lang="en-US" sz="2800" dirty="0" smtClean="0"/>
          </a:p>
          <a:p>
            <a:pPr marL="457200" indent="-457200" algn="just">
              <a:buFont typeface="Arial" pitchFamily="34" charset="0"/>
              <a:buChar char="•"/>
            </a:pPr>
            <a:r>
              <a:rPr lang="en-US" sz="2800" dirty="0" smtClean="0"/>
              <a:t>This drug is known to Indian System of Medicine since last many centuries.</a:t>
            </a:r>
          </a:p>
          <a:p>
            <a:pPr marL="457200" indent="-457200" algn="just">
              <a:buFont typeface="Arial" pitchFamily="34" charset="0"/>
              <a:buChar char="•"/>
            </a:pPr>
            <a:endParaRPr lang="en-US" sz="2800" dirty="0" smtClean="0"/>
          </a:p>
          <a:p>
            <a:pPr marL="457200" indent="-457200" algn="just">
              <a:buFont typeface="Arial" pitchFamily="34" charset="0"/>
              <a:buChar char="•"/>
            </a:pPr>
            <a:r>
              <a:rPr lang="en-US" sz="2800" dirty="0" smtClean="0"/>
              <a:t>Because of snake like shape of the drug, it has been known as '</a:t>
            </a:r>
            <a:r>
              <a:rPr lang="en-US" sz="2800" dirty="0" err="1" smtClean="0"/>
              <a:t>Sarpagandha</a:t>
            </a:r>
            <a:r>
              <a:rPr lang="en-US" dirty="0" smtClean="0"/>
              <a:t>'.</a:t>
            </a:r>
          </a:p>
          <a:p>
            <a:pPr marL="457200" indent="-457200" algn="just">
              <a:buFont typeface="Arial" pitchFamily="34" charset="0"/>
              <a:buChar char="•"/>
            </a:pPr>
            <a:endParaRPr lang="en-US" sz="2800" dirty="0" smtClean="0"/>
          </a:p>
          <a:p>
            <a:pPr marL="457200" indent="-457200" algn="just">
              <a:buFont typeface="Arial" pitchFamily="34" charset="0"/>
              <a:buChar char="•"/>
            </a:pPr>
            <a:r>
              <a:rPr lang="en-US" sz="2800" dirty="0" smtClean="0"/>
              <a:t>It has found its place as an important drug in treatment of insanity and snake bite since traditional times. But the drug came into limelight only after the isolation of reserpine, its most significant alkaloid, in 1952 by Mueller.</a:t>
            </a:r>
          </a:p>
          <a:p>
            <a:pPr algn="just"/>
            <a:endParaRPr lang="en-US" sz="2800" dirty="0"/>
          </a:p>
          <a:p>
            <a:pPr algn="just"/>
            <a:endParaRPr lang="en-US" dirty="0"/>
          </a:p>
        </p:txBody>
      </p:sp>
    </p:spTree>
    <p:extLst>
      <p:ext uri="{BB962C8B-B14F-4D97-AF65-F5344CB8AC3E}">
        <p14:creationId xmlns:p14="http://schemas.microsoft.com/office/powerpoint/2010/main" val="48439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381000"/>
            <a:ext cx="5105400" cy="4955203"/>
          </a:xfrm>
          <a:prstGeom prst="rect">
            <a:avLst/>
          </a:prstGeom>
        </p:spPr>
        <p:txBody>
          <a:bodyPr wrap="square">
            <a:spAutoFit/>
          </a:bodyPr>
          <a:lstStyle/>
          <a:p>
            <a:r>
              <a:rPr lang="en-US" sz="2800" b="1" dirty="0" smtClean="0"/>
              <a:t>Morphological Characters </a:t>
            </a:r>
          </a:p>
          <a:p>
            <a:r>
              <a:rPr lang="en-US" b="1" dirty="0" err="1" smtClean="0">
                <a:solidFill>
                  <a:srgbClr val="C00000"/>
                </a:solidFill>
              </a:rPr>
              <a:t>Colour</a:t>
            </a:r>
            <a:r>
              <a:rPr lang="en-US" b="1" dirty="0" smtClean="0">
                <a:solidFill>
                  <a:srgbClr val="C00000"/>
                </a:solidFill>
              </a:rPr>
              <a:t> </a:t>
            </a:r>
            <a:r>
              <a:rPr lang="en-US" b="1" dirty="0" smtClean="0"/>
              <a:t>-</a:t>
            </a:r>
            <a:r>
              <a:rPr lang="en-US" dirty="0" smtClean="0"/>
              <a:t> Root bark is greyish yellow to brown and wood, pale    yellow.</a:t>
            </a:r>
          </a:p>
          <a:p>
            <a:r>
              <a:rPr lang="en-US" b="1" dirty="0" err="1" smtClean="0">
                <a:solidFill>
                  <a:srgbClr val="C00000"/>
                </a:solidFill>
              </a:rPr>
              <a:t>Odour</a:t>
            </a:r>
            <a:r>
              <a:rPr lang="en-US" b="1" dirty="0" smtClean="0">
                <a:solidFill>
                  <a:srgbClr val="C00000"/>
                </a:solidFill>
              </a:rPr>
              <a:t> </a:t>
            </a:r>
            <a:r>
              <a:rPr lang="en-US" dirty="0" smtClean="0"/>
              <a:t> </a:t>
            </a:r>
            <a:r>
              <a:rPr lang="en-US" b="1" dirty="0" smtClean="0">
                <a:solidFill>
                  <a:srgbClr val="C00000"/>
                </a:solidFill>
              </a:rPr>
              <a:t>-</a:t>
            </a:r>
            <a:r>
              <a:rPr lang="en-US" dirty="0" smtClean="0"/>
              <a:t>  </a:t>
            </a:r>
            <a:r>
              <a:rPr lang="en-US" dirty="0" err="1" smtClean="0"/>
              <a:t>Odourles</a:t>
            </a:r>
            <a:r>
              <a:rPr lang="en-US" dirty="0" err="1"/>
              <a:t>s</a:t>
            </a:r>
            <a:endParaRPr lang="en-US" dirty="0" smtClean="0"/>
          </a:p>
          <a:p>
            <a:r>
              <a:rPr lang="en-US" b="1" dirty="0" smtClean="0">
                <a:solidFill>
                  <a:srgbClr val="C00000"/>
                </a:solidFill>
              </a:rPr>
              <a:t>Taste –</a:t>
            </a:r>
            <a:r>
              <a:rPr lang="en-US" dirty="0" smtClean="0"/>
              <a:t>  Bitter</a:t>
            </a:r>
          </a:p>
          <a:p>
            <a:r>
              <a:rPr lang="en-US" b="1" dirty="0" smtClean="0">
                <a:solidFill>
                  <a:srgbClr val="C00000"/>
                </a:solidFill>
              </a:rPr>
              <a:t>Size -</a:t>
            </a:r>
            <a:r>
              <a:rPr lang="en-US" dirty="0" smtClean="0"/>
              <a:t> About 10 to 18 cm long and from 1 to 3 cm in diameter.</a:t>
            </a:r>
          </a:p>
          <a:p>
            <a:r>
              <a:rPr lang="en-US" b="1" dirty="0" smtClean="0">
                <a:solidFill>
                  <a:srgbClr val="C00000"/>
                </a:solidFill>
              </a:rPr>
              <a:t>Shape - </a:t>
            </a:r>
            <a:r>
              <a:rPr lang="en-US" dirty="0" smtClean="0"/>
              <a:t>Roots are sub-cylindrical, slightly tapering and tortuous.</a:t>
            </a:r>
          </a:p>
          <a:p>
            <a:endParaRPr lang="en-US" b="1" dirty="0" smtClean="0">
              <a:solidFill>
                <a:schemeClr val="tx2">
                  <a:lumMod val="75000"/>
                </a:schemeClr>
              </a:solidFill>
            </a:endParaRPr>
          </a:p>
          <a:p>
            <a:r>
              <a:rPr lang="en-US" b="1" dirty="0" smtClean="0">
                <a:solidFill>
                  <a:schemeClr val="tx2">
                    <a:lumMod val="75000"/>
                  </a:schemeClr>
                </a:solidFill>
              </a:rPr>
              <a:t>NOTE</a:t>
            </a:r>
            <a:r>
              <a:rPr lang="en-US" b="1" dirty="0" smtClean="0">
                <a:solidFill>
                  <a:schemeClr val="tx2">
                    <a:lumMod val="75000"/>
                  </a:schemeClr>
                </a:solidFill>
              </a:rPr>
              <a:t>:- </a:t>
            </a:r>
            <a:r>
              <a:rPr lang="en-US" dirty="0" smtClean="0"/>
              <a:t>Fracture is short and irregular. The transversely cut surface is white, dense with finely radiating xylem.</a:t>
            </a:r>
          </a:p>
          <a:p>
            <a:pPr marL="342900" indent="-342900">
              <a:buFont typeface="Arial" pitchFamily="34" charset="0"/>
              <a:buChar char="•"/>
            </a:pPr>
            <a:r>
              <a:rPr lang="en-US" dirty="0" smtClean="0"/>
              <a:t>Roots are rough with longitudinal marking and </a:t>
            </a:r>
            <a:r>
              <a:rPr lang="en-US" dirty="0" err="1" smtClean="0"/>
              <a:t>Sightly</a:t>
            </a:r>
            <a:r>
              <a:rPr lang="en-US" dirty="0" smtClean="0"/>
              <a:t> wrinkled surface. Rootlets are usually absent ,but few small circular root scars with </a:t>
            </a:r>
            <a:r>
              <a:rPr lang="en-US" dirty="0" err="1" smtClean="0"/>
              <a:t>tetrastichous</a:t>
            </a:r>
            <a:r>
              <a:rPr lang="en-US" dirty="0" smtClean="0"/>
              <a:t> arrangements are seen.</a:t>
            </a:r>
            <a:endParaRPr lang="en-US" dirty="0"/>
          </a:p>
        </p:txBody>
      </p:sp>
      <p:sp>
        <p:nvSpPr>
          <p:cNvPr id="3" name="TextBox 2"/>
          <p:cNvSpPr txBox="1"/>
          <p:nvPr/>
        </p:nvSpPr>
        <p:spPr>
          <a:xfrm>
            <a:off x="7315200" y="1143000"/>
            <a:ext cx="14478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60" t="24785" r="16999" b="30840"/>
          <a:stretch/>
        </p:blipFill>
        <p:spPr bwMode="auto">
          <a:xfrm>
            <a:off x="5772485" y="1327666"/>
            <a:ext cx="3279548" cy="286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18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4990"/>
            <a:ext cx="4114800" cy="6740307"/>
          </a:xfrm>
          <a:prstGeom prst="rect">
            <a:avLst/>
          </a:prstGeom>
        </p:spPr>
        <p:txBody>
          <a:bodyPr wrap="square">
            <a:spAutoFit/>
          </a:bodyPr>
          <a:lstStyle/>
          <a:p>
            <a:pPr marL="285750" indent="-285750">
              <a:buFont typeface="Arial" pitchFamily="34" charset="0"/>
              <a:buChar char="•"/>
            </a:pPr>
            <a:r>
              <a:rPr lang="en-US" b="1" dirty="0"/>
              <a:t>Microscopic characters</a:t>
            </a:r>
            <a:endParaRPr lang="en-US" dirty="0" smtClean="0"/>
          </a:p>
          <a:p>
            <a:pPr marL="285750" indent="-285750">
              <a:buFont typeface="Arial" pitchFamily="34" charset="0"/>
              <a:buChar char="•"/>
            </a:pPr>
            <a:r>
              <a:rPr lang="en-US" dirty="0" smtClean="0"/>
              <a:t>The </a:t>
            </a:r>
            <a:r>
              <a:rPr lang="en-US" dirty="0" smtClean="0"/>
              <a:t>cork is made up of stratified cells followed by </a:t>
            </a:r>
            <a:r>
              <a:rPr lang="en-US" dirty="0" err="1" smtClean="0"/>
              <a:t>phelloderm</a:t>
            </a:r>
            <a:r>
              <a:rPr lang="en-US" dirty="0" smtClean="0"/>
              <a:t> of few rows of parenchyma. </a:t>
            </a:r>
          </a:p>
          <a:p>
            <a:pPr marL="342900" indent="-342900">
              <a:buFont typeface="Arial" pitchFamily="34" charset="0"/>
              <a:buChar char="•"/>
            </a:pPr>
            <a:r>
              <a:rPr lang="en-US" dirty="0" smtClean="0"/>
              <a:t>Phloem is narrow, </a:t>
            </a:r>
            <a:r>
              <a:rPr lang="en-US" dirty="0" err="1" smtClean="0"/>
              <a:t>parenchymatous</a:t>
            </a:r>
            <a:r>
              <a:rPr lang="en-US" dirty="0" smtClean="0"/>
              <a:t> with small scattered sieve tissue.</a:t>
            </a:r>
          </a:p>
          <a:p>
            <a:pPr marL="342900" indent="-342900">
              <a:buFont typeface="Arial" charset="0"/>
              <a:buChar char="•"/>
            </a:pPr>
            <a:endParaRPr lang="en-US" dirty="0" smtClean="0"/>
          </a:p>
          <a:p>
            <a:pPr marL="342900" indent="-342900">
              <a:buFont typeface="Arial" charset="0"/>
              <a:buChar char="•"/>
            </a:pPr>
            <a:r>
              <a:rPr lang="en-US" dirty="0" smtClean="0"/>
              <a:t>Parenchyma contains starch grains and few latex cells, with brown resinous matter. </a:t>
            </a:r>
          </a:p>
          <a:p>
            <a:pPr marL="342900" indent="-342900">
              <a:buFont typeface="Arial" charset="0"/>
              <a:buChar char="•"/>
            </a:pPr>
            <a:endParaRPr lang="en-US" dirty="0" smtClean="0"/>
          </a:p>
          <a:p>
            <a:pPr marL="342900" indent="-342900">
              <a:buFont typeface="Arial" charset="0"/>
              <a:buChar char="•"/>
            </a:pPr>
            <a:r>
              <a:rPr lang="en-US" dirty="0" smtClean="0"/>
              <a:t>Secondary phloem contains calcium oxalate crystals.</a:t>
            </a:r>
          </a:p>
          <a:p>
            <a:pPr marL="342900" indent="-342900">
              <a:buFont typeface="Arial" charset="0"/>
              <a:buChar char="•"/>
            </a:pPr>
            <a:endParaRPr lang="en-US" dirty="0" smtClean="0"/>
          </a:p>
          <a:p>
            <a:pPr marL="342900" indent="-342900">
              <a:buFont typeface="Arial" charset="0"/>
              <a:buChar char="•"/>
            </a:pPr>
            <a:r>
              <a:rPr lang="en-US" dirty="0" smtClean="0"/>
              <a:t> Xylem is about 4/5 of the diameter of the root and consists of vessels, </a:t>
            </a:r>
            <a:r>
              <a:rPr lang="en-US" dirty="0" err="1" smtClean="0"/>
              <a:t>tracheids</a:t>
            </a:r>
            <a:r>
              <a:rPr lang="en-US" dirty="0" smtClean="0"/>
              <a:t>, wood parenchyma and wood </a:t>
            </a:r>
            <a:r>
              <a:rPr lang="en-US" dirty="0" err="1" smtClean="0"/>
              <a:t>fibres</a:t>
            </a:r>
            <a:r>
              <a:rPr lang="en-US" dirty="0" smtClean="0"/>
              <a:t>.</a:t>
            </a:r>
          </a:p>
          <a:p>
            <a:pPr marL="342900" indent="-342900">
              <a:buFont typeface="Arial" charset="0"/>
              <a:buChar char="•"/>
            </a:pPr>
            <a:endParaRPr lang="en-US" dirty="0" smtClean="0"/>
          </a:p>
          <a:p>
            <a:pPr marL="342900" indent="-342900">
              <a:buFont typeface="Arial" charset="0"/>
              <a:buChar char="•"/>
            </a:pPr>
            <a:r>
              <a:rPr lang="en-US" dirty="0" smtClean="0"/>
              <a:t> Xylem vessels are elongated up to 350 p in length and 50 u in width and contain simple or bordered pits.</a:t>
            </a:r>
          </a:p>
          <a:p>
            <a:pPr marL="342900" indent="-342900">
              <a:buFont typeface="Arial" charset="0"/>
              <a:buChar char="•"/>
            </a:pPr>
            <a:r>
              <a:rPr lang="en-US" dirty="0" smtClean="0"/>
              <a:t> Stone cells and phloem </a:t>
            </a:r>
            <a:r>
              <a:rPr lang="en-US" dirty="0" err="1" smtClean="0"/>
              <a:t>fibres</a:t>
            </a:r>
            <a:r>
              <a:rPr lang="en-US" dirty="0" smtClean="0"/>
              <a:t> are absent.</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4" t="15517" r="61468" b="12500"/>
          <a:stretch/>
        </p:blipFill>
        <p:spPr bwMode="auto">
          <a:xfrm>
            <a:off x="4724400" y="762000"/>
            <a:ext cx="4293475" cy="526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610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6063198"/>
          </a:xfrm>
          <a:prstGeom prst="rect">
            <a:avLst/>
          </a:prstGeom>
        </p:spPr>
        <p:txBody>
          <a:bodyPr wrap="square">
            <a:spAutoFit/>
          </a:bodyPr>
          <a:lstStyle/>
          <a:p>
            <a:r>
              <a:rPr lang="en-US" sz="2800" b="1" dirty="0" smtClean="0"/>
              <a:t>Chemical Constituents</a:t>
            </a:r>
          </a:p>
          <a:p>
            <a:pPr marL="285750" indent="-285750">
              <a:buFont typeface="Arial" pitchFamily="34" charset="0"/>
              <a:buChar char="•"/>
            </a:pPr>
            <a:r>
              <a:rPr lang="en-US" sz="2400" dirty="0" smtClean="0"/>
              <a:t>About 30 </a:t>
            </a:r>
            <a:r>
              <a:rPr lang="en-US" sz="2400" dirty="0" err="1" smtClean="0"/>
              <a:t>indole</a:t>
            </a:r>
            <a:r>
              <a:rPr lang="en-US" sz="2400" dirty="0" smtClean="0"/>
              <a:t> alkaloids have been reported in drug and total </a:t>
            </a:r>
            <a:r>
              <a:rPr lang="en-US" sz="2400" dirty="0" err="1" smtClean="0"/>
              <a:t>alkaloidal</a:t>
            </a:r>
            <a:r>
              <a:rPr lang="en-US" sz="2400" dirty="0" smtClean="0"/>
              <a:t> content of </a:t>
            </a:r>
            <a:r>
              <a:rPr lang="en-US" sz="2400" dirty="0" err="1" smtClean="0"/>
              <a:t>rauwolfia</a:t>
            </a:r>
            <a:r>
              <a:rPr lang="en-US" sz="2400" dirty="0" smtClean="0"/>
              <a:t> roots ranges from 0.7-3 per cent, depending upon the source. </a:t>
            </a:r>
          </a:p>
          <a:p>
            <a:pPr marL="285750" indent="-285750">
              <a:buFont typeface="Arial" pitchFamily="34" charset="0"/>
              <a:buChar char="•"/>
            </a:pPr>
            <a:r>
              <a:rPr lang="en-US" sz="2400" dirty="0" smtClean="0"/>
              <a:t>Alkaloids are concentrated mostly in the bark of the roots. </a:t>
            </a:r>
          </a:p>
          <a:p>
            <a:pPr marL="285750" indent="-285750">
              <a:buFont typeface="Arial" pitchFamily="34" charset="0"/>
              <a:buChar char="•"/>
            </a:pPr>
            <a:r>
              <a:rPr lang="en-US" sz="2400" dirty="0" smtClean="0"/>
              <a:t>The alkaloids of </a:t>
            </a:r>
            <a:r>
              <a:rPr lang="en-US" sz="2400" dirty="0" err="1" smtClean="0"/>
              <a:t>rauwolfia</a:t>
            </a:r>
            <a:r>
              <a:rPr lang="en-US" sz="2400" dirty="0" smtClean="0"/>
              <a:t> are broadly classified into the following types: </a:t>
            </a:r>
          </a:p>
          <a:p>
            <a:r>
              <a:rPr lang="en-US" sz="2400" dirty="0"/>
              <a:t> </a:t>
            </a:r>
            <a:r>
              <a:rPr lang="en-US" sz="2400" dirty="0" smtClean="0"/>
              <a:t>                                  (a) </a:t>
            </a:r>
            <a:r>
              <a:rPr lang="en-US" sz="2400" dirty="0" err="1" smtClean="0"/>
              <a:t>indole</a:t>
            </a:r>
            <a:r>
              <a:rPr lang="en-US" sz="2400" dirty="0" smtClean="0"/>
              <a:t> alkaloids </a:t>
            </a:r>
          </a:p>
          <a:p>
            <a:r>
              <a:rPr lang="en-US" sz="2400" dirty="0" smtClean="0"/>
              <a:t>                                   (b) </a:t>
            </a:r>
            <a:r>
              <a:rPr lang="en-US" sz="2400" dirty="0" err="1" smtClean="0"/>
              <a:t>indoline</a:t>
            </a:r>
            <a:r>
              <a:rPr lang="en-US" sz="2400" dirty="0" smtClean="0"/>
              <a:t> alkaloids </a:t>
            </a:r>
          </a:p>
          <a:p>
            <a:r>
              <a:rPr lang="en-US" sz="2400" dirty="0" smtClean="0"/>
              <a:t>                                   (c) </a:t>
            </a:r>
            <a:r>
              <a:rPr lang="en-US" sz="2400" dirty="0" err="1" smtClean="0"/>
              <a:t>indolenine</a:t>
            </a:r>
            <a:r>
              <a:rPr lang="en-US" sz="2400" dirty="0" smtClean="0"/>
              <a:t> alkaloids </a:t>
            </a:r>
          </a:p>
          <a:p>
            <a:r>
              <a:rPr lang="en-US" sz="2400" dirty="0" smtClean="0"/>
              <a:t>                                   (d) </a:t>
            </a:r>
            <a:r>
              <a:rPr lang="en-US" sz="2400" dirty="0" err="1" smtClean="0"/>
              <a:t>oxyindole</a:t>
            </a:r>
            <a:r>
              <a:rPr lang="en-US" sz="2400" dirty="0" smtClean="0"/>
              <a:t> alkaloids and </a:t>
            </a:r>
          </a:p>
          <a:p>
            <a:r>
              <a:rPr lang="en-US" sz="2400" dirty="0" smtClean="0"/>
              <a:t>                                   (e) pseudo </a:t>
            </a:r>
            <a:r>
              <a:rPr lang="en-US" sz="2400" dirty="0" err="1" smtClean="0"/>
              <a:t>indoxyl</a:t>
            </a:r>
            <a:r>
              <a:rPr lang="en-US" sz="2400" dirty="0" smtClean="0"/>
              <a:t> alkaloids. </a:t>
            </a:r>
          </a:p>
          <a:p>
            <a:pPr marL="342900" indent="-342900">
              <a:buFont typeface="Arial" pitchFamily="34" charset="0"/>
              <a:buChar char="•"/>
            </a:pPr>
            <a:r>
              <a:rPr lang="en-US" sz="2400" dirty="0" smtClean="0"/>
              <a:t>The important alkaloid of </a:t>
            </a:r>
            <a:r>
              <a:rPr lang="en-US" sz="2400" dirty="0" err="1" smtClean="0"/>
              <a:t>rauwolfia</a:t>
            </a:r>
            <a:r>
              <a:rPr lang="en-US" sz="2400" dirty="0" smtClean="0"/>
              <a:t> is reserpine.</a:t>
            </a:r>
          </a:p>
          <a:p>
            <a:pPr marL="342900" indent="-342900">
              <a:buFont typeface="Arial" pitchFamily="34" charset="0"/>
              <a:buChar char="•"/>
            </a:pPr>
            <a:r>
              <a:rPr lang="en-US" sz="2400" dirty="0" smtClean="0"/>
              <a:t>Apart from the alkaloids, it also contains oleo-resin, </a:t>
            </a:r>
            <a:r>
              <a:rPr lang="en-US" sz="2400" dirty="0" err="1" smtClean="0"/>
              <a:t>phytosterol</a:t>
            </a:r>
            <a:r>
              <a:rPr lang="en-US" sz="2400" dirty="0" smtClean="0"/>
              <a:t>, fatty acids, alcohol and sugars. </a:t>
            </a:r>
          </a:p>
          <a:p>
            <a:endParaRPr lang="en-US" sz="2400" dirty="0" smtClean="0"/>
          </a:p>
        </p:txBody>
      </p:sp>
    </p:spTree>
    <p:extLst>
      <p:ext uri="{BB962C8B-B14F-4D97-AF65-F5344CB8AC3E}">
        <p14:creationId xmlns:p14="http://schemas.microsoft.com/office/powerpoint/2010/main" val="566243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5539978"/>
          </a:xfrm>
          <a:prstGeom prst="rect">
            <a:avLst/>
          </a:prstGeom>
        </p:spPr>
        <p:txBody>
          <a:bodyPr wrap="square">
            <a:spAutoFit/>
          </a:bodyPr>
          <a:lstStyle/>
          <a:p>
            <a:pPr marL="285750" indent="-285750">
              <a:buFont typeface="Arial" pitchFamily="34" charset="0"/>
              <a:buChar char="•"/>
            </a:pPr>
            <a:r>
              <a:rPr lang="en-US" sz="2400" dirty="0" smtClean="0"/>
              <a:t>The other alkaloids present in the drug are </a:t>
            </a:r>
            <a:r>
              <a:rPr lang="en-US" sz="2400" dirty="0" err="1" smtClean="0"/>
              <a:t>ajmaline</a:t>
            </a:r>
            <a:r>
              <a:rPr lang="en-US" sz="2400" dirty="0" smtClean="0"/>
              <a:t>, </a:t>
            </a:r>
            <a:r>
              <a:rPr lang="en-US" sz="2400" dirty="0" err="1" smtClean="0"/>
              <a:t>ajmalicine</a:t>
            </a:r>
            <a:r>
              <a:rPr lang="en-US" sz="2400" dirty="0" smtClean="0"/>
              <a:t>, </a:t>
            </a:r>
            <a:r>
              <a:rPr lang="en-US" sz="2400" dirty="0" err="1" smtClean="0"/>
              <a:t>rauwolfinine</a:t>
            </a:r>
            <a:r>
              <a:rPr lang="en-US" sz="2400" dirty="0" smtClean="0"/>
              <a:t>, </a:t>
            </a:r>
            <a:r>
              <a:rPr lang="en-US" sz="2400" dirty="0" err="1" smtClean="0"/>
              <a:t>rescinnamine</a:t>
            </a:r>
            <a:r>
              <a:rPr lang="en-US" sz="2400" dirty="0" smtClean="0"/>
              <a:t>, </a:t>
            </a:r>
            <a:r>
              <a:rPr lang="en-US" sz="2400" dirty="0" err="1" smtClean="0"/>
              <a:t>reserpinine</a:t>
            </a:r>
            <a:r>
              <a:rPr lang="en-US" sz="2400" dirty="0" smtClean="0"/>
              <a:t>, </a:t>
            </a:r>
            <a:r>
              <a:rPr lang="en-US" sz="2400" dirty="0" err="1" smtClean="0"/>
              <a:t>yohimbine</a:t>
            </a:r>
            <a:r>
              <a:rPr lang="en-US" sz="2400" dirty="0" smtClean="0"/>
              <a:t>, serpentine and </a:t>
            </a:r>
            <a:r>
              <a:rPr lang="en-US" sz="2400" dirty="0" err="1" smtClean="0"/>
              <a:t>serpentinine</a:t>
            </a:r>
            <a:r>
              <a:rPr lang="en-US" sz="2400" dirty="0" smtClean="0"/>
              <a:t>.</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 The major alkaloids reserpine and </a:t>
            </a:r>
            <a:r>
              <a:rPr lang="en-US" sz="2400" dirty="0" err="1" smtClean="0"/>
              <a:t>rescinnamine</a:t>
            </a:r>
            <a:r>
              <a:rPr lang="en-US" sz="2400" dirty="0" smtClean="0"/>
              <a:t> are esters derived from methyl </a:t>
            </a:r>
            <a:r>
              <a:rPr lang="en-US" sz="2400" dirty="0" err="1" smtClean="0"/>
              <a:t>reserpate</a:t>
            </a:r>
            <a:r>
              <a:rPr lang="en-US" sz="2400" dirty="0" smtClean="0"/>
              <a:t> and </a:t>
            </a:r>
            <a:r>
              <a:rPr lang="en-US" sz="2400" dirty="0" err="1" smtClean="0"/>
              <a:t>trimethoxybenzoic</a:t>
            </a:r>
            <a:r>
              <a:rPr lang="en-US" sz="2400" dirty="0" smtClean="0"/>
              <a:t> acid in reserpine and </a:t>
            </a:r>
            <a:r>
              <a:rPr lang="en-US" sz="2400" dirty="0" err="1" smtClean="0"/>
              <a:t>trimethoxycinnamic</a:t>
            </a:r>
            <a:r>
              <a:rPr lang="en-US" sz="2400" dirty="0" smtClean="0"/>
              <a:t> acid in case of </a:t>
            </a:r>
            <a:r>
              <a:rPr lang="en-US" sz="2400" dirty="0" err="1" smtClean="0"/>
              <a:t>rescinnamine</a:t>
            </a:r>
            <a:r>
              <a:rPr lang="en-US" sz="2400" dirty="0" smtClean="0"/>
              <a:t>. </a:t>
            </a:r>
          </a:p>
          <a:p>
            <a:pPr marL="285750" indent="-285750">
              <a:buFont typeface="Arial" pitchFamily="34" charset="0"/>
              <a:buChar char="•"/>
            </a:pPr>
            <a:endParaRPr lang="en-US" sz="2400" dirty="0" smtClean="0"/>
          </a:p>
          <a:p>
            <a:pPr marL="285750" indent="-285750">
              <a:buFont typeface="Arial" pitchFamily="34" charset="0"/>
              <a:buChar char="•"/>
            </a:pPr>
            <a:r>
              <a:rPr lang="en-US" sz="2400" dirty="0" err="1" smtClean="0"/>
              <a:t>Syrosingopine</a:t>
            </a:r>
            <a:r>
              <a:rPr lang="en-US" sz="2400" dirty="0" smtClean="0"/>
              <a:t> is methyl </a:t>
            </a:r>
            <a:r>
              <a:rPr lang="en-US" sz="2400" dirty="0" err="1" smtClean="0"/>
              <a:t>carbethoxy</a:t>
            </a:r>
            <a:r>
              <a:rPr lang="en-US" sz="2400" dirty="0" smtClean="0"/>
              <a:t> </a:t>
            </a:r>
            <a:r>
              <a:rPr lang="en-US" sz="2400" dirty="0" err="1" smtClean="0"/>
              <a:t>syringoyl</a:t>
            </a:r>
            <a:r>
              <a:rPr lang="en-US" sz="2400" dirty="0" smtClean="0"/>
              <a:t> </a:t>
            </a:r>
            <a:r>
              <a:rPr lang="en-US" sz="2400" dirty="0" err="1" smtClean="0"/>
              <a:t>reserpate</a:t>
            </a:r>
            <a:r>
              <a:rPr lang="en-US" sz="2400" dirty="0" smtClean="0"/>
              <a:t>.</a:t>
            </a:r>
          </a:p>
          <a:p>
            <a:pPr marL="285750" indent="-285750">
              <a:buFont typeface="Arial" pitchFamily="34" charset="0"/>
              <a:buChar char="•"/>
            </a:pP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reserpine contains six asymmetric  carbon atoms thus allowing for 64 stereoisomers. Reserpine occurs in nature as the laevorotatory substance</a:t>
            </a:r>
          </a:p>
          <a:p>
            <a:pPr marL="285750" indent="-285750">
              <a:buFont typeface="Arial" pitchFamily="34" charset="0"/>
              <a:buChar char="•"/>
            </a:pPr>
            <a:endParaRPr lang="en-US" dirty="0"/>
          </a:p>
        </p:txBody>
      </p:sp>
    </p:spTree>
    <p:extLst>
      <p:ext uri="{BB962C8B-B14F-4D97-AF65-F5344CB8AC3E}">
        <p14:creationId xmlns:p14="http://schemas.microsoft.com/office/powerpoint/2010/main" val="2850819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186</TotalTime>
  <Words>1014</Words>
  <Application>Microsoft Office PowerPoint</Application>
  <PresentationFormat>On-screen Show (4:3)</PresentationFormat>
  <Paragraphs>137</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Angles</vt:lpstr>
      <vt:lpstr>CS ChemDraw Drawing</vt:lpstr>
      <vt:lpstr>B. PHARM. 5th semESTER  PHARMACOGNOSY AND PHYTOCHEMISTRY II BP-504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Rauwolfia</vt:lpstr>
      <vt:lpstr>Chemistry of Reserpine Rauwolfia</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AnjuSingh</cp:lastModifiedBy>
  <cp:revision>38</cp:revision>
  <dcterms:created xsi:type="dcterms:W3CDTF">2022-09-29T18:11:42Z</dcterms:created>
  <dcterms:modified xsi:type="dcterms:W3CDTF">2022-09-30T07:36:02Z</dcterms:modified>
</cp:coreProperties>
</file>