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3" r:id="rId3"/>
    <p:sldId id="257" r:id="rId4"/>
    <p:sldId id="285" r:id="rId5"/>
    <p:sldId id="284" r:id="rId6"/>
    <p:sldId id="286" r:id="rId7"/>
    <p:sldId id="258" r:id="rId8"/>
    <p:sldId id="28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35" autoAdjust="0"/>
    <p:restoredTop sz="94660"/>
  </p:normalViewPr>
  <p:slideViewPr>
    <p:cSldViewPr>
      <p:cViewPr>
        <p:scale>
          <a:sx n="95" d="100"/>
          <a:sy n="95" d="100"/>
        </p:scale>
        <p:origin x="-10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B9CC6756-7A6A-4B2E-B305-C49A26D4B28F}" type="datetimeFigureOut">
              <a:rPr lang="en-US" smtClean="0"/>
              <a:pPr/>
              <a:t>9/11/2022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C5BBE01-F8B0-4890-A214-2E071D276E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CC6756-7A6A-4B2E-B305-C49A26D4B28F}"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CC6756-7A6A-4B2E-B305-C49A26D4B28F}"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B9CC6756-7A6A-4B2E-B305-C49A26D4B28F}" type="datetimeFigureOut">
              <a:rPr lang="en-US" smtClean="0"/>
              <a:pPr/>
              <a:t>9/11/2022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C5BBE01-F8B0-4890-A214-2E071D276E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B9CC6756-7A6A-4B2E-B305-C49A26D4B28F}" type="datetimeFigureOut">
              <a:rPr lang="en-US" smtClean="0"/>
              <a:pPr/>
              <a:t>9/11/2022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C5BBE01-F8B0-4890-A214-2E071D276E4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B9CC6756-7A6A-4B2E-B305-C49A26D4B28F}" type="datetimeFigureOut">
              <a:rPr lang="en-US" smtClean="0"/>
              <a:pPr/>
              <a:t>9/11/2022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B9CC6756-7A6A-4B2E-B305-C49A26D4B28F}"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C5BBE01-F8B0-4890-A214-2E071D276E4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B9CC6756-7A6A-4B2E-B305-C49A26D4B28F}" type="datetimeFigureOut">
              <a:rPr lang="en-US" smtClean="0"/>
              <a:pPr/>
              <a:t>9/11/2022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CC6756-7A6A-4B2E-B305-C49A26D4B28F}" type="datetimeFigureOut">
              <a:rPr lang="en-US" smtClean="0"/>
              <a:pPr/>
              <a:t>9/11/2022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B9CC6756-7A6A-4B2E-B305-C49A26D4B28F}" type="datetimeFigureOut">
              <a:rPr lang="en-US" smtClean="0"/>
              <a:pPr/>
              <a:t>9/11/2022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BE01-F8B0-4890-A214-2E071D276E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B9CC6756-7A6A-4B2E-B305-C49A26D4B28F}"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C5BBE01-F8B0-4890-A214-2E071D276E4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9CC6756-7A6A-4B2E-B305-C49A26D4B28F}" type="datetimeFigureOut">
              <a:rPr lang="en-US" smtClean="0"/>
              <a:pPr/>
              <a:t>9/11/2022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5BBE01-F8B0-4890-A214-2E071D276E4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8458200" cy="1222375"/>
          </a:xfrm>
        </p:spPr>
        <p:style>
          <a:lnRef idx="1">
            <a:schemeClr val="dk1"/>
          </a:lnRef>
          <a:fillRef idx="2">
            <a:schemeClr val="dk1"/>
          </a:fillRef>
          <a:effectRef idx="1">
            <a:schemeClr val="dk1"/>
          </a:effectRef>
          <a:fontRef idx="minor">
            <a:schemeClr val="dk1"/>
          </a:fontRef>
        </p:style>
        <p:txBody>
          <a:bodyPr>
            <a:normAutofit/>
          </a:bodyPr>
          <a:lstStyle/>
          <a:p>
            <a:pPr algn="ctr"/>
            <a:r>
              <a:rPr lang="en-US" sz="6000" dirty="0"/>
              <a:t>SPORTS TRAINING</a:t>
            </a:r>
          </a:p>
        </p:txBody>
      </p:sp>
      <p:sp>
        <p:nvSpPr>
          <p:cNvPr id="3" name="Subtitle 2"/>
          <p:cNvSpPr>
            <a:spLocks noGrp="1"/>
          </p:cNvSpPr>
          <p:nvPr>
            <p:ph type="subTitle" idx="1"/>
          </p:nvPr>
        </p:nvSpPr>
        <p:spPr>
          <a:xfrm>
            <a:off x="0" y="2971800"/>
            <a:ext cx="9144000" cy="3886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endParaRPr lang="en-US" dirty="0"/>
          </a:p>
          <a:p>
            <a:pPr algn="ctr"/>
            <a:r>
              <a:rPr lang="en-US" dirty="0"/>
              <a:t>                                               </a:t>
            </a:r>
            <a:r>
              <a:rPr lang="en-US" b="1" dirty="0"/>
              <a:t>By </a:t>
            </a:r>
          </a:p>
          <a:p>
            <a:pPr algn="ctr"/>
            <a:r>
              <a:rPr lang="en-US" b="1" dirty="0"/>
              <a:t>				    Dr. Ashish </a:t>
            </a:r>
            <a:r>
              <a:rPr lang="en-US" b="1" dirty="0" err="1"/>
              <a:t>kumar</a:t>
            </a:r>
            <a:r>
              <a:rPr lang="en-US" b="1" dirty="0"/>
              <a:t>  Dubey</a:t>
            </a:r>
          </a:p>
          <a:p>
            <a:r>
              <a:rPr lang="en-US" b="1" dirty="0"/>
              <a:t>					     ASSISTANT PROFESSOR</a:t>
            </a:r>
          </a:p>
          <a:p>
            <a:pPr algn="ctr"/>
            <a:r>
              <a:rPr lang="en-US" dirty="0"/>
              <a:t>                                            	    (Department of Physical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Technical preparation </a:t>
            </a:r>
          </a:p>
        </p:txBody>
      </p:sp>
      <p:sp>
        <p:nvSpPr>
          <p:cNvPr id="3" name="Content Placeholder 2"/>
          <p:cNvSpPr>
            <a:spLocks noGrp="1"/>
          </p:cNvSpPr>
          <p:nvPr>
            <p:ph idx="1"/>
          </p:nvPr>
        </p:nvSpPr>
        <p:spPr/>
        <p:txBody>
          <a:bodyPr>
            <a:normAutofit fontScale="92500" lnSpcReduction="20000"/>
          </a:bodyPr>
          <a:lstStyle/>
          <a:p>
            <a:r>
              <a:rPr lang="en-US" dirty="0"/>
              <a:t>Higher the level of skill, higher will be the performance. In order to acquire skill mastery , one has to undergo technical training. </a:t>
            </a:r>
          </a:p>
          <a:p>
            <a:pPr>
              <a:buNone/>
            </a:pPr>
            <a:r>
              <a:rPr lang="en-US" dirty="0"/>
              <a:t>                                     complete technical mastery also ensures economic application of motor abilities during competition thus reducing effort which in turn saves energy .</a:t>
            </a:r>
          </a:p>
          <a:p>
            <a:pPr>
              <a:buNone/>
            </a:pPr>
            <a:r>
              <a:rPr lang="en-US" dirty="0"/>
              <a:t>  </a:t>
            </a:r>
          </a:p>
          <a:p>
            <a:pPr>
              <a:buNone/>
            </a:pPr>
            <a:endParaRPr lang="en-US" dirty="0"/>
          </a:p>
          <a:p>
            <a:pPr>
              <a:buNone/>
            </a:pPr>
            <a:r>
              <a:rPr lang="en-US" dirty="0"/>
              <a:t>                                                        </a:t>
            </a:r>
            <a:r>
              <a:rPr lang="en-US" dirty="0">
                <a:solidFill>
                  <a:srgbClr val="FF0000"/>
                </a:solidFill>
              </a:rPr>
              <a:t>To be continue……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Tactical preparation </a:t>
            </a:r>
          </a:p>
        </p:txBody>
      </p:sp>
      <p:sp>
        <p:nvSpPr>
          <p:cNvPr id="3" name="Content Placeholder 2"/>
          <p:cNvSpPr>
            <a:spLocks noGrp="1"/>
          </p:cNvSpPr>
          <p:nvPr>
            <p:ph idx="1"/>
          </p:nvPr>
        </p:nvSpPr>
        <p:spPr>
          <a:xfrm>
            <a:off x="457200" y="2209800"/>
            <a:ext cx="8229600" cy="4114800"/>
          </a:xfrm>
        </p:spPr>
        <p:txBody>
          <a:bodyPr/>
          <a:lstStyle/>
          <a:p>
            <a:pPr>
              <a:buNone/>
            </a:pPr>
            <a:r>
              <a:rPr lang="en-US" dirty="0"/>
              <a:t>Tactics means intelligent or creative application of skills during a competition. Knowledge of competition rules, training of tactical concepts and acquiring of tactical preparation. Importance of tactics varies from sport to sport. Tactics players more important role in the team games and in individual sports its role is limited.</a:t>
            </a:r>
          </a:p>
          <a:p>
            <a:pPr>
              <a:buNone/>
            </a:pPr>
            <a:endParaRPr lang="en-US" dirty="0"/>
          </a:p>
          <a:p>
            <a:pPr>
              <a:buNone/>
            </a:pP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Intellectual preparation.</a:t>
            </a:r>
          </a:p>
        </p:txBody>
      </p:sp>
      <p:sp>
        <p:nvSpPr>
          <p:cNvPr id="3" name="Content Placeholder 2"/>
          <p:cNvSpPr>
            <a:spLocks noGrp="1"/>
          </p:cNvSpPr>
          <p:nvPr>
            <p:ph idx="1"/>
          </p:nvPr>
        </p:nvSpPr>
        <p:spPr>
          <a:xfrm>
            <a:off x="457200" y="2286000"/>
            <a:ext cx="8229600" cy="4038600"/>
          </a:xfrm>
        </p:spPr>
        <p:txBody>
          <a:bodyPr>
            <a:normAutofit fontScale="85000" lnSpcReduction="10000"/>
          </a:bodyPr>
          <a:lstStyle/>
          <a:p>
            <a:pPr>
              <a:buNone/>
            </a:pPr>
            <a:r>
              <a:rPr lang="en-US" dirty="0"/>
              <a:t>Intellectual preparation of a sportsperson is done through imparting scientific knowledge of theory of sports training. The sportsperson is to encouraged to study literature on modern training means and methods and also modern techniques.</a:t>
            </a:r>
          </a:p>
          <a:p>
            <a:pPr>
              <a:buNone/>
            </a:pPr>
            <a:endParaRPr lang="en-US" dirty="0"/>
          </a:p>
          <a:p>
            <a:pPr>
              <a:buNone/>
            </a:pPr>
            <a:endParaRPr lang="en-US" dirty="0"/>
          </a:p>
          <a:p>
            <a:pPr>
              <a:buNone/>
            </a:pPr>
            <a:endParaRPr lang="en-US" dirty="0"/>
          </a:p>
          <a:p>
            <a:pPr>
              <a:buNone/>
            </a:pPr>
            <a:r>
              <a:rPr lang="en-US" dirty="0"/>
              <a:t>                                                              to be continue…..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1066800"/>
          </a:xfrm>
        </p:spPr>
        <p:txBody>
          <a:bodyPr>
            <a:normAutofit fontScale="90000"/>
          </a:bodyPr>
          <a:lstStyle/>
          <a:p>
            <a:r>
              <a:rPr lang="en-US" dirty="0"/>
              <a:t>Three steps for talent identification and their development are –</a:t>
            </a:r>
          </a:p>
        </p:txBody>
      </p:sp>
      <p:sp>
        <p:nvSpPr>
          <p:cNvPr id="3" name="Content Placeholder 2"/>
          <p:cNvSpPr>
            <a:spLocks noGrp="1"/>
          </p:cNvSpPr>
          <p:nvPr>
            <p:ph idx="1"/>
          </p:nvPr>
        </p:nvSpPr>
        <p:spPr/>
        <p:txBody>
          <a:bodyPr>
            <a:normAutofit/>
          </a:bodyPr>
          <a:lstStyle/>
          <a:p>
            <a:r>
              <a:rPr lang="en-US" dirty="0"/>
              <a:t>The first step is to locate children who are suitable for sports</a:t>
            </a:r>
          </a:p>
          <a:p>
            <a:r>
              <a:rPr lang="en-US" dirty="0"/>
              <a:t>The second step, which comes after 3 and 4 years of training aims at finding out children who are talented for a group of sports.</a:t>
            </a:r>
          </a:p>
          <a:p>
            <a:r>
              <a:rPr lang="en-US" dirty="0"/>
              <a:t>The third step, which comes again after 3 and 4 years of training, aims at identifying talent for a single or for one or two events.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Principles of sports training</a:t>
            </a:r>
          </a:p>
        </p:txBody>
      </p:sp>
      <p:sp>
        <p:nvSpPr>
          <p:cNvPr id="3" name="Content Placeholder 2"/>
          <p:cNvSpPr>
            <a:spLocks noGrp="1"/>
          </p:cNvSpPr>
          <p:nvPr>
            <p:ph idx="1"/>
          </p:nvPr>
        </p:nvSpPr>
        <p:spPr>
          <a:xfrm>
            <a:off x="457200" y="2743200"/>
            <a:ext cx="8229600" cy="3581400"/>
          </a:xfrm>
        </p:spPr>
        <p:txBody>
          <a:bodyPr/>
          <a:lstStyle/>
          <a:p>
            <a:r>
              <a:rPr lang="en-US" dirty="0"/>
              <a:t>Principles of continuity</a:t>
            </a:r>
          </a:p>
          <a:p>
            <a:r>
              <a:rPr lang="en-US" dirty="0"/>
              <a:t>Principles of overload </a:t>
            </a:r>
          </a:p>
          <a:p>
            <a:r>
              <a:rPr lang="en-US" dirty="0"/>
              <a:t>Principles of individual differences </a:t>
            </a:r>
          </a:p>
          <a:p>
            <a:r>
              <a:rPr lang="en-US" dirty="0"/>
              <a:t>Principles of progression </a:t>
            </a:r>
          </a:p>
          <a:p>
            <a:r>
              <a:rPr lang="en-US" dirty="0"/>
              <a:t>Principles of warm-up and cooling down </a:t>
            </a:r>
          </a:p>
          <a:p>
            <a:pPr>
              <a:buNone/>
            </a:pP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2362200"/>
            <a:ext cx="8229600" cy="3962400"/>
          </a:xfrm>
        </p:spPr>
        <p:txBody>
          <a:bodyPr/>
          <a:lstStyle/>
          <a:p>
            <a:r>
              <a:rPr lang="en-US" dirty="0"/>
              <a:t>Principles of variety </a:t>
            </a:r>
          </a:p>
          <a:p>
            <a:r>
              <a:rPr lang="en-US" dirty="0"/>
              <a:t>Principles of specificity </a:t>
            </a:r>
          </a:p>
          <a:p>
            <a:r>
              <a:rPr lang="en-US" dirty="0"/>
              <a:t>Principles of individual load </a:t>
            </a:r>
          </a:p>
          <a:p>
            <a:r>
              <a:rPr lang="en-US" dirty="0"/>
              <a:t>Principles of rest and recovery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a:stretch>
            <a:fillRect/>
          </a:stretch>
        </p:blipFill>
        <p:spPr>
          <a:xfrm>
            <a:off x="-1" y="0"/>
            <a:ext cx="9144001" cy="6858001"/>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28D18-A18B-43B5-8E5D-918C768AC40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EA04536E-D1AB-41F0-8CFB-A449086D5A36}"/>
              </a:ext>
            </a:extLst>
          </p:cNvPr>
          <p:cNvSpPr>
            <a:spLocks noGrp="1"/>
          </p:cNvSpPr>
          <p:nvPr>
            <p:ph idx="1"/>
          </p:nvPr>
        </p:nvSpPr>
        <p:spPr/>
        <p:txBody>
          <a:bodyPr/>
          <a:lstStyle/>
          <a:p>
            <a:endParaRPr lang="en-IN"/>
          </a:p>
        </p:txBody>
      </p:sp>
      <p:pic>
        <p:nvPicPr>
          <p:cNvPr id="1025" name="Picture 1">
            <a:extLst>
              <a:ext uri="{FF2B5EF4-FFF2-40B4-BE49-F238E27FC236}">
                <a16:creationId xmlns:a16="http://schemas.microsoft.com/office/drawing/2014/main" xmlns="" id="{02F42694-563B-4AE2-A898-FE402120B0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11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19200"/>
          </a:xfrm>
        </p:spPr>
        <p:txBody>
          <a:bodyPr>
            <a:normAutofit/>
          </a:bodyPr>
          <a:lstStyle/>
          <a:p>
            <a:pPr algn="ctr"/>
            <a:r>
              <a:rPr lang="en-US" dirty="0">
                <a:solidFill>
                  <a:schemeClr val="accent1">
                    <a:lumMod val="75000"/>
                  </a:schemeClr>
                </a:solidFill>
              </a:rPr>
              <a:t>SYSTEMATIZATION OF SPORTS TRAINING PROCESS</a:t>
            </a:r>
          </a:p>
        </p:txBody>
      </p:sp>
      <p:sp>
        <p:nvSpPr>
          <p:cNvPr id="3" name="Content Placeholder 2"/>
          <p:cNvSpPr>
            <a:spLocks noGrp="1"/>
          </p:cNvSpPr>
          <p:nvPr>
            <p:ph idx="1"/>
          </p:nvPr>
        </p:nvSpPr>
        <p:spPr>
          <a:xfrm>
            <a:off x="304800" y="1554162"/>
            <a:ext cx="8686800" cy="5075238"/>
          </a:xfrm>
        </p:spPr>
        <p:txBody>
          <a:bodyPr>
            <a:normAutofit fontScale="70000" lnSpcReduction="20000"/>
          </a:bodyPr>
          <a:lstStyle/>
          <a:p>
            <a:pPr>
              <a:buNone/>
            </a:pPr>
            <a:r>
              <a:rPr lang="en-US" dirty="0"/>
              <a:t>    The systematization of training process of a sports person being with the basic training and ends with the attainment of high performance in view of the above the following three levels of sports persons are covered under this process. </a:t>
            </a:r>
          </a:p>
          <a:p>
            <a:pPr>
              <a:buNone/>
            </a:pPr>
            <a:r>
              <a:rPr lang="en-US" dirty="0"/>
              <a:t>     1.Beginner </a:t>
            </a:r>
          </a:p>
          <a:p>
            <a:pPr>
              <a:buNone/>
            </a:pPr>
            <a:r>
              <a:rPr lang="en-US" dirty="0"/>
              <a:t>     2.Advanced (Intermediate) level</a:t>
            </a:r>
          </a:p>
          <a:p>
            <a:pPr>
              <a:buNone/>
            </a:pPr>
            <a:r>
              <a:rPr lang="en-US" dirty="0"/>
              <a:t>     3.High performance</a:t>
            </a:r>
          </a:p>
          <a:p>
            <a:pPr>
              <a:buNone/>
            </a:pPr>
            <a:r>
              <a:rPr lang="en-US" dirty="0"/>
              <a:t>     This process beings at the age of 10 to 12 years and continues until the achievement of performance comparable to National and international standards. Actual duration of training differs from sport to sport and depends upon the nature of the activity. </a:t>
            </a:r>
          </a:p>
          <a:p>
            <a:pPr>
              <a:buNone/>
            </a:pPr>
            <a:r>
              <a:rPr lang="en-US" dirty="0"/>
              <a:t>    1.Basic Training</a:t>
            </a:r>
          </a:p>
          <a:p>
            <a:pPr>
              <a:buNone/>
            </a:pPr>
            <a:r>
              <a:rPr lang="en-US" dirty="0"/>
              <a:t>    2.Advanced (Intermediate) level</a:t>
            </a:r>
          </a:p>
          <a:p>
            <a:pPr>
              <a:buNone/>
            </a:pPr>
            <a:r>
              <a:rPr lang="en-US" dirty="0"/>
              <a:t>    3.High performance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a:bodyPr>
          <a:lstStyle/>
          <a:p>
            <a:pPr algn="ctr"/>
            <a:r>
              <a:rPr lang="en-US" sz="4000" dirty="0">
                <a:solidFill>
                  <a:schemeClr val="accent1">
                    <a:lumMod val="75000"/>
                  </a:schemeClr>
                </a:solidFill>
              </a:rPr>
              <a:t>Basic Training</a:t>
            </a:r>
          </a:p>
        </p:txBody>
      </p:sp>
      <p:sp>
        <p:nvSpPr>
          <p:cNvPr id="3" name="Content Placeholder 2"/>
          <p:cNvSpPr>
            <a:spLocks noGrp="1"/>
          </p:cNvSpPr>
          <p:nvPr>
            <p:ph idx="1"/>
          </p:nvPr>
        </p:nvSpPr>
        <p:spPr>
          <a:xfrm>
            <a:off x="304800" y="1554162"/>
            <a:ext cx="8686800" cy="4922838"/>
          </a:xfrm>
        </p:spPr>
        <p:txBody>
          <a:bodyPr>
            <a:normAutofit fontScale="70000" lnSpcReduction="20000"/>
          </a:bodyPr>
          <a:lstStyle/>
          <a:p>
            <a:pPr>
              <a:buNone/>
            </a:pPr>
            <a:r>
              <a:rPr lang="en-US" sz="4100" b="1" u="sng" dirty="0">
                <a:solidFill>
                  <a:schemeClr val="accent1">
                    <a:lumMod val="75000"/>
                  </a:schemeClr>
                </a:solidFill>
              </a:rPr>
              <a:t>Aim</a:t>
            </a:r>
            <a:r>
              <a:rPr lang="en-US" b="1" dirty="0"/>
              <a:t> </a:t>
            </a:r>
            <a:r>
              <a:rPr lang="en-US" dirty="0"/>
              <a:t>: It is a generally long term preparation of sports person and in addition it also Aims to development of qualities of character and will. </a:t>
            </a:r>
          </a:p>
          <a:p>
            <a:pPr>
              <a:buNone/>
            </a:pPr>
            <a:r>
              <a:rPr lang="en-US" sz="3600" b="1" dirty="0">
                <a:solidFill>
                  <a:schemeClr val="accent1">
                    <a:lumMod val="75000"/>
                  </a:schemeClr>
                </a:solidFill>
              </a:rPr>
              <a:t>Task to be fulfilled</a:t>
            </a:r>
          </a:p>
          <a:p>
            <a:pPr>
              <a:buNone/>
            </a:pPr>
            <a:r>
              <a:rPr lang="en-US" dirty="0"/>
              <a:t>• Consolidation of health</a:t>
            </a:r>
          </a:p>
          <a:p>
            <a:pPr>
              <a:buNone/>
            </a:pPr>
            <a:r>
              <a:rPr lang="en-US" dirty="0"/>
              <a:t>• Development of basic physical abilities by means of </a:t>
            </a:r>
          </a:p>
          <a:p>
            <a:pPr>
              <a:buNone/>
            </a:pPr>
            <a:r>
              <a:rPr lang="en-US" dirty="0"/>
              <a:t>many sided physical training all the motor qualities </a:t>
            </a:r>
          </a:p>
          <a:p>
            <a:pPr>
              <a:buNone/>
            </a:pPr>
            <a:r>
              <a:rPr lang="en-US" dirty="0"/>
              <a:t>are to be equal developed. </a:t>
            </a:r>
          </a:p>
          <a:p>
            <a:pPr>
              <a:buNone/>
            </a:pPr>
            <a:r>
              <a:rPr lang="en-US" dirty="0"/>
              <a:t>• To develop rough from pertaining to skill of sport or </a:t>
            </a:r>
          </a:p>
          <a:p>
            <a:pPr>
              <a:buNone/>
            </a:pPr>
            <a:r>
              <a:rPr lang="en-US" dirty="0"/>
              <a:t>an event. </a:t>
            </a:r>
          </a:p>
          <a:p>
            <a:pPr>
              <a:buNone/>
            </a:pPr>
            <a:r>
              <a:rPr lang="en-US" dirty="0"/>
              <a:t>• To provide competitive experience so as to enable a </a:t>
            </a:r>
          </a:p>
          <a:p>
            <a:pPr>
              <a:buNone/>
            </a:pPr>
            <a:r>
              <a:rPr lang="en-US" dirty="0"/>
              <a:t>sports person to learn how to react and behave in a </a:t>
            </a:r>
          </a:p>
          <a:p>
            <a:pPr>
              <a:buNone/>
            </a:pPr>
            <a:r>
              <a:rPr lang="en-US" dirty="0"/>
              <a:t>competition.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dirty="0"/>
              <a:t>To be cont..</a:t>
            </a:r>
          </a:p>
        </p:txBody>
      </p:sp>
      <p:sp>
        <p:nvSpPr>
          <p:cNvPr id="3" name="Content Placeholder 2"/>
          <p:cNvSpPr>
            <a:spLocks noGrp="1"/>
          </p:cNvSpPr>
          <p:nvPr>
            <p:ph idx="1"/>
          </p:nvPr>
        </p:nvSpPr>
        <p:spPr>
          <a:xfrm>
            <a:off x="304800" y="1371600"/>
            <a:ext cx="8686800" cy="4708525"/>
          </a:xfrm>
        </p:spPr>
        <p:txBody>
          <a:bodyPr>
            <a:normAutofit fontScale="70000" lnSpcReduction="20000"/>
          </a:bodyPr>
          <a:lstStyle/>
          <a:p>
            <a:pPr>
              <a:buNone/>
            </a:pPr>
            <a:r>
              <a:rPr lang="en-US" dirty="0"/>
              <a:t> </a:t>
            </a:r>
            <a:r>
              <a:rPr lang="en-US" sz="3400" b="1" u="sng" dirty="0">
                <a:solidFill>
                  <a:schemeClr val="accent1">
                    <a:lumMod val="75000"/>
                  </a:schemeClr>
                </a:solidFill>
              </a:rPr>
              <a:t>Content of training </a:t>
            </a:r>
            <a:r>
              <a:rPr lang="en-US" b="1" dirty="0"/>
              <a:t>: </a:t>
            </a:r>
          </a:p>
          <a:p>
            <a:pPr>
              <a:buNone/>
            </a:pPr>
            <a:r>
              <a:rPr lang="en-US" dirty="0"/>
              <a:t>• Variety of training method and means should be adopted so as to ensure all around general development of Athletic ability of a sports person.</a:t>
            </a:r>
          </a:p>
          <a:p>
            <a:pPr>
              <a:buNone/>
            </a:pPr>
            <a:endParaRPr lang="en-US" dirty="0"/>
          </a:p>
          <a:p>
            <a:pPr>
              <a:buNone/>
            </a:pPr>
            <a:r>
              <a:rPr lang="en-US" dirty="0"/>
              <a:t> • To select and perform exercises from other games and sports. A Javelin thrower may participate and volleyball and handball in view of similarity in the motor action and motor components to be developed.</a:t>
            </a:r>
          </a:p>
          <a:p>
            <a:pPr>
              <a:buNone/>
            </a:pPr>
            <a:r>
              <a:rPr lang="en-US" dirty="0"/>
              <a:t> </a:t>
            </a:r>
          </a:p>
          <a:p>
            <a:pPr>
              <a:buNone/>
            </a:pPr>
            <a:r>
              <a:rPr lang="en-US" dirty="0"/>
              <a:t>• Equal selection and application of exercises for development of different motor abilities.</a:t>
            </a:r>
          </a:p>
          <a:p>
            <a:pPr>
              <a:buNone/>
            </a:pPr>
            <a:r>
              <a:rPr lang="en-US" dirty="0"/>
              <a:t> </a:t>
            </a:r>
          </a:p>
          <a:p>
            <a:pPr>
              <a:buNone/>
            </a:pPr>
            <a:r>
              <a:rPr lang="en-US" dirty="0"/>
              <a:t>• The ratio between general and specific training means should 70 : 30.</a:t>
            </a:r>
          </a:p>
          <a:p>
            <a:pPr>
              <a:buNone/>
            </a:pPr>
            <a:r>
              <a:rPr lang="en-US" dirty="0"/>
              <a:t>Beginning and end of this stage: basic training started at the age of 10 to 12 years and the duration of the stage is 3 to 4 years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Training</a:t>
            </a:r>
          </a:p>
        </p:txBody>
      </p:sp>
      <p:sp>
        <p:nvSpPr>
          <p:cNvPr id="3" name="Content Placeholder 2"/>
          <p:cNvSpPr>
            <a:spLocks noGrp="1"/>
          </p:cNvSpPr>
          <p:nvPr>
            <p:ph idx="1"/>
          </p:nvPr>
        </p:nvSpPr>
        <p:spPr>
          <a:xfrm>
            <a:off x="304800" y="2286000"/>
            <a:ext cx="8686800" cy="3794125"/>
          </a:xfrm>
        </p:spPr>
        <p:txBody>
          <a:bodyPr>
            <a:normAutofit/>
          </a:bodyPr>
          <a:lstStyle/>
          <a:p>
            <a:pPr>
              <a:buNone/>
            </a:pPr>
            <a:r>
              <a:rPr lang="en-US" sz="3600" b="1" u="sng" dirty="0">
                <a:solidFill>
                  <a:schemeClr val="accent1">
                    <a:lumMod val="75000"/>
                  </a:schemeClr>
                </a:solidFill>
              </a:rPr>
              <a:t>Aim</a:t>
            </a:r>
            <a:r>
              <a:rPr lang="en-US" b="1" dirty="0"/>
              <a:t> : </a:t>
            </a:r>
            <a:r>
              <a:rPr lang="en-US" dirty="0"/>
              <a:t>The qualities, which the sports person has out developed during the basic training, are to be further developed and consolidated. The level of motor qualities and motor skills is to be improved. The qualities of character and will are to be adapted to higher motor abilities and skills.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304800" y="1570037"/>
            <a:ext cx="8686800" cy="4525963"/>
          </a:xfrm>
        </p:spPr>
        <p:txBody>
          <a:bodyPr>
            <a:normAutofit fontScale="92500" lnSpcReduction="10000"/>
          </a:bodyPr>
          <a:lstStyle/>
          <a:p>
            <a:pPr>
              <a:buNone/>
            </a:pPr>
            <a:r>
              <a:rPr lang="en-US" sz="3500" b="1" u="sng" dirty="0">
                <a:solidFill>
                  <a:schemeClr val="accent1">
                    <a:lumMod val="75000"/>
                  </a:schemeClr>
                </a:solidFill>
              </a:rPr>
              <a:t>Tasks to be fulfilled</a:t>
            </a:r>
            <a:r>
              <a:rPr lang="en-US" b="1" dirty="0"/>
              <a:t>: </a:t>
            </a:r>
          </a:p>
          <a:p>
            <a:pPr>
              <a:buNone/>
            </a:pPr>
            <a:r>
              <a:rPr lang="en-US" b="1" dirty="0"/>
              <a:t>• Further consolidation and strengthening of health. In view of increased training load the health is likely to be affected. </a:t>
            </a:r>
          </a:p>
          <a:p>
            <a:pPr>
              <a:buNone/>
            </a:pPr>
            <a:r>
              <a:rPr lang="en-US" b="1" dirty="0"/>
              <a:t>• Further development of motor abilities by adopting </a:t>
            </a:r>
          </a:p>
          <a:p>
            <a:pPr>
              <a:buNone/>
            </a:pPr>
            <a:r>
              <a:rPr lang="en-US" b="1" dirty="0"/>
              <a:t>    training means of a specialized sport. </a:t>
            </a:r>
          </a:p>
          <a:p>
            <a:pPr>
              <a:buNone/>
            </a:pPr>
            <a:r>
              <a:rPr lang="en-US" b="1" dirty="0"/>
              <a:t>• Development of technique up to final form. </a:t>
            </a:r>
          </a:p>
          <a:p>
            <a:pPr>
              <a:buNone/>
            </a:pPr>
            <a:r>
              <a:rPr lang="en-US" b="1" dirty="0"/>
              <a:t>• Readiness of Undertake risk. </a:t>
            </a:r>
          </a:p>
          <a:p>
            <a:pPr>
              <a:buNone/>
            </a:pPr>
            <a:r>
              <a:rPr lang="en-US" b="1" dirty="0"/>
              <a:t>• Development of self Reliance.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a:buNone/>
            </a:pPr>
            <a:r>
              <a:rPr lang="en-US" sz="3500" b="1" u="sng" dirty="0">
                <a:solidFill>
                  <a:schemeClr val="accent1">
                    <a:lumMod val="75000"/>
                  </a:schemeClr>
                </a:solidFill>
              </a:rPr>
              <a:t>Content of training </a:t>
            </a:r>
            <a:r>
              <a:rPr lang="en-US" b="1" dirty="0"/>
              <a:t>: </a:t>
            </a:r>
          </a:p>
          <a:p>
            <a:pPr>
              <a:buNone/>
            </a:pPr>
            <a:r>
              <a:rPr lang="en-US" b="1" dirty="0"/>
              <a:t>• Generally and specify training means and method </a:t>
            </a:r>
          </a:p>
          <a:p>
            <a:pPr>
              <a:buNone/>
            </a:pPr>
            <a:r>
              <a:rPr lang="en-US" b="1" dirty="0"/>
              <a:t>    are applied. </a:t>
            </a:r>
          </a:p>
          <a:p>
            <a:pPr>
              <a:buNone/>
            </a:pPr>
            <a:r>
              <a:rPr lang="en-US" b="1" dirty="0"/>
              <a:t>• Training means supplementary sports are applied in order to improve the motor qualities of specialized sport. </a:t>
            </a:r>
          </a:p>
          <a:p>
            <a:pPr>
              <a:buNone/>
            </a:pPr>
            <a:r>
              <a:rPr lang="en-US" b="1" dirty="0"/>
              <a:t>• The ratio between the general and specific training </a:t>
            </a:r>
          </a:p>
          <a:p>
            <a:pPr>
              <a:buNone/>
            </a:pPr>
            <a:r>
              <a:rPr lang="en-US" b="1" dirty="0"/>
              <a:t>     means should be60:40 or 50:50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a:buNone/>
            </a:pPr>
            <a:r>
              <a:rPr lang="en-US" sz="3600" b="1" u="sng" dirty="0">
                <a:solidFill>
                  <a:schemeClr val="accent1">
                    <a:lumMod val="75000"/>
                  </a:schemeClr>
                </a:solidFill>
              </a:rPr>
              <a:t>Beginning and end of this stage: </a:t>
            </a:r>
          </a:p>
          <a:p>
            <a:pPr>
              <a:buNone/>
            </a:pPr>
            <a:r>
              <a:rPr lang="en-US" dirty="0"/>
              <a:t>    The beginning of Advanced training depends upon the performance reached by the sports person at the end of basic training and also on the rate of development of the physical and psychic qualities of the sports person the duration of this phase of training is 2 to 4 years.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219200"/>
          </a:xfrm>
        </p:spPr>
        <p:txBody>
          <a:bodyPr>
            <a:normAutofit/>
          </a:bodyPr>
          <a:lstStyle/>
          <a:p>
            <a:pPr algn="ctr"/>
            <a:r>
              <a:rPr lang="en-US" sz="4000" dirty="0">
                <a:solidFill>
                  <a:schemeClr val="accent1">
                    <a:lumMod val="75000"/>
                  </a:schemeClr>
                </a:solidFill>
              </a:rPr>
              <a:t>High performance Training</a:t>
            </a:r>
          </a:p>
        </p:txBody>
      </p:sp>
      <p:sp>
        <p:nvSpPr>
          <p:cNvPr id="3" name="Content Placeholder 2"/>
          <p:cNvSpPr>
            <a:spLocks noGrp="1"/>
          </p:cNvSpPr>
          <p:nvPr>
            <p:ph idx="1"/>
          </p:nvPr>
        </p:nvSpPr>
        <p:spPr/>
        <p:txBody>
          <a:bodyPr/>
          <a:lstStyle/>
          <a:p>
            <a:pPr>
              <a:buNone/>
            </a:pPr>
            <a:r>
              <a:rPr lang="en-US" b="1" dirty="0"/>
              <a:t>Aim :</a:t>
            </a:r>
          </a:p>
          <a:p>
            <a:pPr>
              <a:buNone/>
            </a:pPr>
            <a:r>
              <a:rPr lang="en-US" dirty="0"/>
              <a:t>    To the optimal performance standard in the chosen Sports which is comparable National and international standards. The sports person should attain high performance efficiency at the time of National and International Championship.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10000"/>
          </a:bodyPr>
          <a:lstStyle/>
          <a:p>
            <a:pPr>
              <a:buNone/>
            </a:pPr>
            <a:r>
              <a:rPr lang="en-US" sz="3300" b="1" dirty="0">
                <a:solidFill>
                  <a:schemeClr val="accent1">
                    <a:lumMod val="75000"/>
                  </a:schemeClr>
                </a:solidFill>
              </a:rPr>
              <a:t>Task to be Fulfilled </a:t>
            </a:r>
            <a:r>
              <a:rPr lang="en-US" b="1" dirty="0"/>
              <a:t>:</a:t>
            </a:r>
          </a:p>
          <a:p>
            <a:pPr>
              <a:buNone/>
            </a:pPr>
            <a:r>
              <a:rPr lang="en-US" dirty="0"/>
              <a:t>• The motor qualities specific to the chosen sport are to be developed to optimal level. </a:t>
            </a:r>
          </a:p>
          <a:p>
            <a:pPr>
              <a:buNone/>
            </a:pPr>
            <a:r>
              <a:rPr lang="en-US" dirty="0"/>
              <a:t>• The general condition is to be developed in accordance with the specific requirements of the choosing spot the level specific qualities to a great extent depends upon the general condition of the sportsperson</a:t>
            </a:r>
          </a:p>
          <a:p>
            <a:pPr>
              <a:buNone/>
            </a:pPr>
            <a:r>
              <a:rPr lang="en-US" dirty="0"/>
              <a:t>• The sports from should be developed in a way that it remains stable under the stress of competition</a:t>
            </a:r>
          </a:p>
          <a:p>
            <a:pPr>
              <a:buNone/>
            </a:pPr>
            <a:r>
              <a:rPr lang="en-US" dirty="0"/>
              <a:t>• The qualities of character and will must be accomplished under high competitive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b="1" dirty="0" smtClean="0"/>
              <a:t>MEANING AND DEFINITION </a:t>
            </a:r>
            <a:r>
              <a:rPr lang="en-US" b="1" dirty="0"/>
              <a:t>OF SPORTS TRAINING.</a:t>
            </a:r>
          </a:p>
        </p:txBody>
      </p:sp>
      <p:sp>
        <p:nvSpPr>
          <p:cNvPr id="3" name="Content Placeholder 2"/>
          <p:cNvSpPr>
            <a:spLocks noGrp="1"/>
          </p:cNvSpPr>
          <p:nvPr>
            <p:ph idx="1"/>
          </p:nvPr>
        </p:nvSpPr>
        <p:spPr>
          <a:xfrm>
            <a:off x="457200" y="2667000"/>
            <a:ext cx="8229600" cy="36576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a:t>Sports training  is a process of sports perfection directed by scientific and pedagogic principles and aims at leading a sportsperson to high and top level performance in a sport or an event by means of planned and systematic improvement of performance capacity and readiness of performance.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a:buNone/>
            </a:pPr>
            <a:r>
              <a:rPr lang="en-US" sz="3500" b="1" dirty="0">
                <a:solidFill>
                  <a:schemeClr val="accent1">
                    <a:lumMod val="75000"/>
                  </a:schemeClr>
                </a:solidFill>
              </a:rPr>
              <a:t>Content of Training</a:t>
            </a:r>
            <a:r>
              <a:rPr lang="en-US" b="1" dirty="0"/>
              <a:t>: </a:t>
            </a:r>
          </a:p>
          <a:p>
            <a:pPr>
              <a:buNone/>
            </a:pPr>
            <a:r>
              <a:rPr lang="en-US" dirty="0"/>
              <a:t>• The selection and application of training method and means depend upon the aim of high performance training and also on the individual characteristics of this sports person</a:t>
            </a:r>
          </a:p>
          <a:p>
            <a:pPr>
              <a:buNone/>
            </a:pPr>
            <a:r>
              <a:rPr lang="en-US" dirty="0"/>
              <a:t>• The ratio of general and specific training depends upon the chosen sport and also on the strong and weak point of this sports person the ratio of 70:30 or 80:20 or 90:10 in favour of specific training is found suitable.</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a:buNone/>
            </a:pPr>
            <a:r>
              <a:rPr lang="en-US" sz="3600" b="1" u="sng" dirty="0">
                <a:solidFill>
                  <a:schemeClr val="accent1">
                    <a:lumMod val="75000"/>
                  </a:schemeClr>
                </a:solidFill>
              </a:rPr>
              <a:t>Beginning of end of this stage: </a:t>
            </a:r>
          </a:p>
          <a:p>
            <a:pPr>
              <a:buNone/>
            </a:pPr>
            <a:r>
              <a:rPr lang="en-US" dirty="0"/>
              <a:t>   The beginning of the training period depends upon  the performance reached in the Chosen Sports at the end of advance training the duration of this phase depends upon the rate at which the sports person develop and attain performance comparable to National and international Standards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9982200" cy="4525963"/>
          </a:xfrm>
        </p:spPr>
        <p:txBody>
          <a:bodyPr/>
          <a:lstStyle/>
          <a:p>
            <a:pPr>
              <a:buNone/>
            </a:pPr>
            <a:r>
              <a:rPr lang="en-US" dirty="0"/>
              <a:t>.</a:t>
            </a:r>
          </a:p>
        </p:txBody>
      </p:sp>
      <p:pic>
        <p:nvPicPr>
          <p:cNvPr id="6" name="Content Placeholder 3">
            <a:extLst>
              <a:ext uri="{FF2B5EF4-FFF2-40B4-BE49-F238E27FC236}">
                <a16:creationId xmlns:a16="http://schemas.microsoft.com/office/drawing/2014/main" xmlns="" id="{2AE02BA0-8853-47A3-834F-B1D28AF3BDD6}"/>
              </a:ext>
            </a:extLst>
          </p:cNvPr>
          <p:cNvPicPr>
            <a:picLocks noGrp="1" noChangeAspect="1"/>
          </p:cNvPicPr>
          <p:nvPr/>
        </p:nvPicPr>
        <p:blipFill rotWithShape="1">
          <a:blip r:embed="rId2"/>
          <a:srcRect l="6634" r="4627" b="9167"/>
          <a:stretch/>
        </p:blipFill>
        <p:spPr>
          <a:xfrm>
            <a:off x="-7116" y="1840841"/>
            <a:ext cx="9151116" cy="337123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a:extLst>
              <a:ext uri="{FF2B5EF4-FFF2-40B4-BE49-F238E27FC236}">
                <a16:creationId xmlns:a16="http://schemas.microsoft.com/office/drawing/2014/main" xmlns="" id="{A1EAABF3-6383-4D18-BD6F-56C7059072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341"/>
          <a:stretch/>
        </p:blipFill>
        <p:spPr bwMode="auto">
          <a:xfrm>
            <a:off x="0" y="-152400"/>
            <a:ext cx="8915400" cy="674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38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xmlns="" id="{E97CD5CC-46B5-49F7-8443-F6EE2A0C85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288"/>
          <a:stretch/>
        </p:blipFill>
        <p:spPr bwMode="auto">
          <a:xfrm>
            <a:off x="0" y="838200"/>
            <a:ext cx="89154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2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a:extLst>
              <a:ext uri="{FF2B5EF4-FFF2-40B4-BE49-F238E27FC236}">
                <a16:creationId xmlns:a16="http://schemas.microsoft.com/office/drawing/2014/main" xmlns="" id="{8ED65E55-DE8F-4D4A-AD2C-8AED4047C1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63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20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Aims and tasks of sports training</a:t>
            </a:r>
          </a:p>
        </p:txBody>
      </p:sp>
      <p:sp>
        <p:nvSpPr>
          <p:cNvPr id="3" name="Content Placeholder 2"/>
          <p:cNvSpPr>
            <a:spLocks noGrp="1"/>
          </p:cNvSpPr>
          <p:nvPr>
            <p:ph idx="1"/>
          </p:nvPr>
        </p:nvSpPr>
        <p:spPr>
          <a:xfrm>
            <a:off x="457200" y="2667000"/>
            <a:ext cx="8229600" cy="3657600"/>
          </a:xfrm>
        </p:spPr>
        <p:txBody>
          <a:bodyPr>
            <a:normAutofit fontScale="77500" lnSpcReduction="20000"/>
          </a:bodyPr>
          <a:lstStyle/>
          <a:p>
            <a:r>
              <a:rPr lang="en-US" dirty="0"/>
              <a:t>The aim of sports training is to prepare a sportsperson physically , physiologically and psychologically for  a possible highest sports performance at the time of main competition, in a specific or an event.</a:t>
            </a:r>
          </a:p>
          <a:p>
            <a:endParaRPr lang="en-US" dirty="0"/>
          </a:p>
          <a:p>
            <a:endParaRPr lang="en-US" dirty="0"/>
          </a:p>
          <a:p>
            <a:endParaRPr lang="en-US" dirty="0"/>
          </a:p>
          <a:p>
            <a:pPr>
              <a:buNone/>
            </a:pPr>
            <a:r>
              <a:rPr lang="en-US" dirty="0"/>
              <a:t>                                                                   </a:t>
            </a:r>
            <a:r>
              <a:rPr lang="en-US" dirty="0">
                <a:solidFill>
                  <a:srgbClr val="FF0000"/>
                </a:solidFill>
              </a:rPr>
              <a:t>to be continue……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a:extLst>
              <a:ext uri="{FF2B5EF4-FFF2-40B4-BE49-F238E27FC236}">
                <a16:creationId xmlns:a16="http://schemas.microsoft.com/office/drawing/2014/main" xmlns="" id="{DFDAA31D-C21C-4833-94BB-1DB531EF64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11" y="304800"/>
            <a:ext cx="86106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72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Physical preparation </a:t>
            </a:r>
          </a:p>
        </p:txBody>
      </p:sp>
      <p:sp>
        <p:nvSpPr>
          <p:cNvPr id="3" name="Content Placeholder 2"/>
          <p:cNvSpPr>
            <a:spLocks noGrp="1"/>
          </p:cNvSpPr>
          <p:nvPr>
            <p:ph idx="1"/>
          </p:nvPr>
        </p:nvSpPr>
        <p:spPr/>
        <p:txBody>
          <a:bodyPr>
            <a:normAutofit fontScale="85000" lnSpcReduction="10000"/>
          </a:bodyPr>
          <a:lstStyle/>
          <a:p>
            <a:r>
              <a:rPr lang="en-US" dirty="0"/>
              <a:t>Complete physical preparation of a sportsperson is ensured as a result of development of essential motor qualities . Through training , these motor qualities can be developed separately as well as in combination with each other.</a:t>
            </a:r>
          </a:p>
          <a:p>
            <a:pPr>
              <a:buNone/>
            </a:pPr>
            <a:r>
              <a:rPr lang="en-US" dirty="0"/>
              <a:t>                 the requirement of these abilities differ from sport to sport. To train these motor qualities, the sportspersons have to regularly participate in general, specific and competitive exercise schedules, which are specific to a sport.  </a:t>
            </a:r>
          </a:p>
          <a:p>
            <a:pPr>
              <a:buNone/>
            </a:pPr>
            <a:r>
              <a:rPr lang="en-US" dirty="0"/>
              <a:t>                                                                   </a:t>
            </a:r>
            <a:r>
              <a:rPr lang="en-US" dirty="0">
                <a:solidFill>
                  <a:srgbClr val="FF0000"/>
                </a:solidFill>
              </a:rPr>
              <a:t>to be continue……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TotalTime>
  <Words>1310</Words>
  <Application>Microsoft Office PowerPoint</Application>
  <PresentationFormat>On-screen Show (4:3)</PresentationFormat>
  <Paragraphs>117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SPORTS TRAINING</vt:lpstr>
      <vt:lpstr>PowerPoint Presentation</vt:lpstr>
      <vt:lpstr>MEANING AND DEFINITION OF SPORTS TRAINING.</vt:lpstr>
      <vt:lpstr>PowerPoint Presentation</vt:lpstr>
      <vt:lpstr>PowerPoint Presentation</vt:lpstr>
      <vt:lpstr>PowerPoint Presentation</vt:lpstr>
      <vt:lpstr>Aims and tasks of sports training</vt:lpstr>
      <vt:lpstr>PowerPoint Presentation</vt:lpstr>
      <vt:lpstr>1. Physical preparation </vt:lpstr>
      <vt:lpstr>2. Technical preparation </vt:lpstr>
      <vt:lpstr>3) Tactical preparation </vt:lpstr>
      <vt:lpstr>4. Intellectual preparation.</vt:lpstr>
      <vt:lpstr>Three steps for talent identification and their development are –</vt:lpstr>
      <vt:lpstr>Principles of sports training</vt:lpstr>
      <vt:lpstr>Cont…..</vt:lpstr>
      <vt:lpstr>PowerPoint Presentation</vt:lpstr>
      <vt:lpstr>PowerPoint Presentation</vt:lpstr>
      <vt:lpstr>PowerPoint Presentation</vt:lpstr>
      <vt:lpstr>PowerPoint Presentation</vt:lpstr>
      <vt:lpstr>PowerPoint Presentation</vt:lpstr>
      <vt:lpstr>SYSTEMATIZATION OF SPORTS TRAINING PROCESS</vt:lpstr>
      <vt:lpstr>Basic Training</vt:lpstr>
      <vt:lpstr>To be cont..</vt:lpstr>
      <vt:lpstr>Advanced Training</vt:lpstr>
      <vt:lpstr>Cont..</vt:lpstr>
      <vt:lpstr>Cont….</vt:lpstr>
      <vt:lpstr>Cont.</vt:lpstr>
      <vt:lpstr>High performance Training</vt:lpstr>
      <vt:lpstr>Cont….</vt:lpstr>
      <vt:lpstr>cont.</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 SPORTS TRANING</dc:title>
  <dc:creator>Rajat Singh</dc:creator>
  <cp:lastModifiedBy>Admin</cp:lastModifiedBy>
  <cp:revision>20</cp:revision>
  <dcterms:created xsi:type="dcterms:W3CDTF">2022-08-31T11:21:37Z</dcterms:created>
  <dcterms:modified xsi:type="dcterms:W3CDTF">2022-09-11T14:24:41Z</dcterms:modified>
</cp:coreProperties>
</file>