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5898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8681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67603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21938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31483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20246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85969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17747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4833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9488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0241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7755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2503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241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8/25/2022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0760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1236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1362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47937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Classical Theory</a:t>
            </a:r>
          </a:p>
        </p:txBody>
      </p:sp>
      <p:sp>
        <p:nvSpPr>
          <p:cNvPr id="3" name="Subtitle 2"/>
          <p:cNvSpPr>
            <a:spLocks noGrp="1"/>
          </p:cNvSpPr>
          <p:nvPr>
            <p:ph type="subTitle" idx="1"/>
          </p:nvPr>
        </p:nvSpPr>
        <p:spPr/>
        <p:txBody>
          <a:bodyPr/>
          <a:lstStyle/>
          <a:p>
            <a:endParaRPr lang="en-US" dirty="0"/>
          </a:p>
          <a:p>
            <a:r>
              <a:rPr lang="en-US" dirty="0"/>
              <a:t>By Dr </a:t>
            </a:r>
            <a:r>
              <a:rPr lang="en-US" dirty="0" err="1"/>
              <a:t>Pramod</a:t>
            </a:r>
            <a:r>
              <a:rPr lang="en-US" dirty="0"/>
              <a:t> Kumar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Neo-Classical Theory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Allocative efficiency is also known as Pareto efficiency after the Italian economist </a:t>
            </a:r>
            <a:r>
              <a:rPr lang="en-US" dirty="0" err="1">
                <a:latin typeface="Times New Roman" pitchFamily="18" charset="0"/>
                <a:cs typeface="Times New Roman" pitchFamily="18" charset="0"/>
              </a:rPr>
              <a:t>Vilfredo</a:t>
            </a:r>
            <a:r>
              <a:rPr lang="en-US" dirty="0">
                <a:latin typeface="Times New Roman" pitchFamily="18" charset="0"/>
                <a:cs typeface="Times New Roman" pitchFamily="18" charset="0"/>
              </a:rPr>
              <a:t> Pareto and means that resources in an economy over the long run will go precisely to those who are willing and able to pay for them. </a:t>
            </a:r>
          </a:p>
          <a:p>
            <a:pPr algn="just"/>
            <a:r>
              <a:rPr lang="en-US" dirty="0">
                <a:latin typeface="Times New Roman" pitchFamily="18" charset="0"/>
                <a:cs typeface="Times New Roman" pitchFamily="18" charset="0"/>
              </a:rPr>
              <a:t>Because rational producers will keep producing and selling, and buyers will keep buying up to the last marginal unit of possible output - or </a:t>
            </a:r>
          </a:p>
          <a:p>
            <a:pPr algn="just"/>
            <a:r>
              <a:rPr lang="en-US" dirty="0">
                <a:latin typeface="Times New Roman" pitchFamily="18" charset="0"/>
                <a:cs typeface="Times New Roman" pitchFamily="18" charset="0"/>
              </a:rPr>
              <a:t>Alternatively rational producers will be reduce their output to the margin at which buyers will buy the same amount as produced.</a:t>
            </a:r>
          </a:p>
          <a:p>
            <a:pPr algn="just"/>
            <a:r>
              <a:rPr lang="en-US" dirty="0">
                <a:latin typeface="Times New Roman" pitchFamily="18" charset="0"/>
                <a:cs typeface="Times New Roman" pitchFamily="18" charset="0"/>
              </a:rPr>
              <a:t>There is no waste, the greatest number wants of the greatest number of people become satisfied and utility is perfected because resources can no longer be reallocated to make anyone better off without making someone else worse off; society has achieved allocative efficiency.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Neo-Classical Theory</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Productive efficiency simply means that society is making as much as it can. </a:t>
            </a:r>
          </a:p>
          <a:p>
            <a:pPr algn="just"/>
            <a:r>
              <a:rPr lang="en-US" dirty="0">
                <a:latin typeface="Times New Roman" pitchFamily="18" charset="0"/>
                <a:cs typeface="Times New Roman" pitchFamily="18" charset="0"/>
              </a:rPr>
              <a:t>Free markets are meant to reward those who work hard, and therefore those who will put society’s resources towards the frontier of its possible production.</a:t>
            </a:r>
          </a:p>
          <a:p>
            <a:pPr algn="just"/>
            <a:r>
              <a:rPr lang="en-US" dirty="0">
                <a:latin typeface="Times New Roman" pitchFamily="18" charset="0"/>
                <a:cs typeface="Times New Roman" pitchFamily="18" charset="0"/>
              </a:rPr>
              <a:t>Dynamic efficiency refers to the idea that business which constantly competes must research, create and innovate to keep its share of consumers.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Chicago School</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A group of economists and lawyers, who are largely associated with the University of Chicago, advocate an approach to competition law guided by the proposition that some actions that were originally considered to be anticompetitive could actually promote competition. </a:t>
            </a:r>
          </a:p>
          <a:p>
            <a:pPr algn="just"/>
            <a:r>
              <a:rPr lang="en-US" dirty="0">
                <a:latin typeface="Times New Roman" pitchFamily="18" charset="0"/>
                <a:cs typeface="Times New Roman" pitchFamily="18" charset="0"/>
              </a:rPr>
              <a:t>The US Supreme Court has used the Chicago School approach in several recent cases.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Chicago School</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The Chicago School approach to antitrust is found in United States Circuit Court of Appeals Judge Richard Posner’s books </a:t>
            </a:r>
            <a:r>
              <a:rPr lang="en-US" i="1" dirty="0">
                <a:latin typeface="Times New Roman" pitchFamily="18" charset="0"/>
                <a:cs typeface="Times New Roman" pitchFamily="18" charset="0"/>
              </a:rPr>
              <a:t>Antitrust law</a:t>
            </a:r>
            <a:r>
              <a:rPr lang="en-US" dirty="0">
                <a:latin typeface="Times New Roman" pitchFamily="18" charset="0"/>
                <a:cs typeface="Times New Roman" pitchFamily="18" charset="0"/>
              </a:rPr>
              <a:t> and </a:t>
            </a:r>
            <a:r>
              <a:rPr lang="en-US" i="1" dirty="0">
                <a:latin typeface="Times New Roman" pitchFamily="18" charset="0"/>
                <a:cs typeface="Times New Roman" pitchFamily="18" charset="0"/>
              </a:rPr>
              <a:t>Economic Analysis of Law</a:t>
            </a:r>
            <a:r>
              <a:rPr lang="en-US" baseline="30000" dirty="0">
                <a:latin typeface="Times New Roman" pitchFamily="18" charset="0"/>
                <a:cs typeface="Times New Roman" pitchFamily="18" charset="0"/>
              </a:rPr>
              <a:t>.</a:t>
            </a:r>
          </a:p>
          <a:p>
            <a:pPr algn="just"/>
            <a:r>
              <a:rPr lang="en-US" dirty="0">
                <a:latin typeface="Times New Roman" pitchFamily="18" charset="0"/>
                <a:cs typeface="Times New Roman" pitchFamily="18" charset="0"/>
              </a:rPr>
              <a:t>Posner once worked in the Department of Justice’s antitrust division, has long been a professor at the University of Chicago Law School, and is likely the most widely cited antitrust scholar and jurist in the United States.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Chicago School</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Robert Bork was highly critical of court decisions on United States antitrust law in a series of law review articles and his book </a:t>
            </a:r>
            <a:r>
              <a:rPr lang="en-US" i="1" dirty="0">
                <a:latin typeface="Times New Roman" pitchFamily="18" charset="0"/>
                <a:cs typeface="Times New Roman" pitchFamily="18" charset="0"/>
              </a:rPr>
              <a:t>The Antitrust Paradox</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Bork argued that both the original intention of antitrust laws and economic efficiency was pursuit only of consumer welfare, the protection of competition rather than competitors.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Chicago School</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Furthermore, only a few acts should be prohibited, namely cartels that fix prices and divide markets, mergers that create monopolies, and dominant firms pricing predatorily, while allowing such practices as vertical agreements and price discrimination on the grounds that it did not harm consumers.</a:t>
            </a:r>
            <a:endParaRPr lang="en-US" baseline="300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Running through the different critiques of US antitrust policy is the common theme that government interference in the operation of free markets does more harm than good.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lvl="6"/>
            <a:r>
              <a:rPr lang="en-US" sz="4400" b="1" dirty="0">
                <a:latin typeface="Times New Roman" pitchFamily="18" charset="0"/>
                <a:cs typeface="Times New Roman" pitchFamily="18"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Classical Theory</a:t>
            </a: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The classical perspective on competition was that certain agreements and business practice could be an unreasonable restraint on the individual liberty of trades people to carry on their livelihoods. </a:t>
            </a:r>
          </a:p>
          <a:p>
            <a:pPr algn="just"/>
            <a:r>
              <a:rPr lang="en-US" dirty="0">
                <a:latin typeface="Times New Roman" pitchFamily="18" charset="0"/>
                <a:cs typeface="Times New Roman" pitchFamily="18" charset="0"/>
              </a:rPr>
              <a:t>The courts found specific categories of agreement, specific clauses, to fall foul of their doctrine on economic fairness, and they did not contrive an overarching conception of market power.</a:t>
            </a:r>
          </a:p>
          <a:p>
            <a:pPr algn="just"/>
            <a:r>
              <a:rPr lang="en-US" dirty="0">
                <a:latin typeface="Times New Roman" pitchFamily="18" charset="0"/>
                <a:cs typeface="Times New Roman" pitchFamily="18" charset="0"/>
              </a:rPr>
              <a:t>The theories of the classical school, which dominated economic thinking in Great Britain until about 1870, focused on economic growth and economic freedom, stressing laissez-faire ideas and free competition. </a:t>
            </a:r>
          </a:p>
          <a:p>
            <a:pPr algn="just"/>
            <a:r>
              <a:rPr lang="en-US" dirty="0">
                <a:latin typeface="Times New Roman" pitchFamily="18" charset="0"/>
                <a:cs typeface="Times New Roman" pitchFamily="18" charset="0"/>
              </a:rPr>
              <a:t>Lists of Classical Economist: Adam Smith, William Godwin, Malthus, Jeremy Bentham, David Ricardo, John Stuart Mill.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Adam Smith(1723-1790)</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Adam Smith rejected any monopoly power.</a:t>
            </a:r>
          </a:p>
          <a:p>
            <a:pPr algn="just"/>
            <a:r>
              <a:rPr lang="en-US" dirty="0">
                <a:latin typeface="Times New Roman" pitchFamily="18" charset="0"/>
                <a:cs typeface="Times New Roman" pitchFamily="18" charset="0"/>
              </a:rPr>
              <a:t>A monopoly granted either to an individual or to a trading company has the same effect as a secret in trade or manufactures. </a:t>
            </a:r>
          </a:p>
          <a:p>
            <a:pPr algn="just"/>
            <a:r>
              <a:rPr lang="en-US" dirty="0">
                <a:latin typeface="Times New Roman" pitchFamily="18" charset="0"/>
                <a:cs typeface="Times New Roman" pitchFamily="18" charset="0"/>
              </a:rPr>
              <a:t>The monopolists, by keeping the market constantly under-stocked, by never fully supplying the effectual demand, sell their commodities much above the natural price, and raise their emoluments, whether they consist in wages or profit, greatly above their natural rate.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Adam Smith(1723-1790)</a:t>
            </a:r>
          </a:p>
        </p:txBody>
      </p:sp>
      <p:sp>
        <p:nvSpPr>
          <p:cNvPr id="3" name="Content Placeholder 2"/>
          <p:cNvSpPr>
            <a:spLocks noGrp="1"/>
          </p:cNvSpPr>
          <p:nvPr>
            <p:ph idx="1"/>
          </p:nvPr>
        </p:nvSpPr>
        <p:spPr/>
        <p:txBody>
          <a:bodyPr>
            <a:normAutofit fontScale="92500" lnSpcReduction="10000"/>
          </a:bodyPr>
          <a:lstStyle/>
          <a:p>
            <a:pPr algn="just"/>
            <a:r>
              <a:rPr lang="en-US" b="1" dirty="0">
                <a:latin typeface="Times New Roman" pitchFamily="18" charset="0"/>
                <a:cs typeface="Times New Roman" pitchFamily="18" charset="0"/>
              </a:rPr>
              <a:t>Smith was in favor of free trade</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He derived his support for free trade among nations by basing it on the obvious desirability of trade among individuals.</a:t>
            </a:r>
          </a:p>
          <a:p>
            <a:pPr algn="just"/>
            <a:r>
              <a:rPr lang="en-US" dirty="0">
                <a:latin typeface="Times New Roman" pitchFamily="18" charset="0"/>
                <a:cs typeface="Times New Roman" pitchFamily="18" charset="0"/>
              </a:rPr>
              <a:t>According to Smith, free trade expands the extent of the market and, thereby, allows greater division of labor </a:t>
            </a:r>
          </a:p>
          <a:p>
            <a:pPr lvl="1" algn="just"/>
            <a:r>
              <a:rPr lang="en-US" dirty="0">
                <a:latin typeface="Times New Roman" pitchFamily="18" charset="0"/>
                <a:cs typeface="Times New Roman" pitchFamily="18" charset="0"/>
              </a:rPr>
              <a:t>1) Those tariff that protect the domestic industry essential to the defense of the country. </a:t>
            </a:r>
          </a:p>
          <a:p>
            <a:pPr lvl="1" algn="just"/>
            <a:r>
              <a:rPr lang="en-US" dirty="0">
                <a:latin typeface="Times New Roman" pitchFamily="18" charset="0"/>
                <a:cs typeface="Times New Roman" pitchFamily="18" charset="0"/>
              </a:rPr>
              <a:t>2) Those who equalize the tax burden on the particular domestic industry by imposing tariff on import of that goods.</a:t>
            </a:r>
          </a:p>
          <a:p>
            <a:pPr algn="just"/>
            <a:r>
              <a:rPr lang="en-US" dirty="0">
                <a:latin typeface="Times New Roman" pitchFamily="18" charset="0"/>
                <a:cs typeface="Times New Roman" pitchFamily="18" charset="0"/>
              </a:rPr>
              <a:t>Smith also suggest that free trade is to be introduced in a country after a long period of protectionism, it should be done gradually in order to avoid unemployment.</a:t>
            </a:r>
          </a:p>
          <a:p>
            <a:pPr lvl="1" algn="just"/>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Adam Smith(1723-1790)</a:t>
            </a:r>
            <a:endParaRPr lang="en-US" dirty="0"/>
          </a:p>
        </p:txBody>
      </p:sp>
      <p:sp>
        <p:nvSpPr>
          <p:cNvPr id="3" name="Content Placeholder 2"/>
          <p:cNvSpPr>
            <a:spLocks noGrp="1"/>
          </p:cNvSpPr>
          <p:nvPr>
            <p:ph idx="1"/>
          </p:nvPr>
        </p:nvSpPr>
        <p:spPr/>
        <p:txBody>
          <a:bodyPr>
            <a:normAutofit/>
          </a:bodyPr>
          <a:lstStyle/>
          <a:p>
            <a:pPr algn="just">
              <a:buNone/>
            </a:pPr>
            <a:r>
              <a:rPr lang="en-US" b="1" dirty="0">
                <a:latin typeface="Times New Roman" pitchFamily="18" charset="0"/>
                <a:cs typeface="Times New Roman" pitchFamily="18" charset="0"/>
              </a:rPr>
              <a:t>Invisible Hand</a:t>
            </a:r>
          </a:p>
          <a:p>
            <a:pPr algn="just"/>
            <a:r>
              <a:rPr lang="en-US" dirty="0">
                <a:latin typeface="Times New Roman" pitchFamily="18" charset="0"/>
                <a:cs typeface="Times New Roman" pitchFamily="18" charset="0"/>
              </a:rPr>
              <a:t>Our preferences are consistent.</a:t>
            </a:r>
          </a:p>
          <a:p>
            <a:pPr algn="just"/>
            <a:r>
              <a:rPr lang="en-US" dirty="0">
                <a:latin typeface="Times New Roman" pitchFamily="18" charset="0"/>
                <a:cs typeface="Times New Roman" pitchFamily="18" charset="0"/>
              </a:rPr>
              <a:t>We act based on self-interest. Individual Good adds up to Social Good Government to Ensures Property Rights. </a:t>
            </a:r>
          </a:p>
          <a:p>
            <a:pPr algn="just"/>
            <a:r>
              <a:rPr lang="en-US" dirty="0">
                <a:latin typeface="Times New Roman" pitchFamily="18" charset="0"/>
                <a:cs typeface="Times New Roman" pitchFamily="18" charset="0"/>
              </a:rPr>
              <a:t>Enough buyers and sellers as for there not to be a monopoly </a:t>
            </a:r>
          </a:p>
          <a:p>
            <a:pPr algn="just"/>
            <a:r>
              <a:rPr lang="en-US" dirty="0">
                <a:latin typeface="Times New Roman" pitchFamily="18" charset="0"/>
                <a:cs typeface="Times New Roman" pitchFamily="18" charset="0"/>
              </a:rPr>
              <a:t>Perfect Information that backs up our economic decisions </a:t>
            </a:r>
          </a:p>
          <a:p>
            <a:pPr algn="just"/>
            <a:r>
              <a:rPr lang="en-US" dirty="0">
                <a:latin typeface="Times New Roman" pitchFamily="18" charset="0"/>
                <a:cs typeface="Times New Roman" pitchFamily="18" charset="0"/>
              </a:rPr>
              <a:t>No </a:t>
            </a:r>
            <a:r>
              <a:rPr lang="en-US" b="1" dirty="0">
                <a:latin typeface="Times New Roman" pitchFamily="18" charset="0"/>
                <a:cs typeface="Times New Roman" pitchFamily="18" charset="0"/>
              </a:rPr>
              <a:t>Externalities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Adam Smith(1723-1790)</a:t>
            </a:r>
            <a:endParaRPr lang="en-US" dirty="0"/>
          </a:p>
        </p:txBody>
      </p:sp>
      <p:sp>
        <p:nvSpPr>
          <p:cNvPr id="3" name="Content Placeholder 2"/>
          <p:cNvSpPr>
            <a:spLocks noGrp="1"/>
          </p:cNvSpPr>
          <p:nvPr>
            <p:ph idx="1"/>
          </p:nvPr>
        </p:nvSpPr>
        <p:spPr/>
        <p:txBody>
          <a:bodyPr>
            <a:normAutofit/>
          </a:bodyPr>
          <a:lstStyle/>
          <a:p>
            <a:pPr algn="just"/>
            <a:r>
              <a:rPr lang="en-US" b="1" dirty="0">
                <a:latin typeface="Times New Roman" pitchFamily="18" charset="0"/>
                <a:cs typeface="Times New Roman" pitchFamily="18" charset="0"/>
              </a:rPr>
              <a:t>Laissez faire</a:t>
            </a:r>
          </a:p>
          <a:p>
            <a:pPr algn="just"/>
            <a:r>
              <a:rPr lang="en-US" dirty="0">
                <a:latin typeface="Times New Roman" pitchFamily="18" charset="0"/>
                <a:cs typeface="Times New Roman" pitchFamily="18" charset="0"/>
              </a:rPr>
              <a:t>Laissez-faire is an economic system in which transactions between private parties are absent of any form of government intervention such as regulation, privileges, imperialism, tariffs and subsidies. </a:t>
            </a:r>
          </a:p>
          <a:p>
            <a:pPr algn="just"/>
            <a:r>
              <a:rPr lang="en-US" dirty="0">
                <a:latin typeface="Times New Roman" pitchFamily="18" charset="0"/>
                <a:cs typeface="Times New Roman" pitchFamily="18" charset="0"/>
              </a:rPr>
              <a:t>As a system of thought, laissez-faire rests on the following axioms: The individual is the basic unit in society.</a:t>
            </a:r>
            <a:endParaRPr lang="en-US"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Stuart Mill (1806-1873)</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He was an English political philosopher and economist who was an advocate of utilitarianism. </a:t>
            </a:r>
          </a:p>
          <a:p>
            <a:pPr algn="just"/>
            <a:r>
              <a:rPr lang="en-US" dirty="0">
                <a:latin typeface="Times New Roman" pitchFamily="18" charset="0"/>
                <a:cs typeface="Times New Roman" pitchFamily="18" charset="0"/>
              </a:rPr>
              <a:t>He mentioned guarantee the civil liberty the citizens and their protection against interference by abusive authority. </a:t>
            </a:r>
          </a:p>
          <a:p>
            <a:pPr algn="just"/>
            <a:r>
              <a:rPr lang="en-US" dirty="0">
                <a:latin typeface="Times New Roman" pitchFamily="18" charset="0"/>
                <a:cs typeface="Times New Roman" pitchFamily="18" charset="0"/>
              </a:rPr>
              <a:t>Mill suggested to redistribute wealth through state intervention. </a:t>
            </a:r>
          </a:p>
          <a:p>
            <a:pPr algn="just"/>
            <a:r>
              <a:rPr lang="en-US" dirty="0">
                <a:latin typeface="Times New Roman" pitchFamily="18" charset="0"/>
                <a:cs typeface="Times New Roman" pitchFamily="18" charset="0"/>
              </a:rPr>
              <a:t>Workers and capitalists gap relieved by profit sharing. </a:t>
            </a:r>
          </a:p>
          <a:p>
            <a:pPr algn="just"/>
            <a:r>
              <a:rPr lang="en-US" dirty="0">
                <a:latin typeface="Times New Roman" pitchFamily="18" charset="0"/>
                <a:cs typeface="Times New Roman" pitchFamily="18" charset="0"/>
              </a:rPr>
              <a:t>Laissez faire should be the general rule.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Classical Theory</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It basically combines </a:t>
            </a:r>
            <a:r>
              <a:rPr lang="en-US" dirty="0" err="1">
                <a:latin typeface="Times New Roman" pitchFamily="18" charset="0"/>
                <a:cs typeface="Times New Roman" pitchFamily="18" charset="0"/>
              </a:rPr>
              <a:t>Smithian</a:t>
            </a:r>
            <a:r>
              <a:rPr lang="en-US" dirty="0">
                <a:latin typeface="Times New Roman" pitchFamily="18" charset="0"/>
                <a:cs typeface="Times New Roman" pitchFamily="18" charset="0"/>
              </a:rPr>
              <a:t> notions of self-interested, rational, and competitive behavior by capitalists with a technical apparatus of specialization based on comparative advantage, interlocking markets, expanding trade, and innovations specifically in industrial production.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itchFamily="18" charset="0"/>
                <a:cs typeface="Times New Roman" pitchFamily="18" charset="0"/>
              </a:rPr>
              <a:t>Neo-Classical Theory</a:t>
            </a:r>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itchFamily="18" charset="0"/>
                <a:cs typeface="Times New Roman" pitchFamily="18" charset="0"/>
              </a:rPr>
              <a:t>After Mill, there was a shift in economic theory, which emphasized a more precise and theoretical model of competition. </a:t>
            </a:r>
          </a:p>
          <a:p>
            <a:pPr algn="just"/>
            <a:r>
              <a:rPr lang="en-US" dirty="0"/>
              <a:t>Neo-classical theory that believes that the consumer is ultimately the driver of market forces.</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 simple neo-classical model of free markets holds that production and distribution of goods and services in competitive free markets maximizes social welfare. </a:t>
            </a:r>
          </a:p>
          <a:p>
            <a:pPr algn="just"/>
            <a:r>
              <a:rPr lang="en-US" dirty="0">
                <a:latin typeface="Times New Roman" pitchFamily="18" charset="0"/>
                <a:cs typeface="Times New Roman" pitchFamily="18" charset="0"/>
              </a:rPr>
              <a:t>This model assumes that new firms can freely enter markets and compete with existing firms, or to use legal language, there are no barriers to entry. </a:t>
            </a:r>
          </a:p>
          <a:p>
            <a:pPr algn="just"/>
            <a:r>
              <a:rPr lang="en-US" dirty="0">
                <a:latin typeface="Times New Roman" pitchFamily="18" charset="0"/>
                <a:cs typeface="Times New Roman" pitchFamily="18" charset="0"/>
              </a:rPr>
              <a:t>By this term economists mean something very specific, that competitive free markets deliver allocative, productive and dynamic efficiency.</a:t>
            </a:r>
          </a:p>
          <a:p>
            <a:pPr algn="just"/>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362</TotalTime>
  <Words>1134</Words>
  <Application>Microsoft Office PowerPoint</Application>
  <PresentationFormat>On-screen Show (4:3)</PresentationFormat>
  <Paragraphs>68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Times New Roman</vt:lpstr>
      <vt:lpstr>Wingdings 3</vt:lpstr>
      <vt:lpstr>Ion Boardroom</vt:lpstr>
      <vt:lpstr>Classical Theory</vt:lpstr>
      <vt:lpstr>Classical Theory</vt:lpstr>
      <vt:lpstr>Adam Smith(1723-1790)</vt:lpstr>
      <vt:lpstr>Adam Smith(1723-1790)</vt:lpstr>
      <vt:lpstr>Adam Smith(1723-1790)</vt:lpstr>
      <vt:lpstr>Adam Smith(1723-1790)</vt:lpstr>
      <vt:lpstr>John Stuart Mill (1806-1873)</vt:lpstr>
      <vt:lpstr>Classical Theory</vt:lpstr>
      <vt:lpstr>Neo-Classical Theory</vt:lpstr>
      <vt:lpstr>Neo-Classical Theory</vt:lpstr>
      <vt:lpstr>Neo-Classical Theory</vt:lpstr>
      <vt:lpstr>Chicago School</vt:lpstr>
      <vt:lpstr>Chicago School</vt:lpstr>
      <vt:lpstr>Chicago School</vt:lpstr>
      <vt:lpstr>Chicago School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Theory</dc:title>
  <dc:creator>Dr. Pramod Kumar</dc:creator>
  <cp:lastModifiedBy>Pramodcsjmu</cp:lastModifiedBy>
  <cp:revision>81</cp:revision>
  <dcterms:created xsi:type="dcterms:W3CDTF">2006-08-16T00:00:00Z</dcterms:created>
  <dcterms:modified xsi:type="dcterms:W3CDTF">2022-08-25T04:43:00Z</dcterms:modified>
</cp:coreProperties>
</file>