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8/31/2022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8/31/2022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8/31/2022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8/31/2022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8/31/2022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8/31/2022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8/31/2022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21" Type="http://schemas.openxmlformats.org/officeDocument/2006/relationships/image" Target="../media/image4.png"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image" Target="../media/image3.png"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2.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 Id="rId22" Type="http://schemas.openxmlformats.org/officeDocument/2006/relationships/image" Target="../media/image5.pn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8/31/2022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81977-8564-891C-0A09-F93013B19647}"/>
              </a:ext>
            </a:extLst>
          </p:cNvPr>
          <p:cNvSpPr>
            <a:spLocks noGrp="1"/>
          </p:cNvSpPr>
          <p:nvPr>
            <p:ph type="ctrTitle"/>
          </p:nvPr>
        </p:nvSpPr>
        <p:spPr>
          <a:xfrm>
            <a:off x="1154955" y="1117178"/>
            <a:ext cx="8825658" cy="3329581"/>
          </a:xfrm>
        </p:spPr>
        <p:txBody>
          <a:bodyPr vert="horz"/>
          <a:lstStyle/>
          <a:p>
            <a:r>
              <a:rPr lang="en-IN" b="1" u="sng" dirty="0"/>
              <a:t>Training in </a:t>
            </a:r>
            <a:br>
              <a:rPr lang="en-IN" b="1" u="sng" dirty="0"/>
            </a:br>
            <a:r>
              <a:rPr lang="en-IN" b="1" u="sng" dirty="0"/>
              <a:t>sports</a:t>
            </a:r>
            <a:br>
              <a:rPr lang="en-IN" b="1" u="sng" dirty="0"/>
            </a:br>
            <a:r>
              <a:rPr lang="en-IN" sz="1600" b="1" i="1" dirty="0">
                <a:solidFill>
                  <a:schemeClr val="tx1"/>
                </a:solidFill>
              </a:rPr>
              <a:t>                    </a:t>
            </a:r>
            <a:endParaRPr lang="en-US" sz="1600" b="1" i="1" dirty="0">
              <a:solidFill>
                <a:schemeClr val="tx1"/>
              </a:solidFill>
            </a:endParaRPr>
          </a:p>
        </p:txBody>
      </p:sp>
      <p:sp>
        <p:nvSpPr>
          <p:cNvPr id="4" name="Subtitle 3">
            <a:extLst>
              <a:ext uri="{FF2B5EF4-FFF2-40B4-BE49-F238E27FC236}">
                <a16:creationId xmlns:a16="http://schemas.microsoft.com/office/drawing/2014/main" id="{6070F594-E936-3791-AA7F-A2BD3626670B}"/>
              </a:ext>
            </a:extLst>
          </p:cNvPr>
          <p:cNvSpPr>
            <a:spLocks noGrp="1"/>
          </p:cNvSpPr>
          <p:nvPr>
            <p:ph type="subTitle" idx="1"/>
          </p:nvPr>
        </p:nvSpPr>
        <p:spPr>
          <a:xfrm>
            <a:off x="6515719" y="4879402"/>
            <a:ext cx="8825658" cy="861420"/>
          </a:xfrm>
        </p:spPr>
        <p:txBody>
          <a:bodyPr/>
          <a:lstStyle/>
          <a:p>
            <a:r>
              <a:rPr lang="en-IN" b="1" i="1" dirty="0" err="1">
                <a:solidFill>
                  <a:schemeClr val="tx2">
                    <a:lumMod val="10000"/>
                  </a:schemeClr>
                </a:solidFill>
              </a:rPr>
              <a:t>Dr.</a:t>
            </a:r>
            <a:r>
              <a:rPr lang="en-IN" b="1" i="1" dirty="0">
                <a:solidFill>
                  <a:schemeClr val="tx2">
                    <a:lumMod val="10000"/>
                  </a:schemeClr>
                </a:solidFill>
              </a:rPr>
              <a:t> Ashish </a:t>
            </a:r>
            <a:r>
              <a:rPr lang="en-IN" b="1" i="1" dirty="0" err="1">
                <a:solidFill>
                  <a:schemeClr val="tx2">
                    <a:lumMod val="10000"/>
                  </a:schemeClr>
                </a:solidFill>
              </a:rPr>
              <a:t>kumar</a:t>
            </a:r>
            <a:r>
              <a:rPr lang="en-IN" b="1" i="1" dirty="0">
                <a:solidFill>
                  <a:schemeClr val="tx2">
                    <a:lumMod val="10000"/>
                  </a:schemeClr>
                </a:solidFill>
              </a:rPr>
              <a:t> </a:t>
            </a:r>
            <a:r>
              <a:rPr lang="en-IN" b="1" i="1" dirty="0" err="1">
                <a:solidFill>
                  <a:schemeClr val="tx2">
                    <a:lumMod val="10000"/>
                  </a:schemeClr>
                </a:solidFill>
              </a:rPr>
              <a:t>dubey</a:t>
            </a:r>
            <a:r>
              <a:rPr lang="en-IN" dirty="0"/>
              <a:t> </a:t>
            </a:r>
            <a:endParaRPr lang="en-US" dirty="0"/>
          </a:p>
        </p:txBody>
      </p:sp>
    </p:spTree>
    <p:extLst>
      <p:ext uri="{BB962C8B-B14F-4D97-AF65-F5344CB8AC3E}">
        <p14:creationId xmlns:p14="http://schemas.microsoft.com/office/powerpoint/2010/main" val="174716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FEB300-4EB1-1805-1377-1E4FBEC8D7B4}"/>
              </a:ext>
            </a:extLst>
          </p:cNvPr>
          <p:cNvSpPr>
            <a:spLocks noGrp="1"/>
          </p:cNvSpPr>
          <p:nvPr>
            <p:ph idx="1"/>
          </p:nvPr>
        </p:nvSpPr>
        <p:spPr>
          <a:xfrm>
            <a:off x="1104293" y="2052918"/>
            <a:ext cx="8946541" cy="4195481"/>
          </a:xfrm>
        </p:spPr>
        <p:txBody>
          <a:bodyPr/>
          <a:lstStyle/>
          <a:p>
            <a:pPr marL="0" indent="0">
              <a:buNone/>
            </a:pPr>
            <a:r>
              <a:rPr lang="en-IN" sz="2800" b="1" dirty="0"/>
              <a:t>2. </a:t>
            </a:r>
            <a:r>
              <a:rPr lang="en-IN" sz="2800" b="1" u="sng" dirty="0">
                <a:solidFill>
                  <a:schemeClr val="bg2">
                    <a:lumMod val="20000"/>
                    <a:lumOff val="80000"/>
                  </a:schemeClr>
                </a:solidFill>
              </a:rPr>
              <a:t>Isotonic Exercises</a:t>
            </a:r>
            <a:r>
              <a:rPr lang="en-IN" b="1" dirty="0">
                <a:solidFill>
                  <a:schemeClr val="bg2">
                    <a:lumMod val="20000"/>
                    <a:lumOff val="80000"/>
                  </a:schemeClr>
                </a:solidFill>
              </a:rPr>
              <a:t>: </a:t>
            </a:r>
            <a:r>
              <a:rPr lang="en-IN" b="1" dirty="0"/>
              <a:t>Isotonic exercises are those exercises in which movement can be seen directly. Work is done in these exercises. Isotonic exercises tone up the muscles. </a:t>
            </a:r>
          </a:p>
          <a:p>
            <a:pPr marL="0" indent="0">
              <a:buNone/>
            </a:pPr>
            <a:r>
              <a:rPr lang="en-IN" b="1" dirty="0"/>
              <a:t>These are the best for strength development. Calisthenics exercises, running and jumping on the spot, </a:t>
            </a:r>
          </a:p>
          <a:p>
            <a:pPr marL="0" indent="0">
              <a:buNone/>
            </a:pPr>
            <a:r>
              <a:rPr lang="en-IN" b="1" dirty="0"/>
              <a:t>These exercises can be done with or without technical equipment. </a:t>
            </a:r>
            <a:endParaRPr lang="en-US" dirty="0"/>
          </a:p>
        </p:txBody>
      </p:sp>
    </p:spTree>
    <p:extLst>
      <p:ext uri="{BB962C8B-B14F-4D97-AF65-F5344CB8AC3E}">
        <p14:creationId xmlns:p14="http://schemas.microsoft.com/office/powerpoint/2010/main" val="758443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0FB148-A4A1-03DF-30AA-9C3821BDEB8B}"/>
              </a:ext>
            </a:extLst>
          </p:cNvPr>
          <p:cNvSpPr>
            <a:spLocks noGrp="1"/>
          </p:cNvSpPr>
          <p:nvPr>
            <p:ph idx="1"/>
          </p:nvPr>
        </p:nvSpPr>
        <p:spPr>
          <a:xfrm>
            <a:off x="1027284" y="2243492"/>
            <a:ext cx="9022570" cy="4004907"/>
          </a:xfrm>
        </p:spPr>
        <p:txBody>
          <a:bodyPr/>
          <a:lstStyle/>
          <a:p>
            <a:pPr marL="0" indent="0">
              <a:buNone/>
            </a:pPr>
            <a:r>
              <a:rPr lang="en-IN" sz="2800" b="1" dirty="0"/>
              <a:t>3. </a:t>
            </a:r>
            <a:r>
              <a:rPr lang="en-IN" sz="2800" b="1" u="sng" dirty="0">
                <a:solidFill>
                  <a:schemeClr val="bg2">
                    <a:lumMod val="20000"/>
                    <a:lumOff val="80000"/>
                  </a:schemeClr>
                </a:solidFill>
              </a:rPr>
              <a:t>Isokinetic Exercises: </a:t>
            </a:r>
            <a:r>
              <a:rPr lang="en-IN" b="1" dirty="0"/>
              <a:t>Isokinetic exercises are performed on specially designed machines. These exercises were developed by </a:t>
            </a:r>
            <a:r>
              <a:rPr lang="en-IN" b="1" dirty="0">
                <a:solidFill>
                  <a:srgbClr val="FFFF00"/>
                </a:solidFill>
              </a:rPr>
              <a:t>Perrine </a:t>
            </a:r>
            <a:r>
              <a:rPr lang="en-IN" b="1" dirty="0"/>
              <a:t>in 1968.Which is usually not applicable in sports and games expect in water sports such as rowing and swimming. In isotonic exercises, Contraction of muscles applies maximum force only at a particular angle during a range of moment, Where as, In ISO Kinetic exercises contraction of muscle applies maximum force throughout the complete range of movement. According to the individual’s capacity, the speed of contraction can be adjusted. </a:t>
            </a:r>
            <a:endParaRPr lang="en-US" b="1" dirty="0"/>
          </a:p>
        </p:txBody>
      </p:sp>
    </p:spTree>
    <p:extLst>
      <p:ext uri="{BB962C8B-B14F-4D97-AF65-F5344CB8AC3E}">
        <p14:creationId xmlns:p14="http://schemas.microsoft.com/office/powerpoint/2010/main" val="2687715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7EF12-BE49-F5BC-64F0-E592471EB7C9}"/>
              </a:ext>
            </a:extLst>
          </p:cNvPr>
          <p:cNvSpPr>
            <a:spLocks noGrp="1"/>
          </p:cNvSpPr>
          <p:nvPr>
            <p:ph type="title"/>
          </p:nvPr>
        </p:nvSpPr>
        <p:spPr>
          <a:xfrm>
            <a:off x="645130" y="452718"/>
            <a:ext cx="9404723" cy="1400530"/>
          </a:xfrm>
        </p:spPr>
        <p:txBody>
          <a:bodyPr/>
          <a:lstStyle/>
          <a:p>
            <a:r>
              <a:rPr lang="en-IN" b="1" i="1" u="sng" dirty="0"/>
              <a:t>Training</a:t>
            </a:r>
            <a:endParaRPr lang="en-US" b="1" i="1" u="sng" dirty="0"/>
          </a:p>
        </p:txBody>
      </p:sp>
      <p:sp>
        <p:nvSpPr>
          <p:cNvPr id="3" name="Content Placeholder 2">
            <a:extLst>
              <a:ext uri="{FF2B5EF4-FFF2-40B4-BE49-F238E27FC236}">
                <a16:creationId xmlns:a16="http://schemas.microsoft.com/office/drawing/2014/main" id="{667B596C-E120-894B-F5FC-07B2FD2D60EE}"/>
              </a:ext>
            </a:extLst>
          </p:cNvPr>
          <p:cNvSpPr>
            <a:spLocks noGrp="1"/>
          </p:cNvSpPr>
          <p:nvPr>
            <p:ph idx="1"/>
          </p:nvPr>
        </p:nvSpPr>
        <p:spPr/>
        <p:txBody>
          <a:bodyPr>
            <a:normAutofit lnSpcReduction="10000"/>
          </a:bodyPr>
          <a:lstStyle/>
          <a:p>
            <a:r>
              <a:rPr lang="en-IN" sz="3200" b="1" dirty="0"/>
              <a:t>Training means the process of preparation for some task. </a:t>
            </a:r>
          </a:p>
          <a:p>
            <a:r>
              <a:rPr lang="en-IN" sz="3200" b="1" dirty="0"/>
              <a:t>In other words , it is a systematically planned preparation with the help of various exercises. The content of sports training includes all the basic types of preparation required for the sports person systematic training improves athletes' fitness level. </a:t>
            </a:r>
            <a:endParaRPr lang="en-US" sz="3200" b="1" dirty="0"/>
          </a:p>
        </p:txBody>
      </p:sp>
    </p:spTree>
    <p:extLst>
      <p:ext uri="{BB962C8B-B14F-4D97-AF65-F5344CB8AC3E}">
        <p14:creationId xmlns:p14="http://schemas.microsoft.com/office/powerpoint/2010/main" val="2737439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EFCDA-D237-8004-A6E6-DC78BBB5EE8C}"/>
              </a:ext>
            </a:extLst>
          </p:cNvPr>
          <p:cNvSpPr>
            <a:spLocks noGrp="1"/>
          </p:cNvSpPr>
          <p:nvPr>
            <p:ph type="title"/>
          </p:nvPr>
        </p:nvSpPr>
        <p:spPr/>
        <p:txBody>
          <a:bodyPr/>
          <a:lstStyle/>
          <a:p>
            <a:r>
              <a:rPr lang="en-IN" b="1" i="1" u="sng" dirty="0"/>
              <a:t>Strength</a:t>
            </a:r>
            <a:endParaRPr lang="en-US" b="1" i="1" u="sng" dirty="0"/>
          </a:p>
        </p:txBody>
      </p:sp>
      <p:sp>
        <p:nvSpPr>
          <p:cNvPr id="3" name="Content Placeholder 2">
            <a:extLst>
              <a:ext uri="{FF2B5EF4-FFF2-40B4-BE49-F238E27FC236}">
                <a16:creationId xmlns:a16="http://schemas.microsoft.com/office/drawing/2014/main" id="{3AE39ED3-9CFD-C645-EB1C-AF328CBF68F9}"/>
              </a:ext>
            </a:extLst>
          </p:cNvPr>
          <p:cNvSpPr>
            <a:spLocks noGrp="1"/>
          </p:cNvSpPr>
          <p:nvPr>
            <p:ph idx="1"/>
          </p:nvPr>
        </p:nvSpPr>
        <p:spPr/>
        <p:txBody>
          <a:bodyPr>
            <a:normAutofit/>
          </a:bodyPr>
          <a:lstStyle/>
          <a:p>
            <a:r>
              <a:rPr lang="en-IN" sz="3200" b="1" dirty="0"/>
              <a:t>Strength is the ability of muscles to overcome resistance. </a:t>
            </a:r>
          </a:p>
          <a:p>
            <a:pPr marL="0" indent="0">
              <a:buNone/>
            </a:pPr>
            <a:endParaRPr lang="en-IN" sz="3200" b="1" dirty="0"/>
          </a:p>
          <a:p>
            <a:r>
              <a:rPr lang="en-IN" sz="3200" b="1" dirty="0"/>
              <a:t>According to </a:t>
            </a:r>
            <a:r>
              <a:rPr lang="en-IN" sz="3200" b="1" dirty="0">
                <a:solidFill>
                  <a:srgbClr val="FFFF00"/>
                </a:solidFill>
              </a:rPr>
              <a:t>Barrow And McGee </a:t>
            </a:r>
            <a:r>
              <a:rPr lang="en-IN" sz="3200" b="1" dirty="0"/>
              <a:t>“Strength is the capacity of the whole body or of any of it’s parts to exert force. </a:t>
            </a:r>
            <a:endParaRPr lang="en-US" sz="3200" b="1" dirty="0"/>
          </a:p>
        </p:txBody>
      </p:sp>
    </p:spTree>
    <p:extLst>
      <p:ext uri="{BB962C8B-B14F-4D97-AF65-F5344CB8AC3E}">
        <p14:creationId xmlns:p14="http://schemas.microsoft.com/office/powerpoint/2010/main" val="3215483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1AA83-8334-862B-D61B-41244518AA30}"/>
              </a:ext>
            </a:extLst>
          </p:cNvPr>
          <p:cNvSpPr>
            <a:spLocks noGrp="1"/>
          </p:cNvSpPr>
          <p:nvPr>
            <p:ph type="title"/>
          </p:nvPr>
        </p:nvSpPr>
        <p:spPr>
          <a:xfrm>
            <a:off x="752382" y="535374"/>
            <a:ext cx="9404723" cy="1400530"/>
          </a:xfrm>
        </p:spPr>
        <p:txBody>
          <a:bodyPr/>
          <a:lstStyle/>
          <a:p>
            <a:r>
              <a:rPr lang="en-IN" b="1" i="1" u="sng" dirty="0"/>
              <a:t>Types of Strength</a:t>
            </a:r>
            <a:endParaRPr lang="en-US" b="1" i="1" u="sng" dirty="0"/>
          </a:p>
        </p:txBody>
      </p:sp>
      <p:sp>
        <p:nvSpPr>
          <p:cNvPr id="3" name="Content Placeholder 2">
            <a:extLst>
              <a:ext uri="{FF2B5EF4-FFF2-40B4-BE49-F238E27FC236}">
                <a16:creationId xmlns:a16="http://schemas.microsoft.com/office/drawing/2014/main" id="{D5030E0B-ACA7-CA29-7494-AA9D81C19696}"/>
              </a:ext>
            </a:extLst>
          </p:cNvPr>
          <p:cNvSpPr>
            <a:spLocks noGrp="1"/>
          </p:cNvSpPr>
          <p:nvPr>
            <p:ph idx="1"/>
          </p:nvPr>
        </p:nvSpPr>
        <p:spPr>
          <a:xfrm>
            <a:off x="752382" y="2237586"/>
            <a:ext cx="8946541" cy="3485363"/>
          </a:xfrm>
        </p:spPr>
        <p:txBody>
          <a:bodyPr>
            <a:normAutofit/>
          </a:bodyPr>
          <a:lstStyle/>
          <a:p>
            <a:pPr marL="457200" indent="-457200">
              <a:buAutoNum type="arabicPeriod"/>
            </a:pPr>
            <a:r>
              <a:rPr lang="en-IN" sz="2400" b="1" dirty="0">
                <a:solidFill>
                  <a:schemeClr val="accent6">
                    <a:lumMod val="40000"/>
                    <a:lumOff val="60000"/>
                  </a:schemeClr>
                </a:solidFill>
              </a:rPr>
              <a:t>Dynamic Strength</a:t>
            </a:r>
            <a:r>
              <a:rPr lang="en-IN" sz="2400" b="1" dirty="0"/>
              <a:t>: </a:t>
            </a:r>
            <a:r>
              <a:rPr lang="en-IN" b="1" dirty="0"/>
              <a:t>Dynamic strength can be called isotonic strength because it is related to Movements. In pull-ups and push-ups, we require dynamic strength. Movements are clearly visible when someone uses dynamic strength.</a:t>
            </a:r>
          </a:p>
          <a:p>
            <a:pPr marL="0" indent="0">
              <a:buNone/>
            </a:pPr>
            <a:r>
              <a:rPr lang="en-IN" b="1" dirty="0"/>
              <a:t>      Generally, dynamic strength can be divided into three parts:</a:t>
            </a:r>
          </a:p>
          <a:p>
            <a:pPr marL="685800" lvl="1"/>
            <a:r>
              <a:rPr lang="en-IN" b="1" dirty="0">
                <a:solidFill>
                  <a:schemeClr val="accent1">
                    <a:lumMod val="40000"/>
                    <a:lumOff val="60000"/>
                  </a:schemeClr>
                </a:solidFill>
              </a:rPr>
              <a:t> Maximum strength</a:t>
            </a:r>
          </a:p>
          <a:p>
            <a:pPr marL="685800" lvl="1"/>
            <a:r>
              <a:rPr lang="en-IN" b="1" dirty="0">
                <a:solidFill>
                  <a:schemeClr val="accent1">
                    <a:lumMod val="40000"/>
                    <a:lumOff val="60000"/>
                  </a:schemeClr>
                </a:solidFill>
              </a:rPr>
              <a:t>Explosive strength</a:t>
            </a:r>
          </a:p>
          <a:p>
            <a:pPr marL="685800" lvl="1"/>
            <a:r>
              <a:rPr lang="en-IN" b="1" dirty="0" err="1">
                <a:solidFill>
                  <a:schemeClr val="accent1">
                    <a:lumMod val="40000"/>
                    <a:lumOff val="60000"/>
                  </a:schemeClr>
                </a:solidFill>
              </a:rPr>
              <a:t>Strenght</a:t>
            </a:r>
            <a:r>
              <a:rPr lang="en-IN" b="1" dirty="0">
                <a:solidFill>
                  <a:schemeClr val="accent1">
                    <a:lumMod val="40000"/>
                    <a:lumOff val="60000"/>
                  </a:schemeClr>
                </a:solidFill>
              </a:rPr>
              <a:t> Endurance</a:t>
            </a:r>
          </a:p>
          <a:p>
            <a:pPr marL="685800" lvl="1"/>
            <a:endParaRPr lang="en-IN" b="1" dirty="0"/>
          </a:p>
          <a:p>
            <a:pPr marL="400050" lvl="1" indent="0">
              <a:buNone/>
            </a:pPr>
            <a:endParaRPr lang="en-US" b="1" dirty="0"/>
          </a:p>
        </p:txBody>
      </p:sp>
    </p:spTree>
    <p:extLst>
      <p:ext uri="{BB962C8B-B14F-4D97-AF65-F5344CB8AC3E}">
        <p14:creationId xmlns:p14="http://schemas.microsoft.com/office/powerpoint/2010/main" val="3944838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EF268-64FF-1052-E888-F48A53B5D9B3}"/>
              </a:ext>
            </a:extLst>
          </p:cNvPr>
          <p:cNvSpPr>
            <a:spLocks noGrp="1"/>
          </p:cNvSpPr>
          <p:nvPr>
            <p:ph type="title"/>
          </p:nvPr>
        </p:nvSpPr>
        <p:spPr/>
        <p:txBody>
          <a:bodyPr/>
          <a:lstStyle/>
          <a:p>
            <a:r>
              <a:rPr lang="en-IN" b="1" u="sng" dirty="0">
                <a:solidFill>
                  <a:schemeClr val="tx1"/>
                </a:solidFill>
              </a:rPr>
              <a:t>Maximum Strength</a:t>
            </a:r>
            <a:br>
              <a:rPr lang="en-IN" b="1" u="sng" dirty="0">
                <a:solidFill>
                  <a:schemeClr val="tx1"/>
                </a:solidFill>
              </a:rPr>
            </a:br>
            <a:endParaRPr lang="en-US" b="1" u="sng" dirty="0">
              <a:solidFill>
                <a:schemeClr val="tx1"/>
              </a:solidFill>
            </a:endParaRPr>
          </a:p>
        </p:txBody>
      </p:sp>
      <p:sp>
        <p:nvSpPr>
          <p:cNvPr id="3" name="Content Placeholder 2">
            <a:extLst>
              <a:ext uri="{FF2B5EF4-FFF2-40B4-BE49-F238E27FC236}">
                <a16:creationId xmlns:a16="http://schemas.microsoft.com/office/drawing/2014/main" id="{C4C96DE5-E12E-3687-19A9-C71F95C6D571}"/>
              </a:ext>
            </a:extLst>
          </p:cNvPr>
          <p:cNvSpPr>
            <a:spLocks noGrp="1"/>
          </p:cNvSpPr>
          <p:nvPr>
            <p:ph idx="1"/>
          </p:nvPr>
        </p:nvSpPr>
        <p:spPr>
          <a:xfrm>
            <a:off x="1104293" y="2052918"/>
            <a:ext cx="8946541" cy="4195481"/>
          </a:xfrm>
        </p:spPr>
        <p:txBody>
          <a:bodyPr>
            <a:noAutofit/>
          </a:bodyPr>
          <a:lstStyle/>
          <a:p>
            <a:r>
              <a:rPr lang="en-IN" sz="2800" b="1" dirty="0"/>
              <a:t>It is the ability to work against maximum resistance. It is usually used in those Sports where very heavy resistance are To be </a:t>
            </a:r>
            <a:r>
              <a:rPr lang="en-IN" sz="2800" b="1" dirty="0" err="1"/>
              <a:t>trackled</a:t>
            </a:r>
            <a:r>
              <a:rPr lang="en-IN" sz="2800" b="1" dirty="0"/>
              <a:t>, e.g., weight lifting,  shot put, hammer throw, Discuss throw, javelin throw, This strength is required for short period, e.g., Cross position in Roman Rings in gymnastics, Starting and accelerating phases in sprinting events. </a:t>
            </a:r>
            <a:endParaRPr lang="en-US" sz="2800" b="1" dirty="0"/>
          </a:p>
        </p:txBody>
      </p:sp>
    </p:spTree>
    <p:extLst>
      <p:ext uri="{BB962C8B-B14F-4D97-AF65-F5344CB8AC3E}">
        <p14:creationId xmlns:p14="http://schemas.microsoft.com/office/powerpoint/2010/main" val="1479496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FD7A7-1102-DD4D-6D78-ADF4F6CC74C1}"/>
              </a:ext>
            </a:extLst>
          </p:cNvPr>
          <p:cNvSpPr>
            <a:spLocks noGrp="1"/>
          </p:cNvSpPr>
          <p:nvPr>
            <p:ph type="title"/>
          </p:nvPr>
        </p:nvSpPr>
        <p:spPr>
          <a:xfrm>
            <a:off x="646111" y="1145362"/>
            <a:ext cx="9404723" cy="707886"/>
          </a:xfrm>
        </p:spPr>
        <p:txBody>
          <a:bodyPr/>
          <a:lstStyle/>
          <a:p>
            <a:r>
              <a:rPr lang="en-IN" b="1" u="sng" dirty="0"/>
              <a:t>Explosive Strength</a:t>
            </a:r>
            <a:endParaRPr lang="en-US" b="1" u="sng" dirty="0"/>
          </a:p>
        </p:txBody>
      </p:sp>
      <p:sp>
        <p:nvSpPr>
          <p:cNvPr id="3" name="Content Placeholder 2">
            <a:extLst>
              <a:ext uri="{FF2B5EF4-FFF2-40B4-BE49-F238E27FC236}">
                <a16:creationId xmlns:a16="http://schemas.microsoft.com/office/drawing/2014/main" id="{27F2CD18-B137-49AF-4DB0-B702B0FE98D4}"/>
              </a:ext>
            </a:extLst>
          </p:cNvPr>
          <p:cNvSpPr>
            <a:spLocks noGrp="1"/>
          </p:cNvSpPr>
          <p:nvPr>
            <p:ph idx="1"/>
          </p:nvPr>
        </p:nvSpPr>
        <p:spPr>
          <a:xfrm>
            <a:off x="1104293" y="2662519"/>
            <a:ext cx="8946541" cy="4195481"/>
          </a:xfrm>
        </p:spPr>
        <p:txBody>
          <a:bodyPr>
            <a:normAutofit/>
          </a:bodyPr>
          <a:lstStyle/>
          <a:p>
            <a:r>
              <a:rPr lang="en-IN" sz="2800" b="1" dirty="0"/>
              <a:t>Exclusive strength can be defined as the ability to overcome resistance with high speed and speed abilities. It is generally used in sprint starts, Weight lifting, shot-put, Hammer throw, discuss throw, long jump, high jump. </a:t>
            </a:r>
            <a:endParaRPr lang="en-US" sz="2800" b="1" dirty="0"/>
          </a:p>
        </p:txBody>
      </p:sp>
    </p:spTree>
    <p:extLst>
      <p:ext uri="{BB962C8B-B14F-4D97-AF65-F5344CB8AC3E}">
        <p14:creationId xmlns:p14="http://schemas.microsoft.com/office/powerpoint/2010/main" val="124249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BE92D-F504-EF52-E7C1-0B865B92836B}"/>
              </a:ext>
            </a:extLst>
          </p:cNvPr>
          <p:cNvSpPr>
            <a:spLocks noGrp="1"/>
          </p:cNvSpPr>
          <p:nvPr>
            <p:ph type="title"/>
          </p:nvPr>
        </p:nvSpPr>
        <p:spPr/>
        <p:txBody>
          <a:bodyPr/>
          <a:lstStyle/>
          <a:p>
            <a:r>
              <a:rPr lang="en-IN" b="1" u="sng" dirty="0"/>
              <a:t>Strength Endurance</a:t>
            </a:r>
            <a:r>
              <a:rPr lang="en-IN" dirty="0"/>
              <a:t> </a:t>
            </a:r>
            <a:endParaRPr lang="en-US" dirty="0"/>
          </a:p>
        </p:txBody>
      </p:sp>
      <p:sp>
        <p:nvSpPr>
          <p:cNvPr id="3" name="Content Placeholder 2">
            <a:extLst>
              <a:ext uri="{FF2B5EF4-FFF2-40B4-BE49-F238E27FC236}">
                <a16:creationId xmlns:a16="http://schemas.microsoft.com/office/drawing/2014/main" id="{C293DBCB-6F70-5E57-F069-BCFF09EBE5FE}"/>
              </a:ext>
            </a:extLst>
          </p:cNvPr>
          <p:cNvSpPr>
            <a:spLocks noGrp="1"/>
          </p:cNvSpPr>
          <p:nvPr>
            <p:ph idx="1"/>
          </p:nvPr>
        </p:nvSpPr>
        <p:spPr/>
        <p:txBody>
          <a:bodyPr>
            <a:normAutofit/>
          </a:bodyPr>
          <a:lstStyle/>
          <a:p>
            <a:pPr marL="0" indent="0">
              <a:buNone/>
            </a:pPr>
            <a:r>
              <a:rPr lang="en-IN" sz="2800" b="1" dirty="0"/>
              <a:t>It is the combination of strength and endurance abilities. Strength endurance can be defined as the ability to overcome resistance or to act against resistance under conditions of fatigue. </a:t>
            </a:r>
          </a:p>
          <a:p>
            <a:pPr marL="0" indent="0">
              <a:buNone/>
            </a:pPr>
            <a:r>
              <a:rPr lang="en-IN" sz="2800" b="1" dirty="0" err="1"/>
              <a:t>Strenght</a:t>
            </a:r>
            <a:r>
              <a:rPr lang="en-IN" sz="2800" b="1" dirty="0"/>
              <a:t> endurance is commonly used in long distance races, Swimming, Road cycling and combative sports. </a:t>
            </a:r>
            <a:endParaRPr lang="en-US" sz="2800" b="1" dirty="0"/>
          </a:p>
        </p:txBody>
      </p:sp>
    </p:spTree>
    <p:extLst>
      <p:ext uri="{BB962C8B-B14F-4D97-AF65-F5344CB8AC3E}">
        <p14:creationId xmlns:p14="http://schemas.microsoft.com/office/powerpoint/2010/main" val="266643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8E4CD-BF2E-6183-7A6F-03103E1C9F3F}"/>
              </a:ext>
            </a:extLst>
          </p:cNvPr>
          <p:cNvSpPr>
            <a:spLocks noGrp="1"/>
          </p:cNvSpPr>
          <p:nvPr>
            <p:ph type="title"/>
          </p:nvPr>
        </p:nvSpPr>
        <p:spPr/>
        <p:txBody>
          <a:bodyPr/>
          <a:lstStyle/>
          <a:p>
            <a:r>
              <a:rPr lang="en-IN" dirty="0"/>
              <a:t>2. </a:t>
            </a:r>
            <a:r>
              <a:rPr lang="en-IN" b="1" u="sng" dirty="0">
                <a:solidFill>
                  <a:schemeClr val="accent6">
                    <a:lumMod val="40000"/>
                    <a:lumOff val="60000"/>
                  </a:schemeClr>
                </a:solidFill>
              </a:rPr>
              <a:t>Static Strength</a:t>
            </a:r>
            <a:endParaRPr lang="en-US" dirty="0"/>
          </a:p>
        </p:txBody>
      </p:sp>
      <p:sp>
        <p:nvSpPr>
          <p:cNvPr id="3" name="Content Placeholder 2">
            <a:extLst>
              <a:ext uri="{FF2B5EF4-FFF2-40B4-BE49-F238E27FC236}">
                <a16:creationId xmlns:a16="http://schemas.microsoft.com/office/drawing/2014/main" id="{DADC7F71-C7EE-02DD-D169-90495C5043A9}"/>
              </a:ext>
            </a:extLst>
          </p:cNvPr>
          <p:cNvSpPr>
            <a:spLocks noGrp="1"/>
          </p:cNvSpPr>
          <p:nvPr>
            <p:ph idx="1"/>
          </p:nvPr>
        </p:nvSpPr>
        <p:spPr/>
        <p:txBody>
          <a:bodyPr>
            <a:normAutofit/>
          </a:bodyPr>
          <a:lstStyle/>
          <a:p>
            <a:pPr marL="0" indent="0">
              <a:buNone/>
            </a:pPr>
            <a:r>
              <a:rPr lang="en-IN" sz="2800" b="1" dirty="0"/>
              <a:t>Static Strength is also called isometric strength. It is the ability of muscles to act against resistance. Static strength can be measured by dynamometer. This type of strength is not seen directly. </a:t>
            </a:r>
          </a:p>
          <a:p>
            <a:pPr marL="0" indent="0">
              <a:buNone/>
            </a:pPr>
            <a:r>
              <a:rPr lang="en-IN" sz="2800" b="1" dirty="0"/>
              <a:t>It is usually applied in weightlifting. </a:t>
            </a:r>
            <a:endParaRPr lang="en-US" sz="2800" b="1" dirty="0"/>
          </a:p>
        </p:txBody>
      </p:sp>
    </p:spTree>
    <p:extLst>
      <p:ext uri="{BB962C8B-B14F-4D97-AF65-F5344CB8AC3E}">
        <p14:creationId xmlns:p14="http://schemas.microsoft.com/office/powerpoint/2010/main" val="3601519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2A632-C355-EE1B-568F-244B402D42EF}"/>
              </a:ext>
            </a:extLst>
          </p:cNvPr>
          <p:cNvSpPr>
            <a:spLocks noGrp="1"/>
          </p:cNvSpPr>
          <p:nvPr>
            <p:ph type="title"/>
          </p:nvPr>
        </p:nvSpPr>
        <p:spPr/>
        <p:txBody>
          <a:bodyPr/>
          <a:lstStyle/>
          <a:p>
            <a:r>
              <a:rPr lang="en-IN" b="1" u="sng" dirty="0"/>
              <a:t>Methods of Improving Strength</a:t>
            </a:r>
            <a:endParaRPr lang="en-US" b="1" u="sng" dirty="0"/>
          </a:p>
        </p:txBody>
      </p:sp>
      <p:sp>
        <p:nvSpPr>
          <p:cNvPr id="3" name="Content Placeholder 2">
            <a:extLst>
              <a:ext uri="{FF2B5EF4-FFF2-40B4-BE49-F238E27FC236}">
                <a16:creationId xmlns:a16="http://schemas.microsoft.com/office/drawing/2014/main" id="{19F3A1C9-0BC4-0F01-B7CD-2A76AF227021}"/>
              </a:ext>
            </a:extLst>
          </p:cNvPr>
          <p:cNvSpPr>
            <a:spLocks noGrp="1"/>
          </p:cNvSpPr>
          <p:nvPr>
            <p:ph idx="1"/>
          </p:nvPr>
        </p:nvSpPr>
        <p:spPr>
          <a:xfrm>
            <a:off x="1499597" y="1853248"/>
            <a:ext cx="8551237" cy="3034727"/>
          </a:xfrm>
        </p:spPr>
        <p:txBody>
          <a:bodyPr>
            <a:normAutofit fontScale="62500" lnSpcReduction="20000"/>
          </a:bodyPr>
          <a:lstStyle/>
          <a:p>
            <a:pPr marL="0" indent="0">
              <a:buNone/>
            </a:pPr>
            <a:r>
              <a:rPr lang="en-IN" sz="3500" dirty="0"/>
              <a:t>1.</a:t>
            </a:r>
            <a:r>
              <a:rPr lang="en-IN" sz="3500" b="1" u="sng" dirty="0">
                <a:solidFill>
                  <a:schemeClr val="bg2">
                    <a:lumMod val="20000"/>
                    <a:lumOff val="80000"/>
                  </a:schemeClr>
                </a:solidFill>
              </a:rPr>
              <a:t>Isometric Exercises</a:t>
            </a:r>
            <a:r>
              <a:rPr lang="en-IN" dirty="0">
                <a:solidFill>
                  <a:schemeClr val="bg2">
                    <a:lumMod val="20000"/>
                    <a:lumOff val="80000"/>
                  </a:schemeClr>
                </a:solidFill>
              </a:rPr>
              <a:t>:</a:t>
            </a:r>
            <a:r>
              <a:rPr lang="en-IN" b="1" dirty="0">
                <a:solidFill>
                  <a:schemeClr val="bg2">
                    <a:lumMod val="20000"/>
                    <a:lumOff val="80000"/>
                  </a:schemeClr>
                </a:solidFill>
              </a:rPr>
              <a:t> </a:t>
            </a:r>
            <a:r>
              <a:rPr lang="en-IN" sz="2800" b="1" dirty="0"/>
              <a:t>Isometric exercises are those exercises, Which are not visible. In facts, there are no direct movement, hence they cannot be observed. In these exercises, work is performed but it is not seen directly. In these exercises, a group of muscles are stretched more than the other group of muscles. When these exercises are done, muscles do not change their </a:t>
            </a:r>
            <a:r>
              <a:rPr lang="en-IN" sz="2800" b="1" dirty="0" err="1"/>
              <a:t>length.No</a:t>
            </a:r>
            <a:r>
              <a:rPr lang="en-IN" sz="2800" b="1" dirty="0"/>
              <a:t> equipment is required to do these exercises. </a:t>
            </a:r>
          </a:p>
          <a:p>
            <a:r>
              <a:rPr lang="en-IN" sz="2800" b="1" dirty="0"/>
              <a:t>Ex. *While pushing a wall.</a:t>
            </a:r>
          </a:p>
          <a:p>
            <a:pPr marL="0" indent="0">
              <a:buNone/>
            </a:pPr>
            <a:r>
              <a:rPr lang="en-IN" sz="2800" b="1" dirty="0"/>
              <a:t>           * Sitting without chair. </a:t>
            </a:r>
          </a:p>
          <a:p>
            <a:pPr marL="0" indent="0">
              <a:buNone/>
            </a:pPr>
            <a:endParaRPr lang="en-IN" sz="2800" b="1" dirty="0"/>
          </a:p>
          <a:p>
            <a:pPr marL="0" indent="0">
              <a:buNone/>
            </a:pPr>
            <a:r>
              <a:rPr lang="en-IN" sz="2600" b="1" dirty="0">
                <a:solidFill>
                  <a:srgbClr val="92D050"/>
                </a:solidFill>
              </a:rPr>
              <a:t>Work done=</a:t>
            </a:r>
            <a:r>
              <a:rPr lang="en-IN" sz="2600" b="1" dirty="0" err="1">
                <a:solidFill>
                  <a:srgbClr val="92D050"/>
                </a:solidFill>
              </a:rPr>
              <a:t>Force×Distance</a:t>
            </a:r>
            <a:r>
              <a:rPr lang="en-IN" sz="2600" b="1" dirty="0">
                <a:solidFill>
                  <a:srgbClr val="92D050"/>
                </a:solidFill>
              </a:rPr>
              <a:t> moved in the direction of force</a:t>
            </a:r>
            <a:endParaRPr lang="en-US" sz="2600" b="1" dirty="0">
              <a:solidFill>
                <a:srgbClr val="92D050"/>
              </a:solidFill>
            </a:endParaRPr>
          </a:p>
        </p:txBody>
      </p:sp>
    </p:spTree>
    <p:extLst>
      <p:ext uri="{BB962C8B-B14F-4D97-AF65-F5344CB8AC3E}">
        <p14:creationId xmlns:p14="http://schemas.microsoft.com/office/powerpoint/2010/main" val="4347131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Ion</vt:lpstr>
      <vt:lpstr>Training in  sports                     </vt:lpstr>
      <vt:lpstr>Training</vt:lpstr>
      <vt:lpstr>Strength</vt:lpstr>
      <vt:lpstr>Types of Strength</vt:lpstr>
      <vt:lpstr>Maximum Strength </vt:lpstr>
      <vt:lpstr>Explosive Strength</vt:lpstr>
      <vt:lpstr>Strength Endurance </vt:lpstr>
      <vt:lpstr>2. Static Strength</vt:lpstr>
      <vt:lpstr>Methods of Improving Strength</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in  sports                     </dc:title>
  <dc:creator>919569688543</dc:creator>
  <cp:lastModifiedBy>919569688543</cp:lastModifiedBy>
  <cp:revision>1</cp:revision>
  <dcterms:created xsi:type="dcterms:W3CDTF">2022-08-31T08:26:17Z</dcterms:created>
  <dcterms:modified xsi:type="dcterms:W3CDTF">2022-08-31T09:57:47Z</dcterms:modified>
</cp:coreProperties>
</file>