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snapToGrid="0">
      <p:cViewPr varScale="1">
        <p:scale>
          <a:sx n="66" d="100"/>
          <a:sy n="66" d="100"/>
        </p:scale>
        <p:origin x="5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F9BAB-B1AE-4101-A431-DA373FA073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D958DE2-44DA-4062-891E-EED8C580ED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3720043-48D9-431E-82FB-CD936DF32373}"/>
              </a:ext>
            </a:extLst>
          </p:cNvPr>
          <p:cNvSpPr>
            <a:spLocks noGrp="1"/>
          </p:cNvSpPr>
          <p:nvPr>
            <p:ph type="dt" sz="half" idx="10"/>
          </p:nvPr>
        </p:nvSpPr>
        <p:spPr/>
        <p:txBody>
          <a:bodyPr/>
          <a:lstStyle/>
          <a:p>
            <a:fld id="{0525DF9A-547C-4087-AD7E-68A5A8FBCD87}" type="datetimeFigureOut">
              <a:rPr lang="en-IN" smtClean="0"/>
              <a:t>31-10-2022</a:t>
            </a:fld>
            <a:endParaRPr lang="en-IN"/>
          </a:p>
        </p:txBody>
      </p:sp>
      <p:sp>
        <p:nvSpPr>
          <p:cNvPr id="5" name="Footer Placeholder 4">
            <a:extLst>
              <a:ext uri="{FF2B5EF4-FFF2-40B4-BE49-F238E27FC236}">
                <a16:creationId xmlns:a16="http://schemas.microsoft.com/office/drawing/2014/main" id="{E42127CC-397F-4672-91B4-6CE02925E61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D654C42-9EE9-4095-9201-002F7E7A7937}"/>
              </a:ext>
            </a:extLst>
          </p:cNvPr>
          <p:cNvSpPr>
            <a:spLocks noGrp="1"/>
          </p:cNvSpPr>
          <p:nvPr>
            <p:ph type="sldNum" sz="quarter" idx="12"/>
          </p:nvPr>
        </p:nvSpPr>
        <p:spPr/>
        <p:txBody>
          <a:bodyPr/>
          <a:lstStyle/>
          <a:p>
            <a:fld id="{7B62E248-6535-4C45-9B57-4CDAD0174208}" type="slidenum">
              <a:rPr lang="en-IN" smtClean="0"/>
              <a:t>‹#›</a:t>
            </a:fld>
            <a:endParaRPr lang="en-IN"/>
          </a:p>
        </p:txBody>
      </p:sp>
    </p:spTree>
    <p:extLst>
      <p:ext uri="{BB962C8B-B14F-4D97-AF65-F5344CB8AC3E}">
        <p14:creationId xmlns:p14="http://schemas.microsoft.com/office/powerpoint/2010/main" val="307334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AC8BE-0EC4-4297-896A-551C92BA6AE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5CE09B0-F3D1-4458-B479-5AB59C93D6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4EF4866-BB84-4ACF-AD5F-6B07C058600D}"/>
              </a:ext>
            </a:extLst>
          </p:cNvPr>
          <p:cNvSpPr>
            <a:spLocks noGrp="1"/>
          </p:cNvSpPr>
          <p:nvPr>
            <p:ph type="dt" sz="half" idx="10"/>
          </p:nvPr>
        </p:nvSpPr>
        <p:spPr/>
        <p:txBody>
          <a:bodyPr/>
          <a:lstStyle/>
          <a:p>
            <a:fld id="{0525DF9A-547C-4087-AD7E-68A5A8FBCD87}" type="datetimeFigureOut">
              <a:rPr lang="en-IN" smtClean="0"/>
              <a:t>31-10-2022</a:t>
            </a:fld>
            <a:endParaRPr lang="en-IN"/>
          </a:p>
        </p:txBody>
      </p:sp>
      <p:sp>
        <p:nvSpPr>
          <p:cNvPr id="5" name="Footer Placeholder 4">
            <a:extLst>
              <a:ext uri="{FF2B5EF4-FFF2-40B4-BE49-F238E27FC236}">
                <a16:creationId xmlns:a16="http://schemas.microsoft.com/office/drawing/2014/main" id="{BA069E16-0B40-48BA-B95F-9291FFD1DC5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A7F3D2-534C-437C-99F8-873834A5992B}"/>
              </a:ext>
            </a:extLst>
          </p:cNvPr>
          <p:cNvSpPr>
            <a:spLocks noGrp="1"/>
          </p:cNvSpPr>
          <p:nvPr>
            <p:ph type="sldNum" sz="quarter" idx="12"/>
          </p:nvPr>
        </p:nvSpPr>
        <p:spPr/>
        <p:txBody>
          <a:bodyPr/>
          <a:lstStyle/>
          <a:p>
            <a:fld id="{7B62E248-6535-4C45-9B57-4CDAD0174208}" type="slidenum">
              <a:rPr lang="en-IN" smtClean="0"/>
              <a:t>‹#›</a:t>
            </a:fld>
            <a:endParaRPr lang="en-IN"/>
          </a:p>
        </p:txBody>
      </p:sp>
    </p:spTree>
    <p:extLst>
      <p:ext uri="{BB962C8B-B14F-4D97-AF65-F5344CB8AC3E}">
        <p14:creationId xmlns:p14="http://schemas.microsoft.com/office/powerpoint/2010/main" val="115702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57824E-D852-4B51-AE62-2E028FB6C91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9783A38-C898-4721-BBCB-E7297395CC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B27372C-D423-45EC-897B-63A8E5CD4FBB}"/>
              </a:ext>
            </a:extLst>
          </p:cNvPr>
          <p:cNvSpPr>
            <a:spLocks noGrp="1"/>
          </p:cNvSpPr>
          <p:nvPr>
            <p:ph type="dt" sz="half" idx="10"/>
          </p:nvPr>
        </p:nvSpPr>
        <p:spPr/>
        <p:txBody>
          <a:bodyPr/>
          <a:lstStyle/>
          <a:p>
            <a:fld id="{0525DF9A-547C-4087-AD7E-68A5A8FBCD87}" type="datetimeFigureOut">
              <a:rPr lang="en-IN" smtClean="0"/>
              <a:t>31-10-2022</a:t>
            </a:fld>
            <a:endParaRPr lang="en-IN"/>
          </a:p>
        </p:txBody>
      </p:sp>
      <p:sp>
        <p:nvSpPr>
          <p:cNvPr id="5" name="Footer Placeholder 4">
            <a:extLst>
              <a:ext uri="{FF2B5EF4-FFF2-40B4-BE49-F238E27FC236}">
                <a16:creationId xmlns:a16="http://schemas.microsoft.com/office/drawing/2014/main" id="{E891A208-A1E7-41A3-B18C-647B344EAB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7696D4-FDB0-4268-A4A7-DF55D1BCEEA6}"/>
              </a:ext>
            </a:extLst>
          </p:cNvPr>
          <p:cNvSpPr>
            <a:spLocks noGrp="1"/>
          </p:cNvSpPr>
          <p:nvPr>
            <p:ph type="sldNum" sz="quarter" idx="12"/>
          </p:nvPr>
        </p:nvSpPr>
        <p:spPr/>
        <p:txBody>
          <a:bodyPr/>
          <a:lstStyle/>
          <a:p>
            <a:fld id="{7B62E248-6535-4C45-9B57-4CDAD0174208}" type="slidenum">
              <a:rPr lang="en-IN" smtClean="0"/>
              <a:t>‹#›</a:t>
            </a:fld>
            <a:endParaRPr lang="en-IN"/>
          </a:p>
        </p:txBody>
      </p:sp>
    </p:spTree>
    <p:extLst>
      <p:ext uri="{BB962C8B-B14F-4D97-AF65-F5344CB8AC3E}">
        <p14:creationId xmlns:p14="http://schemas.microsoft.com/office/powerpoint/2010/main" val="204451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72FA2-D42F-49FA-B3DD-1B6C16FFD37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6682C49-D14B-4502-A6E4-6A9B6EB93D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4D22214-1505-4BED-A992-683B6494C97C}"/>
              </a:ext>
            </a:extLst>
          </p:cNvPr>
          <p:cNvSpPr>
            <a:spLocks noGrp="1"/>
          </p:cNvSpPr>
          <p:nvPr>
            <p:ph type="dt" sz="half" idx="10"/>
          </p:nvPr>
        </p:nvSpPr>
        <p:spPr/>
        <p:txBody>
          <a:bodyPr/>
          <a:lstStyle/>
          <a:p>
            <a:fld id="{0525DF9A-547C-4087-AD7E-68A5A8FBCD87}" type="datetimeFigureOut">
              <a:rPr lang="en-IN" smtClean="0"/>
              <a:t>31-10-2022</a:t>
            </a:fld>
            <a:endParaRPr lang="en-IN"/>
          </a:p>
        </p:txBody>
      </p:sp>
      <p:sp>
        <p:nvSpPr>
          <p:cNvPr id="5" name="Footer Placeholder 4">
            <a:extLst>
              <a:ext uri="{FF2B5EF4-FFF2-40B4-BE49-F238E27FC236}">
                <a16:creationId xmlns:a16="http://schemas.microsoft.com/office/drawing/2014/main" id="{5B5FC3AE-B369-4FAC-833A-CE52AAF6D3F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30CB7F-AC5A-48A1-9D89-33644900CE8F}"/>
              </a:ext>
            </a:extLst>
          </p:cNvPr>
          <p:cNvSpPr>
            <a:spLocks noGrp="1"/>
          </p:cNvSpPr>
          <p:nvPr>
            <p:ph type="sldNum" sz="quarter" idx="12"/>
          </p:nvPr>
        </p:nvSpPr>
        <p:spPr/>
        <p:txBody>
          <a:bodyPr/>
          <a:lstStyle/>
          <a:p>
            <a:fld id="{7B62E248-6535-4C45-9B57-4CDAD0174208}" type="slidenum">
              <a:rPr lang="en-IN" smtClean="0"/>
              <a:t>‹#›</a:t>
            </a:fld>
            <a:endParaRPr lang="en-IN"/>
          </a:p>
        </p:txBody>
      </p:sp>
    </p:spTree>
    <p:extLst>
      <p:ext uri="{BB962C8B-B14F-4D97-AF65-F5344CB8AC3E}">
        <p14:creationId xmlns:p14="http://schemas.microsoft.com/office/powerpoint/2010/main" val="291883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7C2B0-57D5-447E-A9AD-0B12C8D9F8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168C252-4034-4D4C-ACB3-B0F2A86B4D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0AAB21-ADB5-422F-86EA-ED252DACD465}"/>
              </a:ext>
            </a:extLst>
          </p:cNvPr>
          <p:cNvSpPr>
            <a:spLocks noGrp="1"/>
          </p:cNvSpPr>
          <p:nvPr>
            <p:ph type="dt" sz="half" idx="10"/>
          </p:nvPr>
        </p:nvSpPr>
        <p:spPr/>
        <p:txBody>
          <a:bodyPr/>
          <a:lstStyle/>
          <a:p>
            <a:fld id="{0525DF9A-547C-4087-AD7E-68A5A8FBCD87}" type="datetimeFigureOut">
              <a:rPr lang="en-IN" smtClean="0"/>
              <a:t>31-10-2022</a:t>
            </a:fld>
            <a:endParaRPr lang="en-IN"/>
          </a:p>
        </p:txBody>
      </p:sp>
      <p:sp>
        <p:nvSpPr>
          <p:cNvPr id="5" name="Footer Placeholder 4">
            <a:extLst>
              <a:ext uri="{FF2B5EF4-FFF2-40B4-BE49-F238E27FC236}">
                <a16:creationId xmlns:a16="http://schemas.microsoft.com/office/drawing/2014/main" id="{2B0D66A3-FAD7-4156-BEE8-8A0479F63F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7032CB6-77C9-46BF-AA8A-E85A8C770A46}"/>
              </a:ext>
            </a:extLst>
          </p:cNvPr>
          <p:cNvSpPr>
            <a:spLocks noGrp="1"/>
          </p:cNvSpPr>
          <p:nvPr>
            <p:ph type="sldNum" sz="quarter" idx="12"/>
          </p:nvPr>
        </p:nvSpPr>
        <p:spPr/>
        <p:txBody>
          <a:bodyPr/>
          <a:lstStyle/>
          <a:p>
            <a:fld id="{7B62E248-6535-4C45-9B57-4CDAD0174208}" type="slidenum">
              <a:rPr lang="en-IN" smtClean="0"/>
              <a:t>‹#›</a:t>
            </a:fld>
            <a:endParaRPr lang="en-IN"/>
          </a:p>
        </p:txBody>
      </p:sp>
    </p:spTree>
    <p:extLst>
      <p:ext uri="{BB962C8B-B14F-4D97-AF65-F5344CB8AC3E}">
        <p14:creationId xmlns:p14="http://schemas.microsoft.com/office/powerpoint/2010/main" val="579431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61F39-4B53-4F8A-8627-B4334A06E68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824EA44-14AE-42BE-A117-1213E95C6C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E29F45E-4679-4965-91EE-27925701D9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43DA091-DF4B-4F7E-98FC-28EC90D8DD97}"/>
              </a:ext>
            </a:extLst>
          </p:cNvPr>
          <p:cNvSpPr>
            <a:spLocks noGrp="1"/>
          </p:cNvSpPr>
          <p:nvPr>
            <p:ph type="dt" sz="half" idx="10"/>
          </p:nvPr>
        </p:nvSpPr>
        <p:spPr/>
        <p:txBody>
          <a:bodyPr/>
          <a:lstStyle/>
          <a:p>
            <a:fld id="{0525DF9A-547C-4087-AD7E-68A5A8FBCD87}" type="datetimeFigureOut">
              <a:rPr lang="en-IN" smtClean="0"/>
              <a:t>31-10-2022</a:t>
            </a:fld>
            <a:endParaRPr lang="en-IN"/>
          </a:p>
        </p:txBody>
      </p:sp>
      <p:sp>
        <p:nvSpPr>
          <p:cNvPr id="6" name="Footer Placeholder 5">
            <a:extLst>
              <a:ext uri="{FF2B5EF4-FFF2-40B4-BE49-F238E27FC236}">
                <a16:creationId xmlns:a16="http://schemas.microsoft.com/office/drawing/2014/main" id="{8DAA7202-D23C-41AA-84D8-E7B77500DDC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49B9B9B-AA92-4DBA-9F90-9A92DA81CA3E}"/>
              </a:ext>
            </a:extLst>
          </p:cNvPr>
          <p:cNvSpPr>
            <a:spLocks noGrp="1"/>
          </p:cNvSpPr>
          <p:nvPr>
            <p:ph type="sldNum" sz="quarter" idx="12"/>
          </p:nvPr>
        </p:nvSpPr>
        <p:spPr/>
        <p:txBody>
          <a:bodyPr/>
          <a:lstStyle/>
          <a:p>
            <a:fld id="{7B62E248-6535-4C45-9B57-4CDAD0174208}" type="slidenum">
              <a:rPr lang="en-IN" smtClean="0"/>
              <a:t>‹#›</a:t>
            </a:fld>
            <a:endParaRPr lang="en-IN"/>
          </a:p>
        </p:txBody>
      </p:sp>
    </p:spTree>
    <p:extLst>
      <p:ext uri="{BB962C8B-B14F-4D97-AF65-F5344CB8AC3E}">
        <p14:creationId xmlns:p14="http://schemas.microsoft.com/office/powerpoint/2010/main" val="2634699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DCBA4-A1B2-410A-ADB4-353DDA488F2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08FF66-E723-4143-8A6F-B6DE167E14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288E39-5153-4807-BB03-5F762FDE19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52686B6-7218-41C1-BCAA-15045D03B9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D89D24-0D64-4599-A28B-164E36DC6E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76FD857-3B9C-4CC9-A55D-F132B4A0BC4F}"/>
              </a:ext>
            </a:extLst>
          </p:cNvPr>
          <p:cNvSpPr>
            <a:spLocks noGrp="1"/>
          </p:cNvSpPr>
          <p:nvPr>
            <p:ph type="dt" sz="half" idx="10"/>
          </p:nvPr>
        </p:nvSpPr>
        <p:spPr/>
        <p:txBody>
          <a:bodyPr/>
          <a:lstStyle/>
          <a:p>
            <a:fld id="{0525DF9A-547C-4087-AD7E-68A5A8FBCD87}" type="datetimeFigureOut">
              <a:rPr lang="en-IN" smtClean="0"/>
              <a:t>31-10-2022</a:t>
            </a:fld>
            <a:endParaRPr lang="en-IN"/>
          </a:p>
        </p:txBody>
      </p:sp>
      <p:sp>
        <p:nvSpPr>
          <p:cNvPr id="8" name="Footer Placeholder 7">
            <a:extLst>
              <a:ext uri="{FF2B5EF4-FFF2-40B4-BE49-F238E27FC236}">
                <a16:creationId xmlns:a16="http://schemas.microsoft.com/office/drawing/2014/main" id="{69A15C1F-D0ED-4107-8D95-04A3B890FFC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630DEA3-264A-4ADA-9326-97018CB4FE32}"/>
              </a:ext>
            </a:extLst>
          </p:cNvPr>
          <p:cNvSpPr>
            <a:spLocks noGrp="1"/>
          </p:cNvSpPr>
          <p:nvPr>
            <p:ph type="sldNum" sz="quarter" idx="12"/>
          </p:nvPr>
        </p:nvSpPr>
        <p:spPr/>
        <p:txBody>
          <a:bodyPr/>
          <a:lstStyle/>
          <a:p>
            <a:fld id="{7B62E248-6535-4C45-9B57-4CDAD0174208}" type="slidenum">
              <a:rPr lang="en-IN" smtClean="0"/>
              <a:t>‹#›</a:t>
            </a:fld>
            <a:endParaRPr lang="en-IN"/>
          </a:p>
        </p:txBody>
      </p:sp>
    </p:spTree>
    <p:extLst>
      <p:ext uri="{BB962C8B-B14F-4D97-AF65-F5344CB8AC3E}">
        <p14:creationId xmlns:p14="http://schemas.microsoft.com/office/powerpoint/2010/main" val="120171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583D2-D575-4F73-8529-6AC8B3680AC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6481068-FBDC-413E-BECB-6A1E2ECDBCA6}"/>
              </a:ext>
            </a:extLst>
          </p:cNvPr>
          <p:cNvSpPr>
            <a:spLocks noGrp="1"/>
          </p:cNvSpPr>
          <p:nvPr>
            <p:ph type="dt" sz="half" idx="10"/>
          </p:nvPr>
        </p:nvSpPr>
        <p:spPr/>
        <p:txBody>
          <a:bodyPr/>
          <a:lstStyle/>
          <a:p>
            <a:fld id="{0525DF9A-547C-4087-AD7E-68A5A8FBCD87}" type="datetimeFigureOut">
              <a:rPr lang="en-IN" smtClean="0"/>
              <a:t>31-10-2022</a:t>
            </a:fld>
            <a:endParaRPr lang="en-IN"/>
          </a:p>
        </p:txBody>
      </p:sp>
      <p:sp>
        <p:nvSpPr>
          <p:cNvPr id="4" name="Footer Placeholder 3">
            <a:extLst>
              <a:ext uri="{FF2B5EF4-FFF2-40B4-BE49-F238E27FC236}">
                <a16:creationId xmlns:a16="http://schemas.microsoft.com/office/drawing/2014/main" id="{6B668610-280B-4C1E-AF87-901EF4F90DF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64488A1-CA3E-47E7-9D5E-B115C56A6844}"/>
              </a:ext>
            </a:extLst>
          </p:cNvPr>
          <p:cNvSpPr>
            <a:spLocks noGrp="1"/>
          </p:cNvSpPr>
          <p:nvPr>
            <p:ph type="sldNum" sz="quarter" idx="12"/>
          </p:nvPr>
        </p:nvSpPr>
        <p:spPr/>
        <p:txBody>
          <a:bodyPr/>
          <a:lstStyle/>
          <a:p>
            <a:fld id="{7B62E248-6535-4C45-9B57-4CDAD0174208}" type="slidenum">
              <a:rPr lang="en-IN" smtClean="0"/>
              <a:t>‹#›</a:t>
            </a:fld>
            <a:endParaRPr lang="en-IN"/>
          </a:p>
        </p:txBody>
      </p:sp>
    </p:spTree>
    <p:extLst>
      <p:ext uri="{BB962C8B-B14F-4D97-AF65-F5344CB8AC3E}">
        <p14:creationId xmlns:p14="http://schemas.microsoft.com/office/powerpoint/2010/main" val="225408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F9A2DB-72CB-4460-8CEC-0EDD81049A5A}"/>
              </a:ext>
            </a:extLst>
          </p:cNvPr>
          <p:cNvSpPr>
            <a:spLocks noGrp="1"/>
          </p:cNvSpPr>
          <p:nvPr>
            <p:ph type="dt" sz="half" idx="10"/>
          </p:nvPr>
        </p:nvSpPr>
        <p:spPr/>
        <p:txBody>
          <a:bodyPr/>
          <a:lstStyle/>
          <a:p>
            <a:fld id="{0525DF9A-547C-4087-AD7E-68A5A8FBCD87}" type="datetimeFigureOut">
              <a:rPr lang="en-IN" smtClean="0"/>
              <a:t>31-10-2022</a:t>
            </a:fld>
            <a:endParaRPr lang="en-IN"/>
          </a:p>
        </p:txBody>
      </p:sp>
      <p:sp>
        <p:nvSpPr>
          <p:cNvPr id="3" name="Footer Placeholder 2">
            <a:extLst>
              <a:ext uri="{FF2B5EF4-FFF2-40B4-BE49-F238E27FC236}">
                <a16:creationId xmlns:a16="http://schemas.microsoft.com/office/drawing/2014/main" id="{9A3DF276-4FD8-4025-B7BC-2EC9FA2DD69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6CC2CCA-4DD1-4C89-8450-84129E8A0804}"/>
              </a:ext>
            </a:extLst>
          </p:cNvPr>
          <p:cNvSpPr>
            <a:spLocks noGrp="1"/>
          </p:cNvSpPr>
          <p:nvPr>
            <p:ph type="sldNum" sz="quarter" idx="12"/>
          </p:nvPr>
        </p:nvSpPr>
        <p:spPr/>
        <p:txBody>
          <a:bodyPr/>
          <a:lstStyle/>
          <a:p>
            <a:fld id="{7B62E248-6535-4C45-9B57-4CDAD0174208}" type="slidenum">
              <a:rPr lang="en-IN" smtClean="0"/>
              <a:t>‹#›</a:t>
            </a:fld>
            <a:endParaRPr lang="en-IN"/>
          </a:p>
        </p:txBody>
      </p:sp>
    </p:spTree>
    <p:extLst>
      <p:ext uri="{BB962C8B-B14F-4D97-AF65-F5344CB8AC3E}">
        <p14:creationId xmlns:p14="http://schemas.microsoft.com/office/powerpoint/2010/main" val="49112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78072-B070-4E75-B916-FB1576823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D10FB7C-F49B-4B45-8C80-C7F3E3D268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C91A3DF-531F-40B0-ABFB-26433F5D1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786B91-D0EC-4E7D-83B1-34655058C5EF}"/>
              </a:ext>
            </a:extLst>
          </p:cNvPr>
          <p:cNvSpPr>
            <a:spLocks noGrp="1"/>
          </p:cNvSpPr>
          <p:nvPr>
            <p:ph type="dt" sz="half" idx="10"/>
          </p:nvPr>
        </p:nvSpPr>
        <p:spPr/>
        <p:txBody>
          <a:bodyPr/>
          <a:lstStyle/>
          <a:p>
            <a:fld id="{0525DF9A-547C-4087-AD7E-68A5A8FBCD87}" type="datetimeFigureOut">
              <a:rPr lang="en-IN" smtClean="0"/>
              <a:t>31-10-2022</a:t>
            </a:fld>
            <a:endParaRPr lang="en-IN"/>
          </a:p>
        </p:txBody>
      </p:sp>
      <p:sp>
        <p:nvSpPr>
          <p:cNvPr id="6" name="Footer Placeholder 5">
            <a:extLst>
              <a:ext uri="{FF2B5EF4-FFF2-40B4-BE49-F238E27FC236}">
                <a16:creationId xmlns:a16="http://schemas.microsoft.com/office/drawing/2014/main" id="{27FC891C-8D37-420C-901D-FA42C36E0F1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3C87844-640D-429E-93B2-9E9CF7985EF0}"/>
              </a:ext>
            </a:extLst>
          </p:cNvPr>
          <p:cNvSpPr>
            <a:spLocks noGrp="1"/>
          </p:cNvSpPr>
          <p:nvPr>
            <p:ph type="sldNum" sz="quarter" idx="12"/>
          </p:nvPr>
        </p:nvSpPr>
        <p:spPr/>
        <p:txBody>
          <a:bodyPr/>
          <a:lstStyle/>
          <a:p>
            <a:fld id="{7B62E248-6535-4C45-9B57-4CDAD0174208}" type="slidenum">
              <a:rPr lang="en-IN" smtClean="0"/>
              <a:t>‹#›</a:t>
            </a:fld>
            <a:endParaRPr lang="en-IN"/>
          </a:p>
        </p:txBody>
      </p:sp>
    </p:spTree>
    <p:extLst>
      <p:ext uri="{BB962C8B-B14F-4D97-AF65-F5344CB8AC3E}">
        <p14:creationId xmlns:p14="http://schemas.microsoft.com/office/powerpoint/2010/main" val="86338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15C03-658F-4432-9888-3921C12E97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C436528-637A-4BF2-AC64-A5DBEF0BF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A2F856E-9896-40F7-A154-A991C97B6D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8F8B95-B8FE-4F00-A57C-AE9ECE1B73C7}"/>
              </a:ext>
            </a:extLst>
          </p:cNvPr>
          <p:cNvSpPr>
            <a:spLocks noGrp="1"/>
          </p:cNvSpPr>
          <p:nvPr>
            <p:ph type="dt" sz="half" idx="10"/>
          </p:nvPr>
        </p:nvSpPr>
        <p:spPr/>
        <p:txBody>
          <a:bodyPr/>
          <a:lstStyle/>
          <a:p>
            <a:fld id="{0525DF9A-547C-4087-AD7E-68A5A8FBCD87}" type="datetimeFigureOut">
              <a:rPr lang="en-IN" smtClean="0"/>
              <a:t>31-10-2022</a:t>
            </a:fld>
            <a:endParaRPr lang="en-IN"/>
          </a:p>
        </p:txBody>
      </p:sp>
      <p:sp>
        <p:nvSpPr>
          <p:cNvPr id="6" name="Footer Placeholder 5">
            <a:extLst>
              <a:ext uri="{FF2B5EF4-FFF2-40B4-BE49-F238E27FC236}">
                <a16:creationId xmlns:a16="http://schemas.microsoft.com/office/drawing/2014/main" id="{85ED3F99-008B-42F0-87CC-D2EB1C3AACE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F976A21-EDF6-4BD0-B97F-73531CAA72A6}"/>
              </a:ext>
            </a:extLst>
          </p:cNvPr>
          <p:cNvSpPr>
            <a:spLocks noGrp="1"/>
          </p:cNvSpPr>
          <p:nvPr>
            <p:ph type="sldNum" sz="quarter" idx="12"/>
          </p:nvPr>
        </p:nvSpPr>
        <p:spPr/>
        <p:txBody>
          <a:bodyPr/>
          <a:lstStyle/>
          <a:p>
            <a:fld id="{7B62E248-6535-4C45-9B57-4CDAD0174208}" type="slidenum">
              <a:rPr lang="en-IN" smtClean="0"/>
              <a:t>‹#›</a:t>
            </a:fld>
            <a:endParaRPr lang="en-IN"/>
          </a:p>
        </p:txBody>
      </p:sp>
    </p:spTree>
    <p:extLst>
      <p:ext uri="{BB962C8B-B14F-4D97-AF65-F5344CB8AC3E}">
        <p14:creationId xmlns:p14="http://schemas.microsoft.com/office/powerpoint/2010/main" val="178285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194B50-9078-47B4-85F7-6A93E4B3E5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F0A6C20-05FA-4E48-91B9-DEE89F0DF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7E6E41F-8C9D-40DA-918B-7967C119F6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5DF9A-547C-4087-AD7E-68A5A8FBCD87}" type="datetimeFigureOut">
              <a:rPr lang="en-IN" smtClean="0"/>
              <a:t>31-10-2022</a:t>
            </a:fld>
            <a:endParaRPr lang="en-IN"/>
          </a:p>
        </p:txBody>
      </p:sp>
      <p:sp>
        <p:nvSpPr>
          <p:cNvPr id="5" name="Footer Placeholder 4">
            <a:extLst>
              <a:ext uri="{FF2B5EF4-FFF2-40B4-BE49-F238E27FC236}">
                <a16:creationId xmlns:a16="http://schemas.microsoft.com/office/drawing/2014/main" id="{5D714E6B-CD80-47A4-AD4F-A3D50B2614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01DDE16-B51C-4A48-BA3B-8E1AE5D906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2E248-6535-4C45-9B57-4CDAD0174208}" type="slidenum">
              <a:rPr lang="en-IN" smtClean="0"/>
              <a:t>‹#›</a:t>
            </a:fld>
            <a:endParaRPr lang="en-IN"/>
          </a:p>
        </p:txBody>
      </p:sp>
    </p:spTree>
    <p:extLst>
      <p:ext uri="{BB962C8B-B14F-4D97-AF65-F5344CB8AC3E}">
        <p14:creationId xmlns:p14="http://schemas.microsoft.com/office/powerpoint/2010/main" val="16431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0D579-D0B7-45E8-9DEE-D58A73B3EC67}"/>
              </a:ext>
            </a:extLst>
          </p:cNvPr>
          <p:cNvSpPr>
            <a:spLocks noGrp="1"/>
          </p:cNvSpPr>
          <p:nvPr>
            <p:ph type="ctrTitle"/>
          </p:nvPr>
        </p:nvSpPr>
        <p:spPr/>
        <p:txBody>
          <a:bodyPr/>
          <a:lstStyle/>
          <a:p>
            <a:r>
              <a:rPr lang="en-IN" dirty="0"/>
              <a:t>Transposable Elements</a:t>
            </a:r>
          </a:p>
        </p:txBody>
      </p:sp>
      <p:sp>
        <p:nvSpPr>
          <p:cNvPr id="3" name="Subtitle 2">
            <a:extLst>
              <a:ext uri="{FF2B5EF4-FFF2-40B4-BE49-F238E27FC236}">
                <a16:creationId xmlns:a16="http://schemas.microsoft.com/office/drawing/2014/main" id="{899F2728-4216-42E1-A6F9-975F6F5FC9C9}"/>
              </a:ext>
            </a:extLst>
          </p:cNvPr>
          <p:cNvSpPr>
            <a:spLocks noGrp="1"/>
          </p:cNvSpPr>
          <p:nvPr>
            <p:ph type="subTitle" idx="1"/>
          </p:nvPr>
        </p:nvSpPr>
        <p:spPr/>
        <p:txBody>
          <a:bodyPr/>
          <a:lstStyle/>
          <a:p>
            <a:r>
              <a:rPr lang="en-US" dirty="0"/>
              <a:t>Microbial Genetics</a:t>
            </a:r>
          </a:p>
          <a:p>
            <a:r>
              <a:rPr lang="en-US" dirty="0"/>
              <a:t>MIC 302</a:t>
            </a:r>
          </a:p>
          <a:p>
            <a:r>
              <a:rPr lang="en-US" dirty="0"/>
              <a:t>Dr Manishi Tripathi</a:t>
            </a:r>
            <a:endParaRPr lang="en-IN" dirty="0"/>
          </a:p>
        </p:txBody>
      </p:sp>
    </p:spTree>
    <p:extLst>
      <p:ext uri="{BB962C8B-B14F-4D97-AF65-F5344CB8AC3E}">
        <p14:creationId xmlns:p14="http://schemas.microsoft.com/office/powerpoint/2010/main" val="113936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ED108-7E3C-4A2A-95E8-DB8492172B9F}"/>
              </a:ext>
            </a:extLst>
          </p:cNvPr>
          <p:cNvSpPr>
            <a:spLocks noGrp="1"/>
          </p:cNvSpPr>
          <p:nvPr>
            <p:ph type="title"/>
          </p:nvPr>
        </p:nvSpPr>
        <p:spPr/>
        <p:txBody>
          <a:bodyPr/>
          <a:lstStyle/>
          <a:p>
            <a:r>
              <a:rPr lang="en-US" dirty="0"/>
              <a:t>3.Composite transposons</a:t>
            </a:r>
            <a:endParaRPr lang="en-IN" dirty="0"/>
          </a:p>
        </p:txBody>
      </p:sp>
      <p:sp>
        <p:nvSpPr>
          <p:cNvPr id="3" name="Content Placeholder 2">
            <a:extLst>
              <a:ext uri="{FF2B5EF4-FFF2-40B4-BE49-F238E27FC236}">
                <a16:creationId xmlns:a16="http://schemas.microsoft.com/office/drawing/2014/main" id="{678DA1A7-D239-4650-ABAC-1B7A0DF8BCCD}"/>
              </a:ext>
            </a:extLst>
          </p:cNvPr>
          <p:cNvSpPr>
            <a:spLocks noGrp="1"/>
          </p:cNvSpPr>
          <p:nvPr>
            <p:ph idx="1"/>
          </p:nvPr>
        </p:nvSpPr>
        <p:spPr/>
        <p:txBody>
          <a:bodyPr/>
          <a:lstStyle/>
          <a:p>
            <a:r>
              <a:rPr lang="en-US" dirty="0"/>
              <a:t>The so-called composite transposons  consist of a gene-containing central region flanked by two identical or nearly identical IS-like modules that have either the same or an inverted relative orientation. It therefore seems that composite transposons arose by the association of two originally independent IS elements. Since the IS-like modules are themselves flanked by inverted repeats, the ends of either type of composite transposon must also be inverted repeats. Experiments demonstrate that composite transposons can transpose any sequence of DNA in their central region</a:t>
            </a:r>
            <a:endParaRPr lang="en-IN" dirty="0"/>
          </a:p>
        </p:txBody>
      </p:sp>
    </p:spTree>
    <p:extLst>
      <p:ext uri="{BB962C8B-B14F-4D97-AF65-F5344CB8AC3E}">
        <p14:creationId xmlns:p14="http://schemas.microsoft.com/office/powerpoint/2010/main" val="3791415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2DDA1-2862-4696-A2B0-37FC240C46CD}"/>
              </a:ext>
            </a:extLst>
          </p:cNvPr>
          <p:cNvSpPr>
            <a:spLocks noGrp="1"/>
          </p:cNvSpPr>
          <p:nvPr>
            <p:ph type="title"/>
          </p:nvPr>
        </p:nvSpPr>
        <p:spPr/>
        <p:txBody>
          <a:bodyPr/>
          <a:lstStyle/>
          <a:p>
            <a:r>
              <a:rPr lang="en-IN"/>
              <a:t>                composite transposon</a:t>
            </a:r>
          </a:p>
        </p:txBody>
      </p:sp>
      <p:pic>
        <p:nvPicPr>
          <p:cNvPr id="5" name="Content Placeholder 4">
            <a:extLst>
              <a:ext uri="{FF2B5EF4-FFF2-40B4-BE49-F238E27FC236}">
                <a16:creationId xmlns:a16="http://schemas.microsoft.com/office/drawing/2014/main" id="{CCD543D4-3C6A-4ECF-B4B6-9C738720960C}"/>
              </a:ext>
            </a:extLst>
          </p:cNvPr>
          <p:cNvPicPr>
            <a:picLocks noGrp="1" noChangeAspect="1"/>
          </p:cNvPicPr>
          <p:nvPr>
            <p:ph idx="1"/>
          </p:nvPr>
        </p:nvPicPr>
        <p:blipFill>
          <a:blip r:embed="rId2"/>
          <a:stretch>
            <a:fillRect/>
          </a:stretch>
        </p:blipFill>
        <p:spPr>
          <a:xfrm>
            <a:off x="3340359" y="2062066"/>
            <a:ext cx="5812972" cy="2674622"/>
          </a:xfrm>
        </p:spPr>
      </p:pic>
    </p:spTree>
    <p:extLst>
      <p:ext uri="{BB962C8B-B14F-4D97-AF65-F5344CB8AC3E}">
        <p14:creationId xmlns:p14="http://schemas.microsoft.com/office/powerpoint/2010/main" val="756772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E44A-F5BB-489F-921D-AFDE91315876}"/>
              </a:ext>
            </a:extLst>
          </p:cNvPr>
          <p:cNvSpPr>
            <a:spLocks noGrp="1"/>
          </p:cNvSpPr>
          <p:nvPr>
            <p:ph type="title"/>
          </p:nvPr>
        </p:nvSpPr>
        <p:spPr/>
        <p:txBody>
          <a:bodyPr/>
          <a:lstStyle/>
          <a:p>
            <a:r>
              <a:rPr lang="en-US" dirty="0"/>
              <a:t>There are two modes of transposition</a:t>
            </a:r>
            <a:endParaRPr lang="en-IN" dirty="0"/>
          </a:p>
        </p:txBody>
      </p:sp>
      <p:sp>
        <p:nvSpPr>
          <p:cNvPr id="3" name="Content Placeholder 2">
            <a:extLst>
              <a:ext uri="{FF2B5EF4-FFF2-40B4-BE49-F238E27FC236}">
                <a16:creationId xmlns:a16="http://schemas.microsoft.com/office/drawing/2014/main" id="{D756415B-0917-4DF9-9501-5F9F833E7277}"/>
              </a:ext>
            </a:extLst>
          </p:cNvPr>
          <p:cNvSpPr>
            <a:spLocks noGrp="1"/>
          </p:cNvSpPr>
          <p:nvPr>
            <p:ph idx="1"/>
          </p:nvPr>
        </p:nvSpPr>
        <p:spPr/>
        <p:txBody>
          <a:bodyPr/>
          <a:lstStyle/>
          <a:p>
            <a:pPr marL="0" indent="0">
              <a:buNone/>
            </a:pPr>
            <a:r>
              <a:rPr lang="en-US" dirty="0"/>
              <a:t> </a:t>
            </a:r>
          </a:p>
          <a:p>
            <a:pPr marL="0" indent="0">
              <a:buNone/>
            </a:pPr>
            <a:r>
              <a:rPr lang="en-US" dirty="0"/>
              <a:t>(1) direct or simple transposition, in which the transposon, as the name implies, physically moves from one DNA site to another </a:t>
            </a:r>
          </a:p>
          <a:p>
            <a:pPr marL="0" indent="0">
              <a:buNone/>
            </a:pPr>
            <a:r>
              <a:rPr lang="en-US" dirty="0"/>
              <a:t> (2) replicative transposition, in which the transposon remains at its original site and a copy of it is inserted at a target site. </a:t>
            </a:r>
            <a:endParaRPr lang="en-IN" dirty="0"/>
          </a:p>
        </p:txBody>
      </p:sp>
    </p:spTree>
    <p:extLst>
      <p:ext uri="{BB962C8B-B14F-4D97-AF65-F5344CB8AC3E}">
        <p14:creationId xmlns:p14="http://schemas.microsoft.com/office/powerpoint/2010/main" val="854999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6D1D2-C80A-46DB-9A9E-095D2AFD9548}"/>
              </a:ext>
            </a:extLst>
          </p:cNvPr>
          <p:cNvSpPr>
            <a:spLocks noGrp="1"/>
          </p:cNvSpPr>
          <p:nvPr>
            <p:ph type="title"/>
          </p:nvPr>
        </p:nvSpPr>
        <p:spPr/>
        <p:txBody>
          <a:bodyPr/>
          <a:lstStyle/>
          <a:p>
            <a:r>
              <a:rPr lang="en-US" dirty="0"/>
              <a:t> </a:t>
            </a:r>
            <a:r>
              <a:rPr lang="en-US" sz="2400" b="1" dirty="0"/>
              <a:t>Direct Transposition of Tn5 Occurs by a Cut-and-Paste Mechanism</a:t>
            </a:r>
            <a:endParaRPr lang="en-IN" sz="2400" b="1" dirty="0"/>
          </a:p>
        </p:txBody>
      </p:sp>
      <p:pic>
        <p:nvPicPr>
          <p:cNvPr id="5" name="Content Placeholder 4">
            <a:extLst>
              <a:ext uri="{FF2B5EF4-FFF2-40B4-BE49-F238E27FC236}">
                <a16:creationId xmlns:a16="http://schemas.microsoft.com/office/drawing/2014/main" id="{CA47AC10-E72B-4B2C-8429-C42CB010EDE6}"/>
              </a:ext>
            </a:extLst>
          </p:cNvPr>
          <p:cNvPicPr>
            <a:picLocks noGrp="1" noChangeAspect="1"/>
          </p:cNvPicPr>
          <p:nvPr>
            <p:ph sz="half" idx="1"/>
          </p:nvPr>
        </p:nvPicPr>
        <p:blipFill>
          <a:blip r:embed="rId2"/>
          <a:stretch>
            <a:fillRect/>
          </a:stretch>
        </p:blipFill>
        <p:spPr>
          <a:xfrm>
            <a:off x="955040" y="1473200"/>
            <a:ext cx="4879995" cy="5384799"/>
          </a:xfrm>
        </p:spPr>
      </p:pic>
      <p:sp>
        <p:nvSpPr>
          <p:cNvPr id="6" name="Content Placeholder 5">
            <a:extLst>
              <a:ext uri="{FF2B5EF4-FFF2-40B4-BE49-F238E27FC236}">
                <a16:creationId xmlns:a16="http://schemas.microsoft.com/office/drawing/2014/main" id="{D3F3407C-7A4F-41FB-BAC5-D4FBDE87631A}"/>
              </a:ext>
            </a:extLst>
          </p:cNvPr>
          <p:cNvSpPr>
            <a:spLocks noGrp="1"/>
          </p:cNvSpPr>
          <p:nvPr>
            <p:ph sz="half" idx="2"/>
          </p:nvPr>
        </p:nvSpPr>
        <p:spPr/>
        <p:txBody>
          <a:bodyPr/>
          <a:lstStyle/>
          <a:p>
            <a:r>
              <a:rPr lang="en-US" dirty="0"/>
              <a:t>Tn5 is a 5.8-kb composite transposon that contains the gene encoding the 476-residue Tn5 transposase together with three antibiotic resistance genes. It is flanked by inverted IS-like modules ending in 19-bp sequences called outside end (OE) sequences. Tn5 undergoes direct transposition via a “cut-and-paste” mechanism</a:t>
            </a:r>
            <a:endParaRPr lang="en-IN" dirty="0"/>
          </a:p>
        </p:txBody>
      </p:sp>
    </p:spTree>
    <p:extLst>
      <p:ext uri="{BB962C8B-B14F-4D97-AF65-F5344CB8AC3E}">
        <p14:creationId xmlns:p14="http://schemas.microsoft.com/office/powerpoint/2010/main" val="1479381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49B767-7202-4298-8848-539A35107C99}"/>
              </a:ext>
            </a:extLst>
          </p:cNvPr>
          <p:cNvSpPr>
            <a:spLocks noGrp="1"/>
          </p:cNvSpPr>
          <p:nvPr>
            <p:ph type="title"/>
          </p:nvPr>
        </p:nvSpPr>
        <p:spPr/>
        <p:txBody>
          <a:bodyPr/>
          <a:lstStyle/>
          <a:p>
            <a:r>
              <a:rPr lang="en-US" dirty="0"/>
              <a:t>Replicative Transposition</a:t>
            </a:r>
            <a:endParaRPr lang="en-IN" dirty="0"/>
          </a:p>
        </p:txBody>
      </p:sp>
      <p:sp>
        <p:nvSpPr>
          <p:cNvPr id="6" name="Content Placeholder 5">
            <a:extLst>
              <a:ext uri="{FF2B5EF4-FFF2-40B4-BE49-F238E27FC236}">
                <a16:creationId xmlns:a16="http://schemas.microsoft.com/office/drawing/2014/main" id="{9E40DA88-012D-43FF-9535-BE6AF97E0F81}"/>
              </a:ext>
            </a:extLst>
          </p:cNvPr>
          <p:cNvSpPr>
            <a:spLocks noGrp="1"/>
          </p:cNvSpPr>
          <p:nvPr>
            <p:ph idx="1"/>
          </p:nvPr>
        </p:nvSpPr>
        <p:spPr/>
        <p:txBody>
          <a:bodyPr>
            <a:normAutofit fontScale="92500" lnSpcReduction="10000"/>
          </a:bodyPr>
          <a:lstStyle/>
          <a:p>
            <a:r>
              <a:rPr lang="en-US" dirty="0"/>
              <a:t>Replicative Transposition Occurs via Cointegrates If a plasmid carrying a transposon resembling Tn3 is introduced into a bacterial cell carrying a plasmid that lacks the transposon, in some of the progeny cells both types of plasmid will contain the transposon. </a:t>
            </a:r>
          </a:p>
          <a:p>
            <a:r>
              <a:rPr lang="en-US" dirty="0"/>
              <a:t>   Such transposition involves the replication of the transposon into the recipient plasmid rather than its transfer from donor to recipient. </a:t>
            </a:r>
          </a:p>
          <a:p>
            <a:r>
              <a:rPr lang="en-US" dirty="0"/>
              <a:t>Two plasmids, one containing a replicative transposon, will occasionally fuse to form a so-called cointegrate containing like-oriented copies of the transposon at both junctions of the original plasmids . </a:t>
            </a:r>
          </a:p>
          <a:p>
            <a:r>
              <a:rPr lang="en-US" dirty="0"/>
              <a:t>Some of the progeny of a cointegrate-containing cell lack the cointegrate and instead contain both original plasmids, each with one copy of the transposon</a:t>
            </a:r>
            <a:endParaRPr lang="en-IN" dirty="0"/>
          </a:p>
        </p:txBody>
      </p:sp>
    </p:spTree>
    <p:extLst>
      <p:ext uri="{BB962C8B-B14F-4D97-AF65-F5344CB8AC3E}">
        <p14:creationId xmlns:p14="http://schemas.microsoft.com/office/powerpoint/2010/main" val="1209931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0C47-1D75-4461-8E50-9F3A07984B63}"/>
              </a:ext>
            </a:extLst>
          </p:cNvPr>
          <p:cNvSpPr>
            <a:spLocks noGrp="1"/>
          </p:cNvSpPr>
          <p:nvPr>
            <p:ph type="title"/>
          </p:nvPr>
        </p:nvSpPr>
        <p:spPr/>
        <p:txBody>
          <a:bodyPr/>
          <a:lstStyle/>
          <a:p>
            <a:endParaRPr lang="en-IN" dirty="0"/>
          </a:p>
        </p:txBody>
      </p:sp>
      <p:pic>
        <p:nvPicPr>
          <p:cNvPr id="5" name="Content Placeholder 4">
            <a:extLst>
              <a:ext uri="{FF2B5EF4-FFF2-40B4-BE49-F238E27FC236}">
                <a16:creationId xmlns:a16="http://schemas.microsoft.com/office/drawing/2014/main" id="{057BE291-0CF8-4304-8B09-A7887889D3D0}"/>
              </a:ext>
            </a:extLst>
          </p:cNvPr>
          <p:cNvPicPr>
            <a:picLocks noGrp="1" noChangeAspect="1"/>
          </p:cNvPicPr>
          <p:nvPr>
            <p:ph idx="1"/>
          </p:nvPr>
        </p:nvPicPr>
        <p:blipFill>
          <a:blip r:embed="rId2"/>
          <a:stretch>
            <a:fillRect/>
          </a:stretch>
        </p:blipFill>
        <p:spPr>
          <a:xfrm>
            <a:off x="2052320" y="365125"/>
            <a:ext cx="8636000" cy="5811838"/>
          </a:xfrm>
        </p:spPr>
      </p:pic>
    </p:spTree>
    <p:extLst>
      <p:ext uri="{BB962C8B-B14F-4D97-AF65-F5344CB8AC3E}">
        <p14:creationId xmlns:p14="http://schemas.microsoft.com/office/powerpoint/2010/main" val="1675809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B0A5-CC42-4A43-9476-13F47A2F793C}"/>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639E5B6D-3DD6-4C5E-997A-1DABDF7EACDD}"/>
              </a:ext>
            </a:extLst>
          </p:cNvPr>
          <p:cNvPicPr>
            <a:picLocks noGrp="1" noChangeAspect="1"/>
          </p:cNvPicPr>
          <p:nvPr>
            <p:ph idx="1"/>
          </p:nvPr>
        </p:nvPicPr>
        <p:blipFill>
          <a:blip r:embed="rId2"/>
          <a:stretch>
            <a:fillRect/>
          </a:stretch>
        </p:blipFill>
        <p:spPr>
          <a:xfrm>
            <a:off x="1249680" y="599440"/>
            <a:ext cx="9824719" cy="6258560"/>
          </a:xfrm>
        </p:spPr>
      </p:pic>
    </p:spTree>
    <p:extLst>
      <p:ext uri="{BB962C8B-B14F-4D97-AF65-F5344CB8AC3E}">
        <p14:creationId xmlns:p14="http://schemas.microsoft.com/office/powerpoint/2010/main" val="4277363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22D08-11B9-4509-99E3-1EA79465CC1E}"/>
              </a:ext>
            </a:extLst>
          </p:cNvPr>
          <p:cNvSpPr>
            <a:spLocks noGrp="1"/>
          </p:cNvSpPr>
          <p:nvPr>
            <p:ph type="title"/>
          </p:nvPr>
        </p:nvSpPr>
        <p:spPr/>
        <p:txBody>
          <a:bodyPr>
            <a:normAutofit fontScale="90000"/>
          </a:bodyPr>
          <a:lstStyle/>
          <a:p>
            <a:r>
              <a:rPr lang="en-US" sz="2200" dirty="0"/>
              <a:t>Chromosomal rearrangement via recombination. </a:t>
            </a:r>
            <a:br>
              <a:rPr lang="en-US" sz="2200" dirty="0"/>
            </a:br>
            <a:r>
              <a:rPr lang="en-US" sz="2200" dirty="0"/>
              <a:t>(a) The inversion of a DNA segment between two identical transposons with inverted orientations. </a:t>
            </a:r>
            <a:br>
              <a:rPr lang="en-US" sz="2200" dirty="0"/>
            </a:br>
            <a:r>
              <a:rPr lang="en-US" sz="2200" dirty="0"/>
              <a:t>(b) The deletion of DNA segment between two identical transposons with the same orientation. This process parcels one transposon each to the resulting two DNA segments</a:t>
            </a:r>
            <a:r>
              <a:rPr lang="en-US" dirty="0"/>
              <a:t> </a:t>
            </a:r>
            <a:endParaRPr lang="en-IN" dirty="0"/>
          </a:p>
        </p:txBody>
      </p:sp>
      <p:pic>
        <p:nvPicPr>
          <p:cNvPr id="5" name="Content Placeholder 4">
            <a:extLst>
              <a:ext uri="{FF2B5EF4-FFF2-40B4-BE49-F238E27FC236}">
                <a16:creationId xmlns:a16="http://schemas.microsoft.com/office/drawing/2014/main" id="{E6C770E5-187D-4939-8C4B-FE6DC38F8F96}"/>
              </a:ext>
            </a:extLst>
          </p:cNvPr>
          <p:cNvPicPr>
            <a:picLocks noGrp="1" noChangeAspect="1"/>
          </p:cNvPicPr>
          <p:nvPr>
            <p:ph idx="1"/>
          </p:nvPr>
        </p:nvPicPr>
        <p:blipFill>
          <a:blip r:embed="rId2"/>
          <a:stretch>
            <a:fillRect/>
          </a:stretch>
        </p:blipFill>
        <p:spPr>
          <a:xfrm>
            <a:off x="2853409" y="1910080"/>
            <a:ext cx="6485182" cy="4500879"/>
          </a:xfrm>
        </p:spPr>
      </p:pic>
    </p:spTree>
    <p:extLst>
      <p:ext uri="{BB962C8B-B14F-4D97-AF65-F5344CB8AC3E}">
        <p14:creationId xmlns:p14="http://schemas.microsoft.com/office/powerpoint/2010/main" val="2095798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B9B10-B791-47FB-B560-BCFAA88A20D3}"/>
              </a:ext>
            </a:extLst>
          </p:cNvPr>
          <p:cNvSpPr>
            <a:spLocks noGrp="1"/>
          </p:cNvSpPr>
          <p:nvPr>
            <p:ph type="title"/>
          </p:nvPr>
        </p:nvSpPr>
        <p:spPr>
          <a:xfrm>
            <a:off x="839788" y="457200"/>
            <a:ext cx="3932237" cy="749425"/>
          </a:xfrm>
        </p:spPr>
        <p:txBody>
          <a:bodyPr>
            <a:noAutofit/>
          </a:bodyPr>
          <a:lstStyle/>
          <a:p>
            <a:r>
              <a:rPr lang="en-US" sz="1800" b="1" dirty="0"/>
              <a:t>The mechanism of phase variation in Salmonella</a:t>
            </a:r>
            <a:endParaRPr lang="en-IN" sz="1800" b="1" dirty="0"/>
          </a:p>
        </p:txBody>
      </p:sp>
      <p:pic>
        <p:nvPicPr>
          <p:cNvPr id="5" name="Content Placeholder 4">
            <a:extLst>
              <a:ext uri="{FF2B5EF4-FFF2-40B4-BE49-F238E27FC236}">
                <a16:creationId xmlns:a16="http://schemas.microsoft.com/office/drawing/2014/main" id="{75EFAD6F-7256-41D6-B61A-0FE62BC2A9F0}"/>
              </a:ext>
            </a:extLst>
          </p:cNvPr>
          <p:cNvPicPr>
            <a:picLocks noGrp="1" noChangeAspect="1"/>
          </p:cNvPicPr>
          <p:nvPr>
            <p:ph idx="1"/>
          </p:nvPr>
        </p:nvPicPr>
        <p:blipFill>
          <a:blip r:embed="rId2"/>
          <a:stretch>
            <a:fillRect/>
          </a:stretch>
        </p:blipFill>
        <p:spPr>
          <a:xfrm>
            <a:off x="5486400" y="457200"/>
            <a:ext cx="5618480" cy="5872480"/>
          </a:xfrm>
        </p:spPr>
      </p:pic>
      <p:sp>
        <p:nvSpPr>
          <p:cNvPr id="6" name="Text Placeholder 5">
            <a:extLst>
              <a:ext uri="{FF2B5EF4-FFF2-40B4-BE49-F238E27FC236}">
                <a16:creationId xmlns:a16="http://schemas.microsoft.com/office/drawing/2014/main" id="{55BEAA85-43D0-4E81-8534-EC991B5C7FBF}"/>
              </a:ext>
            </a:extLst>
          </p:cNvPr>
          <p:cNvSpPr>
            <a:spLocks noGrp="1"/>
          </p:cNvSpPr>
          <p:nvPr>
            <p:ph type="body" sz="half" idx="2"/>
          </p:nvPr>
        </p:nvSpPr>
        <p:spPr>
          <a:xfrm>
            <a:off x="839788" y="1206625"/>
            <a:ext cx="3932237" cy="4662363"/>
          </a:xfrm>
        </p:spPr>
        <p:txBody>
          <a:bodyPr>
            <a:normAutofit/>
          </a:bodyPr>
          <a:lstStyle/>
          <a:p>
            <a:r>
              <a:rPr lang="en-US" sz="1600" dirty="0"/>
              <a:t> (a) In Phase 2 bacteria, the H2–rh1 promoter is oriented so that H2 flagellin and repressor are synthesized. Repressor binds to the H1 gene, thereby preventing its expression. </a:t>
            </a:r>
          </a:p>
          <a:p>
            <a:r>
              <a:rPr lang="en-US" sz="1600" dirty="0"/>
              <a:t>(b) In Phase 1 bacteria, the segment preceding the H2–rh1 transcription unit has been inverted relative to its orientation in Phase 2 bacteria. Hence this transcription unit cannot be expressed because it lacks a promoter. This releases H1 from repression and results in the synthesis of H1 flagellin. The inversion of the segment preceding the H2–rh1 transcription unit is mediated by the </a:t>
            </a:r>
            <a:r>
              <a:rPr lang="en-US" sz="1600" dirty="0" err="1"/>
              <a:t>Hin</a:t>
            </a:r>
            <a:r>
              <a:rPr lang="en-US" sz="1600" dirty="0"/>
              <a:t> protein, which is expressed in either orientation by the </a:t>
            </a:r>
            <a:r>
              <a:rPr lang="en-US" sz="1600" dirty="0" err="1"/>
              <a:t>hin</a:t>
            </a:r>
            <a:r>
              <a:rPr lang="en-US" sz="1600" dirty="0"/>
              <a:t> gene</a:t>
            </a:r>
            <a:endParaRPr lang="en-IN" dirty="0"/>
          </a:p>
        </p:txBody>
      </p:sp>
    </p:spTree>
    <p:extLst>
      <p:ext uri="{BB962C8B-B14F-4D97-AF65-F5344CB8AC3E}">
        <p14:creationId xmlns:p14="http://schemas.microsoft.com/office/powerpoint/2010/main" val="73140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F3793-4F8E-434F-9CAC-3DDD6E425848}"/>
              </a:ext>
            </a:extLst>
          </p:cNvPr>
          <p:cNvSpPr>
            <a:spLocks noGrp="1"/>
          </p:cNvSpPr>
          <p:nvPr>
            <p:ph type="title"/>
          </p:nvPr>
        </p:nvSpPr>
        <p:spPr/>
        <p:txBody>
          <a:bodyPr/>
          <a:lstStyle/>
          <a:p>
            <a:pPr algn="ctr"/>
            <a:r>
              <a:rPr lang="en-US" b="1" dirty="0"/>
              <a:t>Transposons</a:t>
            </a:r>
            <a:endParaRPr lang="en-IN" b="1" dirty="0"/>
          </a:p>
        </p:txBody>
      </p:sp>
      <p:sp>
        <p:nvSpPr>
          <p:cNvPr id="3" name="Content Placeholder 2">
            <a:extLst>
              <a:ext uri="{FF2B5EF4-FFF2-40B4-BE49-F238E27FC236}">
                <a16:creationId xmlns:a16="http://schemas.microsoft.com/office/drawing/2014/main" id="{B902ACDF-0E11-40DF-94AC-A18D4863C340}"/>
              </a:ext>
            </a:extLst>
          </p:cNvPr>
          <p:cNvSpPr>
            <a:spLocks noGrp="1"/>
          </p:cNvSpPr>
          <p:nvPr>
            <p:ph idx="1"/>
          </p:nvPr>
        </p:nvSpPr>
        <p:spPr/>
        <p:txBody>
          <a:bodyPr>
            <a:normAutofit fontScale="92500" lnSpcReduction="20000"/>
          </a:bodyPr>
          <a:lstStyle/>
          <a:p>
            <a:r>
              <a:rPr lang="en-US" dirty="0"/>
              <a:t> Transposable elements or transposons are common in both prokaryotes and eukaryotes, where they influence the variation of phenotypic expression over the short term and evolutionary development over the long term.</a:t>
            </a:r>
          </a:p>
          <a:p>
            <a:r>
              <a:rPr lang="en-US" dirty="0"/>
              <a:t> Each transposon codes for the enzymes that specifically insert it into the recipient DNA. </a:t>
            </a:r>
          </a:p>
          <a:p>
            <a:r>
              <a:rPr lang="en-US" dirty="0"/>
              <a:t>This process has been described as illegitimate recombination because it requires no homology between donor and </a:t>
            </a:r>
            <a:r>
              <a:rPr lang="en-IN" dirty="0"/>
              <a:t>recipient DNAs</a:t>
            </a:r>
          </a:p>
          <a:p>
            <a:r>
              <a:rPr lang="en-IN" dirty="0"/>
              <a:t> I</a:t>
            </a:r>
            <a:r>
              <a:rPr lang="en-US" dirty="0" err="1"/>
              <a:t>nsertion</a:t>
            </a:r>
            <a:r>
              <a:rPr lang="en-US" dirty="0"/>
              <a:t> site is chosen largely at random, transposition is a potentially dangerous process; the insertion of a transposon into an essential gene will kill a cell together with its resident transposons. Hence transposition is tightly regulated; it occurs at a rate of only 10-</a:t>
            </a:r>
            <a:r>
              <a:rPr lang="en-US" sz="1200" dirty="0"/>
              <a:t>5</a:t>
            </a:r>
            <a:r>
              <a:rPr lang="en-US" dirty="0"/>
              <a:t> to 10-</a:t>
            </a:r>
            <a:r>
              <a:rPr lang="en-US" sz="1300" dirty="0"/>
              <a:t>7</a:t>
            </a:r>
            <a:r>
              <a:rPr lang="en-US" dirty="0"/>
              <a:t> events per element per generation.</a:t>
            </a:r>
            <a:endParaRPr lang="en-IN" dirty="0"/>
          </a:p>
          <a:p>
            <a:endParaRPr lang="en-IN" dirty="0"/>
          </a:p>
        </p:txBody>
      </p:sp>
    </p:spTree>
    <p:extLst>
      <p:ext uri="{BB962C8B-B14F-4D97-AF65-F5344CB8AC3E}">
        <p14:creationId xmlns:p14="http://schemas.microsoft.com/office/powerpoint/2010/main" val="1808716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6009-6F93-4C04-B09C-CC72FB18AB2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E0CFED7-BB15-4632-A9BD-EFDD555CBFD1}"/>
              </a:ext>
            </a:extLst>
          </p:cNvPr>
          <p:cNvSpPr>
            <a:spLocks noGrp="1"/>
          </p:cNvSpPr>
          <p:nvPr>
            <p:ph idx="1"/>
          </p:nvPr>
        </p:nvSpPr>
        <p:spPr/>
        <p:txBody>
          <a:bodyPr>
            <a:normAutofit fontScale="92500" lnSpcReduction="20000"/>
          </a:bodyPr>
          <a:lstStyle/>
          <a:p>
            <a:r>
              <a:rPr lang="en-US" dirty="0"/>
              <a:t>Many bacterial transposons contain easily recognizable genes, which may or may not exist elsewhere in the genome. For example, antibiotic-resistance genes are commonly carried on transposons.</a:t>
            </a:r>
          </a:p>
          <a:p>
            <a:r>
              <a:rPr lang="en-US" dirty="0"/>
              <a:t>The transposons first discovered did not contain any known host genes, and for historical reasons, they were called insertion sequences, or IS elements, designated ISI, IS2.</a:t>
            </a:r>
          </a:p>
          <a:p>
            <a:r>
              <a:rPr lang="en-US" dirty="0"/>
              <a:t>Transposons have occasionally been designated in nonstandard ways—for example, the transposon </a:t>
            </a:r>
            <a:r>
              <a:rPr lang="en-US" dirty="0" err="1"/>
              <a:t>TnlOOO</a:t>
            </a:r>
            <a:r>
              <a:rPr lang="en-US" dirty="0"/>
              <a:t> (an element contained in the F plasmid) is often called </a:t>
            </a:r>
            <a:r>
              <a:rPr lang="el-GR" dirty="0"/>
              <a:t>γδ</a:t>
            </a:r>
            <a:r>
              <a:rPr lang="en-US" dirty="0"/>
              <a:t>. </a:t>
            </a:r>
          </a:p>
          <a:p>
            <a:r>
              <a:rPr lang="en-US" dirty="0"/>
              <a:t>A transposon is frequently located within a particular gene; this creates a mutation in that gene, which is assigned an allele number.</a:t>
            </a:r>
            <a:r>
              <a:rPr lang="en-IN" dirty="0"/>
              <a:t> </a:t>
            </a:r>
            <a:r>
              <a:rPr lang="en-IN" i="1" dirty="0"/>
              <a:t>lac</a:t>
            </a:r>
            <a:r>
              <a:rPr lang="en-IN" dirty="0"/>
              <a:t>Z87::Tn3</a:t>
            </a:r>
          </a:p>
          <a:p>
            <a:r>
              <a:rPr lang="en-US" dirty="0"/>
              <a:t>The antibiotic-resistance genes of most R plasmids are carried by transposons present in the plasmid DNA</a:t>
            </a:r>
            <a:endParaRPr lang="en-IN" dirty="0"/>
          </a:p>
          <a:p>
            <a:endParaRPr lang="en-US" dirty="0"/>
          </a:p>
          <a:p>
            <a:endParaRPr lang="en-IN" dirty="0"/>
          </a:p>
        </p:txBody>
      </p:sp>
    </p:spTree>
    <p:extLst>
      <p:ext uri="{BB962C8B-B14F-4D97-AF65-F5344CB8AC3E}">
        <p14:creationId xmlns:p14="http://schemas.microsoft.com/office/powerpoint/2010/main" val="445822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C358E-522E-46EE-AB18-FA6F52C5615B}"/>
              </a:ext>
            </a:extLst>
          </p:cNvPr>
          <p:cNvSpPr>
            <a:spLocks noGrp="1"/>
          </p:cNvSpPr>
          <p:nvPr>
            <p:ph type="title"/>
          </p:nvPr>
        </p:nvSpPr>
        <p:spPr/>
        <p:txBody>
          <a:bodyPr/>
          <a:lstStyle/>
          <a:p>
            <a:r>
              <a:rPr lang="en-US" dirty="0"/>
              <a:t>Prokaryotic transposons with three levels of complexity</a:t>
            </a:r>
            <a:endParaRPr lang="en-IN" dirty="0"/>
          </a:p>
        </p:txBody>
      </p:sp>
      <p:sp>
        <p:nvSpPr>
          <p:cNvPr id="3" name="Content Placeholder 2">
            <a:extLst>
              <a:ext uri="{FF2B5EF4-FFF2-40B4-BE49-F238E27FC236}">
                <a16:creationId xmlns:a16="http://schemas.microsoft.com/office/drawing/2014/main" id="{AC59D0FD-BADD-4A0B-97AE-BDEF2425F781}"/>
              </a:ext>
            </a:extLst>
          </p:cNvPr>
          <p:cNvSpPr>
            <a:spLocks noGrp="1"/>
          </p:cNvSpPr>
          <p:nvPr>
            <p:ph idx="1"/>
          </p:nvPr>
        </p:nvSpPr>
        <p:spPr/>
        <p:txBody>
          <a:bodyPr>
            <a:normAutofit fontScale="85000" lnSpcReduction="20000"/>
          </a:bodyPr>
          <a:lstStyle/>
          <a:p>
            <a:r>
              <a:rPr lang="en-US" dirty="0"/>
              <a:t>1. </a:t>
            </a:r>
            <a:r>
              <a:rPr lang="en-US" b="1" dirty="0"/>
              <a:t>The simplest transposons</a:t>
            </a:r>
            <a:r>
              <a:rPr lang="en-US" dirty="0"/>
              <a:t>, and the first to be characterized, are named insertion sequences or IS elements. They are designated by “IS” followed by an identifying number. </a:t>
            </a:r>
          </a:p>
          <a:p>
            <a:r>
              <a:rPr lang="en-US" dirty="0"/>
              <a:t>IS elements are normal constituents of bacterial chromosomes and plasmids. </a:t>
            </a:r>
          </a:p>
          <a:p>
            <a:r>
              <a:rPr lang="en-US" dirty="0"/>
              <a:t>For example, a common E. coli strain has eight copies of IS1 and five copies of IS2. IS elements generally consist of 2000 bp. </a:t>
            </a:r>
          </a:p>
          <a:p>
            <a:r>
              <a:rPr lang="en-US" dirty="0"/>
              <a:t>These comprise a so-called transposase gene, and in some cases a regulatory gene, flanked by short inverted (having opposite orientation) terminal repeats  The inverted repeats are essential for transposition; their genetic alteration invariably prevents this process. </a:t>
            </a:r>
          </a:p>
          <a:p>
            <a:r>
              <a:rPr lang="en-US" dirty="0"/>
              <a:t>An inserted IS element is flanked by a directly (having the same orientation) repeated segment of host DNA . This suggests that an IS element is inserted in the host DNA at a staggered cut that is later filled in . The length of this target sequence (most commonly 5 to 9 bp)</a:t>
            </a:r>
            <a:endParaRPr lang="en-IN" dirty="0"/>
          </a:p>
        </p:txBody>
      </p:sp>
    </p:spTree>
    <p:extLst>
      <p:ext uri="{BB962C8B-B14F-4D97-AF65-F5344CB8AC3E}">
        <p14:creationId xmlns:p14="http://schemas.microsoft.com/office/powerpoint/2010/main" val="3146128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D5012-DCAF-4937-8CD5-9D7BA8658FDE}"/>
              </a:ext>
            </a:extLst>
          </p:cNvPr>
          <p:cNvSpPr>
            <a:spLocks noGrp="1"/>
          </p:cNvSpPr>
          <p:nvPr>
            <p:ph type="title"/>
          </p:nvPr>
        </p:nvSpPr>
        <p:spPr/>
        <p:txBody>
          <a:bodyPr/>
          <a:lstStyle/>
          <a:p>
            <a:endParaRPr lang="en-IN" dirty="0"/>
          </a:p>
        </p:txBody>
      </p:sp>
      <p:pic>
        <p:nvPicPr>
          <p:cNvPr id="7" name="Content Placeholder 6">
            <a:extLst>
              <a:ext uri="{FF2B5EF4-FFF2-40B4-BE49-F238E27FC236}">
                <a16:creationId xmlns:a16="http://schemas.microsoft.com/office/drawing/2014/main" id="{3D21743B-B93C-4967-8A0F-2B6B43C5E3EA}"/>
              </a:ext>
            </a:extLst>
          </p:cNvPr>
          <p:cNvPicPr>
            <a:picLocks noGrp="1" noChangeAspect="1"/>
          </p:cNvPicPr>
          <p:nvPr>
            <p:ph idx="1"/>
          </p:nvPr>
        </p:nvPicPr>
        <p:blipFill>
          <a:blip r:embed="rId2"/>
          <a:stretch>
            <a:fillRect/>
          </a:stretch>
        </p:blipFill>
        <p:spPr>
          <a:xfrm>
            <a:off x="3009530" y="2042784"/>
            <a:ext cx="5575177" cy="4304750"/>
          </a:xfrm>
        </p:spPr>
      </p:pic>
      <p:pic>
        <p:nvPicPr>
          <p:cNvPr id="5" name="Picture 4">
            <a:extLst>
              <a:ext uri="{FF2B5EF4-FFF2-40B4-BE49-F238E27FC236}">
                <a16:creationId xmlns:a16="http://schemas.microsoft.com/office/drawing/2014/main" id="{D65515F3-E081-47E5-85E4-35483ACEDF50}"/>
              </a:ext>
            </a:extLst>
          </p:cNvPr>
          <p:cNvPicPr>
            <a:picLocks noChangeAspect="1"/>
          </p:cNvPicPr>
          <p:nvPr/>
        </p:nvPicPr>
        <p:blipFill>
          <a:blip r:embed="rId3"/>
          <a:stretch>
            <a:fillRect/>
          </a:stretch>
        </p:blipFill>
        <p:spPr>
          <a:xfrm>
            <a:off x="4021585" y="150922"/>
            <a:ext cx="4287915" cy="1674704"/>
          </a:xfrm>
          <a:prstGeom prst="rect">
            <a:avLst/>
          </a:prstGeom>
        </p:spPr>
      </p:pic>
    </p:spTree>
    <p:extLst>
      <p:ext uri="{BB962C8B-B14F-4D97-AF65-F5344CB8AC3E}">
        <p14:creationId xmlns:p14="http://schemas.microsoft.com/office/powerpoint/2010/main" val="895478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C2DD6-1AD7-4D48-8CA5-E180996B6A59}"/>
              </a:ext>
            </a:extLst>
          </p:cNvPr>
          <p:cNvSpPr>
            <a:spLocks noGrp="1"/>
          </p:cNvSpPr>
          <p:nvPr>
            <p:ph type="title"/>
          </p:nvPr>
        </p:nvSpPr>
        <p:spPr/>
        <p:txBody>
          <a:bodyPr/>
          <a:lstStyle/>
          <a:p>
            <a:r>
              <a:rPr lang="en-US" dirty="0"/>
              <a:t>An experiment to demonstrate transposition</a:t>
            </a:r>
            <a:endParaRPr lang="en-IN" dirty="0"/>
          </a:p>
        </p:txBody>
      </p:sp>
      <p:pic>
        <p:nvPicPr>
          <p:cNvPr id="5" name="Content Placeholder 4">
            <a:extLst>
              <a:ext uri="{FF2B5EF4-FFF2-40B4-BE49-F238E27FC236}">
                <a16:creationId xmlns:a16="http://schemas.microsoft.com/office/drawing/2014/main" id="{A38E670D-CA58-422C-8662-C9FF6BF60B2A}"/>
              </a:ext>
            </a:extLst>
          </p:cNvPr>
          <p:cNvPicPr>
            <a:picLocks noGrp="1" noChangeAspect="1"/>
          </p:cNvPicPr>
          <p:nvPr>
            <p:ph idx="1"/>
          </p:nvPr>
        </p:nvPicPr>
        <p:blipFill>
          <a:blip r:embed="rId2"/>
          <a:stretch>
            <a:fillRect/>
          </a:stretch>
        </p:blipFill>
        <p:spPr>
          <a:xfrm>
            <a:off x="3131770" y="2050742"/>
            <a:ext cx="5928460" cy="4126221"/>
          </a:xfrm>
        </p:spPr>
      </p:pic>
    </p:spTree>
    <p:extLst>
      <p:ext uri="{BB962C8B-B14F-4D97-AF65-F5344CB8AC3E}">
        <p14:creationId xmlns:p14="http://schemas.microsoft.com/office/powerpoint/2010/main" val="945038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0081D-9C23-4AA2-9B07-C5AA016FDD2E}"/>
              </a:ext>
            </a:extLst>
          </p:cNvPr>
          <p:cNvSpPr>
            <a:spLocks noGrp="1"/>
          </p:cNvSpPr>
          <p:nvPr>
            <p:ph type="title"/>
          </p:nvPr>
        </p:nvSpPr>
        <p:spPr/>
        <p:txBody>
          <a:bodyPr/>
          <a:lstStyle/>
          <a:p>
            <a:r>
              <a:rPr lang="en-IN" dirty="0"/>
              <a:t>An experiment demonstrating transposition</a:t>
            </a:r>
          </a:p>
        </p:txBody>
      </p:sp>
      <p:pic>
        <p:nvPicPr>
          <p:cNvPr id="5" name="Content Placeholder 4">
            <a:extLst>
              <a:ext uri="{FF2B5EF4-FFF2-40B4-BE49-F238E27FC236}">
                <a16:creationId xmlns:a16="http://schemas.microsoft.com/office/drawing/2014/main" id="{F8680A6D-1969-42BC-A298-20C06A34FAE1}"/>
              </a:ext>
            </a:extLst>
          </p:cNvPr>
          <p:cNvPicPr>
            <a:picLocks noGrp="1" noChangeAspect="1"/>
          </p:cNvPicPr>
          <p:nvPr>
            <p:ph idx="1"/>
          </p:nvPr>
        </p:nvPicPr>
        <p:blipFill>
          <a:blip r:embed="rId2"/>
          <a:stretch>
            <a:fillRect/>
          </a:stretch>
        </p:blipFill>
        <p:spPr>
          <a:xfrm>
            <a:off x="2995008" y="2141537"/>
            <a:ext cx="6201983" cy="4351338"/>
          </a:xfrm>
        </p:spPr>
      </p:pic>
    </p:spTree>
    <p:extLst>
      <p:ext uri="{BB962C8B-B14F-4D97-AF65-F5344CB8AC3E}">
        <p14:creationId xmlns:p14="http://schemas.microsoft.com/office/powerpoint/2010/main" val="857487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9E152-1A3C-40B0-81E3-7B4516971BDA}"/>
              </a:ext>
            </a:extLst>
          </p:cNvPr>
          <p:cNvSpPr>
            <a:spLocks noGrp="1"/>
          </p:cNvSpPr>
          <p:nvPr>
            <p:ph type="title"/>
          </p:nvPr>
        </p:nvSpPr>
        <p:spPr/>
        <p:txBody>
          <a:bodyPr/>
          <a:lstStyle/>
          <a:p>
            <a:r>
              <a:rPr lang="en-US" dirty="0"/>
              <a:t>2.Complex transposons </a:t>
            </a:r>
            <a:endParaRPr lang="en-IN" dirty="0"/>
          </a:p>
        </p:txBody>
      </p:sp>
      <p:sp>
        <p:nvSpPr>
          <p:cNvPr id="3" name="Content Placeholder 2">
            <a:extLst>
              <a:ext uri="{FF2B5EF4-FFF2-40B4-BE49-F238E27FC236}">
                <a16:creationId xmlns:a16="http://schemas.microsoft.com/office/drawing/2014/main" id="{256DF936-FCFF-4CC6-A52E-AA2685A8851C}"/>
              </a:ext>
            </a:extLst>
          </p:cNvPr>
          <p:cNvSpPr>
            <a:spLocks noGrp="1"/>
          </p:cNvSpPr>
          <p:nvPr>
            <p:ph idx="1"/>
          </p:nvPr>
        </p:nvSpPr>
        <p:spPr/>
        <p:txBody>
          <a:bodyPr>
            <a:normAutofit fontScale="92500" lnSpcReduction="10000"/>
          </a:bodyPr>
          <a:lstStyle/>
          <a:p>
            <a:r>
              <a:rPr lang="en-US" dirty="0"/>
              <a:t>. More complex transposons carry genes not involved in the transposition process, for example, antibiotic resistance genes. Such  transposons are designated “Tn” followed by an identifying number. For example, Tn3  consists of 4957 bp and has inverted terminal repeats of 38 bp each. The central region of Tn3 codes for three proteins:</a:t>
            </a:r>
          </a:p>
          <a:p>
            <a:r>
              <a:rPr lang="en-US" dirty="0"/>
              <a:t> (1) a 1015-residue transposase named </a:t>
            </a:r>
            <a:r>
              <a:rPr lang="en-US" dirty="0" err="1"/>
              <a:t>TnpA</a:t>
            </a:r>
            <a:endParaRPr lang="en-US" dirty="0"/>
          </a:p>
          <a:p>
            <a:r>
              <a:rPr lang="en-US" dirty="0"/>
              <a:t> (2) a 185-residue protein known as </a:t>
            </a:r>
            <a:r>
              <a:rPr lang="en-US" dirty="0" err="1"/>
              <a:t>TnpR</a:t>
            </a:r>
            <a:r>
              <a:rPr lang="en-US" dirty="0"/>
              <a:t>, which mediates the site-specific recombination reaction necessary to complete the transposition process and also functions as a repressor for the expression of both </a:t>
            </a:r>
            <a:r>
              <a:rPr lang="en-US" dirty="0" err="1"/>
              <a:t>tnpA</a:t>
            </a:r>
            <a:r>
              <a:rPr lang="en-US" dirty="0"/>
              <a:t> and </a:t>
            </a:r>
            <a:r>
              <a:rPr lang="en-US" dirty="0" err="1"/>
              <a:t>tnpR</a:t>
            </a:r>
            <a:r>
              <a:rPr lang="en-US" dirty="0"/>
              <a:t>;  (3) a -lactamase that inactivates ampicillin. The site-specific recombination occurs in an AT-rich region known as the internal resolution site that is located between </a:t>
            </a:r>
            <a:r>
              <a:rPr lang="en-US" dirty="0" err="1"/>
              <a:t>tnpA</a:t>
            </a:r>
            <a:r>
              <a:rPr lang="en-US" dirty="0"/>
              <a:t> and </a:t>
            </a:r>
            <a:r>
              <a:rPr lang="en-US" dirty="0" err="1"/>
              <a:t>tnpR</a:t>
            </a:r>
            <a:r>
              <a:rPr lang="en-US" dirty="0"/>
              <a:t>. </a:t>
            </a:r>
            <a:endParaRPr lang="en-IN" dirty="0"/>
          </a:p>
        </p:txBody>
      </p:sp>
    </p:spTree>
    <p:extLst>
      <p:ext uri="{BB962C8B-B14F-4D97-AF65-F5344CB8AC3E}">
        <p14:creationId xmlns:p14="http://schemas.microsoft.com/office/powerpoint/2010/main" val="380164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BD7D-409B-43EF-A0C8-A9722EBF6469}"/>
              </a:ext>
            </a:extLst>
          </p:cNvPr>
          <p:cNvSpPr>
            <a:spLocks noGrp="1"/>
          </p:cNvSpPr>
          <p:nvPr>
            <p:ph type="title"/>
          </p:nvPr>
        </p:nvSpPr>
        <p:spPr/>
        <p:txBody>
          <a:bodyPr/>
          <a:lstStyle/>
          <a:p>
            <a:r>
              <a:rPr lang="en-US" dirty="0"/>
              <a:t>                                       Tn3</a:t>
            </a:r>
            <a:endParaRPr lang="en-IN" dirty="0"/>
          </a:p>
        </p:txBody>
      </p:sp>
      <p:pic>
        <p:nvPicPr>
          <p:cNvPr id="5" name="Content Placeholder 4">
            <a:extLst>
              <a:ext uri="{FF2B5EF4-FFF2-40B4-BE49-F238E27FC236}">
                <a16:creationId xmlns:a16="http://schemas.microsoft.com/office/drawing/2014/main" id="{1E30892F-89C8-4C5A-A8C0-CB515BF5C886}"/>
              </a:ext>
            </a:extLst>
          </p:cNvPr>
          <p:cNvPicPr>
            <a:picLocks noGrp="1" noChangeAspect="1"/>
          </p:cNvPicPr>
          <p:nvPr>
            <p:ph idx="1"/>
          </p:nvPr>
        </p:nvPicPr>
        <p:blipFill>
          <a:blip r:embed="rId2"/>
          <a:stretch>
            <a:fillRect/>
          </a:stretch>
        </p:blipFill>
        <p:spPr>
          <a:xfrm>
            <a:off x="2220686" y="1436915"/>
            <a:ext cx="8220269" cy="3311204"/>
          </a:xfrm>
        </p:spPr>
      </p:pic>
    </p:spTree>
    <p:extLst>
      <p:ext uri="{BB962C8B-B14F-4D97-AF65-F5344CB8AC3E}">
        <p14:creationId xmlns:p14="http://schemas.microsoft.com/office/powerpoint/2010/main" val="318613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1124</Words>
  <Application>Microsoft Office PowerPoint</Application>
  <PresentationFormat>Widescreen</PresentationFormat>
  <Paragraphs>45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Transposable Elements</vt:lpstr>
      <vt:lpstr>Transposons</vt:lpstr>
      <vt:lpstr>PowerPoint Presentation</vt:lpstr>
      <vt:lpstr>Prokaryotic transposons with three levels of complexity</vt:lpstr>
      <vt:lpstr>PowerPoint Presentation</vt:lpstr>
      <vt:lpstr>An experiment to demonstrate transposition</vt:lpstr>
      <vt:lpstr>An experiment demonstrating transposition</vt:lpstr>
      <vt:lpstr>2.Complex transposons </vt:lpstr>
      <vt:lpstr>                                       Tn3</vt:lpstr>
      <vt:lpstr>3.Composite transposons</vt:lpstr>
      <vt:lpstr>                composite transposon</vt:lpstr>
      <vt:lpstr>There are two modes of transposition</vt:lpstr>
      <vt:lpstr> Direct Transposition of Tn5 Occurs by a Cut-and-Paste Mechanism</vt:lpstr>
      <vt:lpstr>Replicative Transposition</vt:lpstr>
      <vt:lpstr>PowerPoint Presentation</vt:lpstr>
      <vt:lpstr>PowerPoint Presentation</vt:lpstr>
      <vt:lpstr>Chromosomal rearrangement via recombination.  (a) The inversion of a DNA segment between two identical transposons with inverted orientations.  (b) The deletion of DNA segment between two identical transposons with the same orientation. This process parcels one transposon each to the resulting two DNA segments </vt:lpstr>
      <vt:lpstr>The mechanism of phase variation in Salmonella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Transposable Elements</dc:title>
  <dc:creator>Manishi</dc:creator>
  <cp:lastModifiedBy>Manishi</cp:lastModifiedBy>
  <cp:revision>9</cp:revision>
  <dcterms:created xsi:type="dcterms:W3CDTF">2021-11-28T16:53:52Z</dcterms:created>
  <dcterms:modified xsi:type="dcterms:W3CDTF">2022-10-31T09:28:56Z</dcterms:modified>
</cp:coreProperties>
</file>