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81" r:id="rId4"/>
    <p:sldId id="292" r:id="rId5"/>
    <p:sldId id="293" r:id="rId6"/>
    <p:sldId id="294" r:id="rId7"/>
    <p:sldId id="295" r:id="rId8"/>
    <p:sldId id="296" r:id="rId9"/>
    <p:sldId id="297" r:id="rId10"/>
    <p:sldId id="298" r:id="rId11"/>
    <p:sldId id="299" r:id="rId12"/>
    <p:sldId id="300" r:id="rId13"/>
    <p:sldId id="301" r:id="rId14"/>
    <p:sldId id="302" r:id="rId15"/>
    <p:sldId id="30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29" autoAdjust="0"/>
    <p:restoredTop sz="94660"/>
  </p:normalViewPr>
  <p:slideViewPr>
    <p:cSldViewPr snapToGrid="0">
      <p:cViewPr varScale="1">
        <p:scale>
          <a:sx n="88" d="100"/>
          <a:sy n="88" d="100"/>
        </p:scale>
        <p:origin x="67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63AFF7-4C09-40BD-B1C5-6344A5A8FE9E}" type="datetimeFigureOut">
              <a:rPr lang="en-IN" smtClean="0"/>
              <a:t>31-08-2022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2A6E24-E6FC-42E4-9AEE-A72D72980878}" type="slidenum">
              <a:rPr lang="en-IN" smtClean="0"/>
              <a:t>‹#›</a:t>
            </a:fld>
            <a:endParaRPr lang="en-IN"/>
          </a:p>
        </p:txBody>
      </p:sp>
    </p:spTree>
    <p:extLst>
      <p:ext uri="{BB962C8B-B14F-4D97-AF65-F5344CB8AC3E}">
        <p14:creationId xmlns:p14="http://schemas.microsoft.com/office/powerpoint/2010/main" val="2057483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4</a:t>
            </a:fld>
            <a:endParaRPr lang="en-US"/>
          </a:p>
        </p:txBody>
      </p:sp>
    </p:spTree>
    <p:extLst>
      <p:ext uri="{BB962C8B-B14F-4D97-AF65-F5344CB8AC3E}">
        <p14:creationId xmlns:p14="http://schemas.microsoft.com/office/powerpoint/2010/main" val="1065330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FDA02-2D99-4AB6-8A99-C1F31F83EA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CE655110-B567-4AC9-BFE0-96F2B257F1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4404998E-E729-45B8-8EBF-F38C44523CEB}"/>
              </a:ext>
            </a:extLst>
          </p:cNvPr>
          <p:cNvSpPr>
            <a:spLocks noGrp="1"/>
          </p:cNvSpPr>
          <p:nvPr>
            <p:ph type="dt" sz="half" idx="10"/>
          </p:nvPr>
        </p:nvSpPr>
        <p:spPr/>
        <p:txBody>
          <a:bodyPr/>
          <a:lstStyle/>
          <a:p>
            <a:fld id="{A9F8F25E-CE38-4A99-ABB4-49D31F02942C}" type="datetimeFigureOut">
              <a:rPr lang="en-IN" smtClean="0"/>
              <a:t>31-08-2022</a:t>
            </a:fld>
            <a:endParaRPr lang="en-IN"/>
          </a:p>
        </p:txBody>
      </p:sp>
      <p:sp>
        <p:nvSpPr>
          <p:cNvPr id="5" name="Footer Placeholder 4">
            <a:extLst>
              <a:ext uri="{FF2B5EF4-FFF2-40B4-BE49-F238E27FC236}">
                <a16:creationId xmlns:a16="http://schemas.microsoft.com/office/drawing/2014/main" id="{DFCEC38F-CD4C-4EE0-BF4A-608965AC391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0AD1448-6F46-4A85-A0C9-B376B1893F61}"/>
              </a:ext>
            </a:extLst>
          </p:cNvPr>
          <p:cNvSpPr>
            <a:spLocks noGrp="1"/>
          </p:cNvSpPr>
          <p:nvPr>
            <p:ph type="sldNum" sz="quarter" idx="12"/>
          </p:nvPr>
        </p:nvSpPr>
        <p:spPr/>
        <p:txBody>
          <a:bodyPr/>
          <a:lstStyle/>
          <a:p>
            <a:fld id="{11DE6A85-97E5-4317-825D-5B0268471EF8}" type="slidenum">
              <a:rPr lang="en-IN" smtClean="0"/>
              <a:t>‹#›</a:t>
            </a:fld>
            <a:endParaRPr lang="en-IN"/>
          </a:p>
        </p:txBody>
      </p:sp>
    </p:spTree>
    <p:extLst>
      <p:ext uri="{BB962C8B-B14F-4D97-AF65-F5344CB8AC3E}">
        <p14:creationId xmlns:p14="http://schemas.microsoft.com/office/powerpoint/2010/main" val="2116946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5DED2-2B8A-4225-BDB8-8CABEED53906}"/>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E5178FE-6E50-4A10-97E6-6E97911CE3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1157C5B-A3DB-460B-A8B6-E4B40AE743DB}"/>
              </a:ext>
            </a:extLst>
          </p:cNvPr>
          <p:cNvSpPr>
            <a:spLocks noGrp="1"/>
          </p:cNvSpPr>
          <p:nvPr>
            <p:ph type="dt" sz="half" idx="10"/>
          </p:nvPr>
        </p:nvSpPr>
        <p:spPr/>
        <p:txBody>
          <a:bodyPr/>
          <a:lstStyle/>
          <a:p>
            <a:fld id="{A9F8F25E-CE38-4A99-ABB4-49D31F02942C}" type="datetimeFigureOut">
              <a:rPr lang="en-IN" smtClean="0"/>
              <a:t>31-08-2022</a:t>
            </a:fld>
            <a:endParaRPr lang="en-IN"/>
          </a:p>
        </p:txBody>
      </p:sp>
      <p:sp>
        <p:nvSpPr>
          <p:cNvPr id="5" name="Footer Placeholder 4">
            <a:extLst>
              <a:ext uri="{FF2B5EF4-FFF2-40B4-BE49-F238E27FC236}">
                <a16:creationId xmlns:a16="http://schemas.microsoft.com/office/drawing/2014/main" id="{A171927A-55BB-4B27-BA09-BC8928F9E07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75F8CC1-71A8-40D6-B102-CE41A9BBD401}"/>
              </a:ext>
            </a:extLst>
          </p:cNvPr>
          <p:cNvSpPr>
            <a:spLocks noGrp="1"/>
          </p:cNvSpPr>
          <p:nvPr>
            <p:ph type="sldNum" sz="quarter" idx="12"/>
          </p:nvPr>
        </p:nvSpPr>
        <p:spPr/>
        <p:txBody>
          <a:bodyPr/>
          <a:lstStyle/>
          <a:p>
            <a:fld id="{11DE6A85-97E5-4317-825D-5B0268471EF8}" type="slidenum">
              <a:rPr lang="en-IN" smtClean="0"/>
              <a:t>‹#›</a:t>
            </a:fld>
            <a:endParaRPr lang="en-IN"/>
          </a:p>
        </p:txBody>
      </p:sp>
    </p:spTree>
    <p:extLst>
      <p:ext uri="{BB962C8B-B14F-4D97-AF65-F5344CB8AC3E}">
        <p14:creationId xmlns:p14="http://schemas.microsoft.com/office/powerpoint/2010/main" val="1560025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10886D-A31D-450F-83BF-74E35B53C0B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E0C7B8B-DF3F-447B-9B2E-D4698CBEFF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EF071C1-D683-402C-95BF-F50A85CCB6B5}"/>
              </a:ext>
            </a:extLst>
          </p:cNvPr>
          <p:cNvSpPr>
            <a:spLocks noGrp="1"/>
          </p:cNvSpPr>
          <p:nvPr>
            <p:ph type="dt" sz="half" idx="10"/>
          </p:nvPr>
        </p:nvSpPr>
        <p:spPr/>
        <p:txBody>
          <a:bodyPr/>
          <a:lstStyle/>
          <a:p>
            <a:fld id="{A9F8F25E-CE38-4A99-ABB4-49D31F02942C}" type="datetimeFigureOut">
              <a:rPr lang="en-IN" smtClean="0"/>
              <a:t>31-08-2022</a:t>
            </a:fld>
            <a:endParaRPr lang="en-IN"/>
          </a:p>
        </p:txBody>
      </p:sp>
      <p:sp>
        <p:nvSpPr>
          <p:cNvPr id="5" name="Footer Placeholder 4">
            <a:extLst>
              <a:ext uri="{FF2B5EF4-FFF2-40B4-BE49-F238E27FC236}">
                <a16:creationId xmlns:a16="http://schemas.microsoft.com/office/drawing/2014/main" id="{8C6D2073-ABEC-4E36-8FBD-DFF7A5D5B1D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48703C0-3C31-434A-825E-25A1CFDEC315}"/>
              </a:ext>
            </a:extLst>
          </p:cNvPr>
          <p:cNvSpPr>
            <a:spLocks noGrp="1"/>
          </p:cNvSpPr>
          <p:nvPr>
            <p:ph type="sldNum" sz="quarter" idx="12"/>
          </p:nvPr>
        </p:nvSpPr>
        <p:spPr/>
        <p:txBody>
          <a:bodyPr/>
          <a:lstStyle/>
          <a:p>
            <a:fld id="{11DE6A85-97E5-4317-825D-5B0268471EF8}" type="slidenum">
              <a:rPr lang="en-IN" smtClean="0"/>
              <a:t>‹#›</a:t>
            </a:fld>
            <a:endParaRPr lang="en-IN"/>
          </a:p>
        </p:txBody>
      </p:sp>
    </p:spTree>
    <p:extLst>
      <p:ext uri="{BB962C8B-B14F-4D97-AF65-F5344CB8AC3E}">
        <p14:creationId xmlns:p14="http://schemas.microsoft.com/office/powerpoint/2010/main" val="3648219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2EBEC-01D0-447F-999F-79F1EC6FB16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114A75E-5813-4248-9661-A9B56C8E85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AA7F5C1-B277-4B8D-9803-41927610CF25}"/>
              </a:ext>
            </a:extLst>
          </p:cNvPr>
          <p:cNvSpPr>
            <a:spLocks noGrp="1"/>
          </p:cNvSpPr>
          <p:nvPr>
            <p:ph type="dt" sz="half" idx="10"/>
          </p:nvPr>
        </p:nvSpPr>
        <p:spPr/>
        <p:txBody>
          <a:bodyPr/>
          <a:lstStyle/>
          <a:p>
            <a:fld id="{A9F8F25E-CE38-4A99-ABB4-49D31F02942C}" type="datetimeFigureOut">
              <a:rPr lang="en-IN" smtClean="0"/>
              <a:t>31-08-2022</a:t>
            </a:fld>
            <a:endParaRPr lang="en-IN"/>
          </a:p>
        </p:txBody>
      </p:sp>
      <p:sp>
        <p:nvSpPr>
          <p:cNvPr id="5" name="Footer Placeholder 4">
            <a:extLst>
              <a:ext uri="{FF2B5EF4-FFF2-40B4-BE49-F238E27FC236}">
                <a16:creationId xmlns:a16="http://schemas.microsoft.com/office/drawing/2014/main" id="{0140B5A1-BFE1-43BC-8C20-CF51A4F937D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9954610-5EF3-4AFB-BB17-358B82D77CE2}"/>
              </a:ext>
            </a:extLst>
          </p:cNvPr>
          <p:cNvSpPr>
            <a:spLocks noGrp="1"/>
          </p:cNvSpPr>
          <p:nvPr>
            <p:ph type="sldNum" sz="quarter" idx="12"/>
          </p:nvPr>
        </p:nvSpPr>
        <p:spPr/>
        <p:txBody>
          <a:bodyPr/>
          <a:lstStyle/>
          <a:p>
            <a:fld id="{11DE6A85-97E5-4317-825D-5B0268471EF8}" type="slidenum">
              <a:rPr lang="en-IN" smtClean="0"/>
              <a:t>‹#›</a:t>
            </a:fld>
            <a:endParaRPr lang="en-IN"/>
          </a:p>
        </p:txBody>
      </p:sp>
    </p:spTree>
    <p:extLst>
      <p:ext uri="{BB962C8B-B14F-4D97-AF65-F5344CB8AC3E}">
        <p14:creationId xmlns:p14="http://schemas.microsoft.com/office/powerpoint/2010/main" val="4154161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85C22-EB16-4F36-86BA-E06ACFD66F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1167253C-0932-4D2B-B643-D935B3572C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8AEA92-B543-4B20-A0FC-7B38CDF6881D}"/>
              </a:ext>
            </a:extLst>
          </p:cNvPr>
          <p:cNvSpPr>
            <a:spLocks noGrp="1"/>
          </p:cNvSpPr>
          <p:nvPr>
            <p:ph type="dt" sz="half" idx="10"/>
          </p:nvPr>
        </p:nvSpPr>
        <p:spPr/>
        <p:txBody>
          <a:bodyPr/>
          <a:lstStyle/>
          <a:p>
            <a:fld id="{A9F8F25E-CE38-4A99-ABB4-49D31F02942C}" type="datetimeFigureOut">
              <a:rPr lang="en-IN" smtClean="0"/>
              <a:t>31-08-2022</a:t>
            </a:fld>
            <a:endParaRPr lang="en-IN"/>
          </a:p>
        </p:txBody>
      </p:sp>
      <p:sp>
        <p:nvSpPr>
          <p:cNvPr id="5" name="Footer Placeholder 4">
            <a:extLst>
              <a:ext uri="{FF2B5EF4-FFF2-40B4-BE49-F238E27FC236}">
                <a16:creationId xmlns:a16="http://schemas.microsoft.com/office/drawing/2014/main" id="{FC5766A5-7792-415A-81A5-4DD42651325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DA951B1-B370-41B9-AC58-48D84F9858FD}"/>
              </a:ext>
            </a:extLst>
          </p:cNvPr>
          <p:cNvSpPr>
            <a:spLocks noGrp="1"/>
          </p:cNvSpPr>
          <p:nvPr>
            <p:ph type="sldNum" sz="quarter" idx="12"/>
          </p:nvPr>
        </p:nvSpPr>
        <p:spPr/>
        <p:txBody>
          <a:bodyPr/>
          <a:lstStyle/>
          <a:p>
            <a:fld id="{11DE6A85-97E5-4317-825D-5B0268471EF8}" type="slidenum">
              <a:rPr lang="en-IN" smtClean="0"/>
              <a:t>‹#›</a:t>
            </a:fld>
            <a:endParaRPr lang="en-IN"/>
          </a:p>
        </p:txBody>
      </p:sp>
    </p:spTree>
    <p:extLst>
      <p:ext uri="{BB962C8B-B14F-4D97-AF65-F5344CB8AC3E}">
        <p14:creationId xmlns:p14="http://schemas.microsoft.com/office/powerpoint/2010/main" val="3240546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F51BB-60A9-47D4-A462-F1F44D2132A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AB360BF-7C40-4C1D-B9E3-7F3DC7F5DE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72FAC66-A0C7-4F60-AED6-BA8FE4EA72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FA44229B-7FB6-4D9E-B3DE-4F479133C188}"/>
              </a:ext>
            </a:extLst>
          </p:cNvPr>
          <p:cNvSpPr>
            <a:spLocks noGrp="1"/>
          </p:cNvSpPr>
          <p:nvPr>
            <p:ph type="dt" sz="half" idx="10"/>
          </p:nvPr>
        </p:nvSpPr>
        <p:spPr/>
        <p:txBody>
          <a:bodyPr/>
          <a:lstStyle/>
          <a:p>
            <a:fld id="{A9F8F25E-CE38-4A99-ABB4-49D31F02942C}" type="datetimeFigureOut">
              <a:rPr lang="en-IN" smtClean="0"/>
              <a:t>31-08-2022</a:t>
            </a:fld>
            <a:endParaRPr lang="en-IN"/>
          </a:p>
        </p:txBody>
      </p:sp>
      <p:sp>
        <p:nvSpPr>
          <p:cNvPr id="6" name="Footer Placeholder 5">
            <a:extLst>
              <a:ext uri="{FF2B5EF4-FFF2-40B4-BE49-F238E27FC236}">
                <a16:creationId xmlns:a16="http://schemas.microsoft.com/office/drawing/2014/main" id="{C2563E5B-369F-4A6D-90EC-307CE6E2A8C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4EE71F5-88EE-4316-AD9F-9AF3C2CF3198}"/>
              </a:ext>
            </a:extLst>
          </p:cNvPr>
          <p:cNvSpPr>
            <a:spLocks noGrp="1"/>
          </p:cNvSpPr>
          <p:nvPr>
            <p:ph type="sldNum" sz="quarter" idx="12"/>
          </p:nvPr>
        </p:nvSpPr>
        <p:spPr/>
        <p:txBody>
          <a:bodyPr/>
          <a:lstStyle/>
          <a:p>
            <a:fld id="{11DE6A85-97E5-4317-825D-5B0268471EF8}" type="slidenum">
              <a:rPr lang="en-IN" smtClean="0"/>
              <a:t>‹#›</a:t>
            </a:fld>
            <a:endParaRPr lang="en-IN"/>
          </a:p>
        </p:txBody>
      </p:sp>
    </p:spTree>
    <p:extLst>
      <p:ext uri="{BB962C8B-B14F-4D97-AF65-F5344CB8AC3E}">
        <p14:creationId xmlns:p14="http://schemas.microsoft.com/office/powerpoint/2010/main" val="1593610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4817D-64DE-4F5B-A094-56CA39923855}"/>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DADBDE9-E79D-4372-8E19-9DEB97E42C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3E3CA4-38AB-4223-B3BF-BF4DCC2FCC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C2457CE3-765E-40F4-B35F-1686D6EB24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B847DD-E64C-49EC-85CE-4C8703B879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2000968-7ECB-4F4E-8078-85CA456E9308}"/>
              </a:ext>
            </a:extLst>
          </p:cNvPr>
          <p:cNvSpPr>
            <a:spLocks noGrp="1"/>
          </p:cNvSpPr>
          <p:nvPr>
            <p:ph type="dt" sz="half" idx="10"/>
          </p:nvPr>
        </p:nvSpPr>
        <p:spPr/>
        <p:txBody>
          <a:bodyPr/>
          <a:lstStyle/>
          <a:p>
            <a:fld id="{A9F8F25E-CE38-4A99-ABB4-49D31F02942C}" type="datetimeFigureOut">
              <a:rPr lang="en-IN" smtClean="0"/>
              <a:t>31-08-2022</a:t>
            </a:fld>
            <a:endParaRPr lang="en-IN"/>
          </a:p>
        </p:txBody>
      </p:sp>
      <p:sp>
        <p:nvSpPr>
          <p:cNvPr id="8" name="Footer Placeholder 7">
            <a:extLst>
              <a:ext uri="{FF2B5EF4-FFF2-40B4-BE49-F238E27FC236}">
                <a16:creationId xmlns:a16="http://schemas.microsoft.com/office/drawing/2014/main" id="{10990A89-CFD8-4E3B-BF29-4D59A57FDAC6}"/>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2910561F-7B7A-454E-946A-EC437FA965F9}"/>
              </a:ext>
            </a:extLst>
          </p:cNvPr>
          <p:cNvSpPr>
            <a:spLocks noGrp="1"/>
          </p:cNvSpPr>
          <p:nvPr>
            <p:ph type="sldNum" sz="quarter" idx="12"/>
          </p:nvPr>
        </p:nvSpPr>
        <p:spPr/>
        <p:txBody>
          <a:bodyPr/>
          <a:lstStyle/>
          <a:p>
            <a:fld id="{11DE6A85-97E5-4317-825D-5B0268471EF8}" type="slidenum">
              <a:rPr lang="en-IN" smtClean="0"/>
              <a:t>‹#›</a:t>
            </a:fld>
            <a:endParaRPr lang="en-IN"/>
          </a:p>
        </p:txBody>
      </p:sp>
    </p:spTree>
    <p:extLst>
      <p:ext uri="{BB962C8B-B14F-4D97-AF65-F5344CB8AC3E}">
        <p14:creationId xmlns:p14="http://schemas.microsoft.com/office/powerpoint/2010/main" val="2734884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51464-79EB-4038-BAF4-9EF2ECA3A1E0}"/>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80E3A3ED-D216-403F-828B-B72298FBB1C3}"/>
              </a:ext>
            </a:extLst>
          </p:cNvPr>
          <p:cNvSpPr>
            <a:spLocks noGrp="1"/>
          </p:cNvSpPr>
          <p:nvPr>
            <p:ph type="dt" sz="half" idx="10"/>
          </p:nvPr>
        </p:nvSpPr>
        <p:spPr/>
        <p:txBody>
          <a:bodyPr/>
          <a:lstStyle/>
          <a:p>
            <a:fld id="{A9F8F25E-CE38-4A99-ABB4-49D31F02942C}" type="datetimeFigureOut">
              <a:rPr lang="en-IN" smtClean="0"/>
              <a:t>31-08-2022</a:t>
            </a:fld>
            <a:endParaRPr lang="en-IN"/>
          </a:p>
        </p:txBody>
      </p:sp>
      <p:sp>
        <p:nvSpPr>
          <p:cNvPr id="4" name="Footer Placeholder 3">
            <a:extLst>
              <a:ext uri="{FF2B5EF4-FFF2-40B4-BE49-F238E27FC236}">
                <a16:creationId xmlns:a16="http://schemas.microsoft.com/office/drawing/2014/main" id="{31AB3D46-A599-499B-8915-11E175EEF8B6}"/>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3DD2977A-24F1-47AD-B975-C95673CD03E9}"/>
              </a:ext>
            </a:extLst>
          </p:cNvPr>
          <p:cNvSpPr>
            <a:spLocks noGrp="1"/>
          </p:cNvSpPr>
          <p:nvPr>
            <p:ph type="sldNum" sz="quarter" idx="12"/>
          </p:nvPr>
        </p:nvSpPr>
        <p:spPr/>
        <p:txBody>
          <a:bodyPr/>
          <a:lstStyle/>
          <a:p>
            <a:fld id="{11DE6A85-97E5-4317-825D-5B0268471EF8}" type="slidenum">
              <a:rPr lang="en-IN" smtClean="0"/>
              <a:t>‹#›</a:t>
            </a:fld>
            <a:endParaRPr lang="en-IN"/>
          </a:p>
        </p:txBody>
      </p:sp>
    </p:spTree>
    <p:extLst>
      <p:ext uri="{BB962C8B-B14F-4D97-AF65-F5344CB8AC3E}">
        <p14:creationId xmlns:p14="http://schemas.microsoft.com/office/powerpoint/2010/main" val="304278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2B3F81-E62F-4481-A1CB-DBD7BB2832A8}"/>
              </a:ext>
            </a:extLst>
          </p:cNvPr>
          <p:cNvSpPr>
            <a:spLocks noGrp="1"/>
          </p:cNvSpPr>
          <p:nvPr>
            <p:ph type="dt" sz="half" idx="10"/>
          </p:nvPr>
        </p:nvSpPr>
        <p:spPr/>
        <p:txBody>
          <a:bodyPr/>
          <a:lstStyle/>
          <a:p>
            <a:fld id="{A9F8F25E-CE38-4A99-ABB4-49D31F02942C}" type="datetimeFigureOut">
              <a:rPr lang="en-IN" smtClean="0"/>
              <a:t>31-08-2022</a:t>
            </a:fld>
            <a:endParaRPr lang="en-IN"/>
          </a:p>
        </p:txBody>
      </p:sp>
      <p:sp>
        <p:nvSpPr>
          <p:cNvPr id="3" name="Footer Placeholder 2">
            <a:extLst>
              <a:ext uri="{FF2B5EF4-FFF2-40B4-BE49-F238E27FC236}">
                <a16:creationId xmlns:a16="http://schemas.microsoft.com/office/drawing/2014/main" id="{F9697CD6-D11B-4974-8824-D579EEF42156}"/>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3F01D525-7DA5-47FD-9059-0DE855C90422}"/>
              </a:ext>
            </a:extLst>
          </p:cNvPr>
          <p:cNvSpPr>
            <a:spLocks noGrp="1"/>
          </p:cNvSpPr>
          <p:nvPr>
            <p:ph type="sldNum" sz="quarter" idx="12"/>
          </p:nvPr>
        </p:nvSpPr>
        <p:spPr/>
        <p:txBody>
          <a:bodyPr/>
          <a:lstStyle/>
          <a:p>
            <a:fld id="{11DE6A85-97E5-4317-825D-5B0268471EF8}" type="slidenum">
              <a:rPr lang="en-IN" smtClean="0"/>
              <a:t>‹#›</a:t>
            </a:fld>
            <a:endParaRPr lang="en-IN"/>
          </a:p>
        </p:txBody>
      </p:sp>
    </p:spTree>
    <p:extLst>
      <p:ext uri="{BB962C8B-B14F-4D97-AF65-F5344CB8AC3E}">
        <p14:creationId xmlns:p14="http://schemas.microsoft.com/office/powerpoint/2010/main" val="20765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53C08-8B86-4840-9CD3-4EFACA0806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58FCC9BE-7B8B-455B-AE68-5531983A39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DA320F13-9204-4DF6-9361-9A726EBBCC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CFB888-5DD4-4520-AAE3-15A36236336B}"/>
              </a:ext>
            </a:extLst>
          </p:cNvPr>
          <p:cNvSpPr>
            <a:spLocks noGrp="1"/>
          </p:cNvSpPr>
          <p:nvPr>
            <p:ph type="dt" sz="half" idx="10"/>
          </p:nvPr>
        </p:nvSpPr>
        <p:spPr/>
        <p:txBody>
          <a:bodyPr/>
          <a:lstStyle/>
          <a:p>
            <a:fld id="{A9F8F25E-CE38-4A99-ABB4-49D31F02942C}" type="datetimeFigureOut">
              <a:rPr lang="en-IN" smtClean="0"/>
              <a:t>31-08-2022</a:t>
            </a:fld>
            <a:endParaRPr lang="en-IN"/>
          </a:p>
        </p:txBody>
      </p:sp>
      <p:sp>
        <p:nvSpPr>
          <p:cNvPr id="6" name="Footer Placeholder 5">
            <a:extLst>
              <a:ext uri="{FF2B5EF4-FFF2-40B4-BE49-F238E27FC236}">
                <a16:creationId xmlns:a16="http://schemas.microsoft.com/office/drawing/2014/main" id="{B765CB9A-4839-40D2-B4F7-4DB1B7AB59D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9AB062F-AC43-4864-BB41-ED098C957484}"/>
              </a:ext>
            </a:extLst>
          </p:cNvPr>
          <p:cNvSpPr>
            <a:spLocks noGrp="1"/>
          </p:cNvSpPr>
          <p:nvPr>
            <p:ph type="sldNum" sz="quarter" idx="12"/>
          </p:nvPr>
        </p:nvSpPr>
        <p:spPr/>
        <p:txBody>
          <a:bodyPr/>
          <a:lstStyle/>
          <a:p>
            <a:fld id="{11DE6A85-97E5-4317-825D-5B0268471EF8}" type="slidenum">
              <a:rPr lang="en-IN" smtClean="0"/>
              <a:t>‹#›</a:t>
            </a:fld>
            <a:endParaRPr lang="en-IN"/>
          </a:p>
        </p:txBody>
      </p:sp>
    </p:spTree>
    <p:extLst>
      <p:ext uri="{BB962C8B-B14F-4D97-AF65-F5344CB8AC3E}">
        <p14:creationId xmlns:p14="http://schemas.microsoft.com/office/powerpoint/2010/main" val="4156932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AFDE6-A793-4827-A68B-443B0AD433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B72BD451-5DC5-4DBC-96D9-A0F0B01064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7499BCFA-5788-46C3-B38F-AE9BDBDDE6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0AB34E-6622-43C3-9FB0-ECCD62F09C47}"/>
              </a:ext>
            </a:extLst>
          </p:cNvPr>
          <p:cNvSpPr>
            <a:spLocks noGrp="1"/>
          </p:cNvSpPr>
          <p:nvPr>
            <p:ph type="dt" sz="half" idx="10"/>
          </p:nvPr>
        </p:nvSpPr>
        <p:spPr/>
        <p:txBody>
          <a:bodyPr/>
          <a:lstStyle/>
          <a:p>
            <a:fld id="{A9F8F25E-CE38-4A99-ABB4-49D31F02942C}" type="datetimeFigureOut">
              <a:rPr lang="en-IN" smtClean="0"/>
              <a:t>31-08-2022</a:t>
            </a:fld>
            <a:endParaRPr lang="en-IN"/>
          </a:p>
        </p:txBody>
      </p:sp>
      <p:sp>
        <p:nvSpPr>
          <p:cNvPr id="6" name="Footer Placeholder 5">
            <a:extLst>
              <a:ext uri="{FF2B5EF4-FFF2-40B4-BE49-F238E27FC236}">
                <a16:creationId xmlns:a16="http://schemas.microsoft.com/office/drawing/2014/main" id="{34046447-0B01-491D-852B-4417CD938EA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C1A0D0D-9E7C-49E7-A02D-C0EDE8877B49}"/>
              </a:ext>
            </a:extLst>
          </p:cNvPr>
          <p:cNvSpPr>
            <a:spLocks noGrp="1"/>
          </p:cNvSpPr>
          <p:nvPr>
            <p:ph type="sldNum" sz="quarter" idx="12"/>
          </p:nvPr>
        </p:nvSpPr>
        <p:spPr/>
        <p:txBody>
          <a:bodyPr/>
          <a:lstStyle/>
          <a:p>
            <a:fld id="{11DE6A85-97E5-4317-825D-5B0268471EF8}" type="slidenum">
              <a:rPr lang="en-IN" smtClean="0"/>
              <a:t>‹#›</a:t>
            </a:fld>
            <a:endParaRPr lang="en-IN"/>
          </a:p>
        </p:txBody>
      </p:sp>
    </p:spTree>
    <p:extLst>
      <p:ext uri="{BB962C8B-B14F-4D97-AF65-F5344CB8AC3E}">
        <p14:creationId xmlns:p14="http://schemas.microsoft.com/office/powerpoint/2010/main" val="4104901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78A86C-BA9A-468A-8B1E-76C73DBC92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5471CA1-C816-4FE9-A10B-2AE310B2B1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939B4CB-18A7-4E5D-9BCF-FD9BB2488B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F8F25E-CE38-4A99-ABB4-49D31F02942C}" type="datetimeFigureOut">
              <a:rPr lang="en-IN" smtClean="0"/>
              <a:t>31-08-2022</a:t>
            </a:fld>
            <a:endParaRPr lang="en-IN"/>
          </a:p>
        </p:txBody>
      </p:sp>
      <p:sp>
        <p:nvSpPr>
          <p:cNvPr id="5" name="Footer Placeholder 4">
            <a:extLst>
              <a:ext uri="{FF2B5EF4-FFF2-40B4-BE49-F238E27FC236}">
                <a16:creationId xmlns:a16="http://schemas.microsoft.com/office/drawing/2014/main" id="{D80D0904-B915-4750-B189-5B8A4BD45B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AFD4C47E-BD29-4362-A64E-CEB400956F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DE6A85-97E5-4317-825D-5B0268471EF8}" type="slidenum">
              <a:rPr lang="en-IN" smtClean="0"/>
              <a:t>‹#›</a:t>
            </a:fld>
            <a:endParaRPr lang="en-IN"/>
          </a:p>
        </p:txBody>
      </p:sp>
    </p:spTree>
    <p:extLst>
      <p:ext uri="{BB962C8B-B14F-4D97-AF65-F5344CB8AC3E}">
        <p14:creationId xmlns:p14="http://schemas.microsoft.com/office/powerpoint/2010/main" val="2462143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5995AE-207E-408E-B7E4-6E1FDEC40EA6}"/>
              </a:ext>
            </a:extLst>
          </p:cNvPr>
          <p:cNvSpPr txBox="1"/>
          <p:nvPr/>
        </p:nvSpPr>
        <p:spPr>
          <a:xfrm>
            <a:off x="1115184" y="2814083"/>
            <a:ext cx="8786461" cy="707886"/>
          </a:xfrm>
          <a:prstGeom prst="rect">
            <a:avLst/>
          </a:prstGeom>
          <a:noFill/>
        </p:spPr>
        <p:txBody>
          <a:bodyPr wrap="square">
            <a:spAutoFit/>
          </a:bodyPr>
          <a:lstStyle/>
          <a:p>
            <a:pPr algn="ctr"/>
            <a:r>
              <a:rPr lang="en-US" sz="4000" b="1" dirty="0" smtClean="0">
                <a:latin typeface="Times New Roman" panose="02020603050405020304" pitchFamily="18" charset="0"/>
                <a:cs typeface="Times New Roman" panose="02020603050405020304" pitchFamily="18" charset="0"/>
              </a:rPr>
              <a:t>Fermentation </a:t>
            </a:r>
            <a:r>
              <a:rPr lang="en-US" sz="4000" b="1" dirty="0" smtClean="0">
                <a:latin typeface="Times New Roman" panose="02020603050405020304" pitchFamily="18" charset="0"/>
                <a:cs typeface="Times New Roman" panose="02020603050405020304" pitchFamily="18" charset="0"/>
              </a:rPr>
              <a:t>Types</a:t>
            </a:r>
            <a:endParaRPr lang="en-IN"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2149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AA0E04-6352-4602-AA91-127FC1BAB2D3}"/>
              </a:ext>
            </a:extLst>
          </p:cNvPr>
          <p:cNvPicPr>
            <a:picLocks noChangeAspect="1"/>
          </p:cNvPicPr>
          <p:nvPr/>
        </p:nvPicPr>
        <p:blipFill>
          <a:blip r:embed="rId2"/>
          <a:stretch>
            <a:fillRect/>
          </a:stretch>
        </p:blipFill>
        <p:spPr>
          <a:xfrm>
            <a:off x="575035" y="754144"/>
            <a:ext cx="11095349" cy="5872899"/>
          </a:xfrm>
          <a:prstGeom prst="rect">
            <a:avLst/>
          </a:prstGeom>
        </p:spPr>
      </p:pic>
      <p:sp>
        <p:nvSpPr>
          <p:cNvPr id="3" name="Rectangle 2">
            <a:extLst>
              <a:ext uri="{FF2B5EF4-FFF2-40B4-BE49-F238E27FC236}">
                <a16:creationId xmlns:a16="http://schemas.microsoft.com/office/drawing/2014/main" id="{7D6BBBEC-A469-4D86-AF7B-C6F84B736948}"/>
              </a:ext>
            </a:extLst>
          </p:cNvPr>
          <p:cNvSpPr/>
          <p:nvPr/>
        </p:nvSpPr>
        <p:spPr>
          <a:xfrm>
            <a:off x="4101827" y="29791"/>
            <a:ext cx="5480796" cy="523220"/>
          </a:xfrm>
          <a:prstGeom prst="rect">
            <a:avLst/>
          </a:prstGeom>
        </p:spPr>
        <p:txBody>
          <a:bodyPr wrap="none">
            <a:spAutoFit/>
          </a:bodyPr>
          <a:lstStyle/>
          <a:p>
            <a:r>
              <a:rPr lang="en-IN" sz="2800" b="1" dirty="0">
                <a:solidFill>
                  <a:srgbClr val="6342EE"/>
                </a:solidFill>
                <a:ea typeface="Times New Roman" panose="02020603050405020304" pitchFamily="18" charset="0"/>
              </a:rPr>
              <a:t>Solid state (substrate) fermentation</a:t>
            </a:r>
            <a:endParaRPr lang="en-IN" sz="2800" b="1" dirty="0">
              <a:solidFill>
                <a:srgbClr val="6342EE"/>
              </a:solidFill>
            </a:endParaRPr>
          </a:p>
        </p:txBody>
      </p:sp>
    </p:spTree>
    <p:extLst>
      <p:ext uri="{BB962C8B-B14F-4D97-AF65-F5344CB8AC3E}">
        <p14:creationId xmlns:p14="http://schemas.microsoft.com/office/powerpoint/2010/main" val="3154748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325DE0-0F0F-46C3-A008-41ECC62E0E49}"/>
              </a:ext>
            </a:extLst>
          </p:cNvPr>
          <p:cNvSpPr/>
          <p:nvPr/>
        </p:nvSpPr>
        <p:spPr>
          <a:xfrm>
            <a:off x="452486" y="249539"/>
            <a:ext cx="11274457" cy="6063198"/>
          </a:xfrm>
          <a:prstGeom prst="rect">
            <a:avLst/>
          </a:prstGeom>
        </p:spPr>
        <p:txBody>
          <a:bodyPr wrap="square">
            <a:spAutoFit/>
          </a:bodyPr>
          <a:lstStyle/>
          <a:p>
            <a:pPr algn="just"/>
            <a:r>
              <a:rPr lang="en-IN" sz="2800" b="1" dirty="0">
                <a:solidFill>
                  <a:srgbClr val="6342EE"/>
                </a:solidFill>
                <a:latin typeface="Times New Roman" panose="02020603050405020304" pitchFamily="18" charset="0"/>
                <a:ea typeface="Times New Roman" panose="02020603050405020304" pitchFamily="18" charset="0"/>
                <a:cs typeface="Times New Roman" panose="02020603050405020304" pitchFamily="18" charset="0"/>
              </a:rPr>
              <a:t>Factors Involved in SSF Process </a:t>
            </a:r>
          </a:p>
          <a:p>
            <a:pPr marL="285750" indent="-285750" algn="just">
              <a:buFont typeface="Wingdings" panose="05000000000000000000" pitchFamily="2" charset="2"/>
              <a:buChar char="Ø"/>
            </a:pPr>
            <a:r>
              <a:rPr lang="en-IN"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Selection of Micro-organisms </a:t>
            </a:r>
          </a:p>
          <a:p>
            <a:pPr marL="285750" indent="-285750" algn="just">
              <a:buFont typeface="Wingdings" panose="05000000000000000000" pitchFamily="2" charset="2"/>
              <a:buChar char="Ø"/>
            </a:pPr>
            <a:r>
              <a:rPr lang="en-IN"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Substrate </a:t>
            </a:r>
          </a:p>
          <a:p>
            <a:pPr marL="285750" indent="-285750" algn="just">
              <a:buFont typeface="Wingdings" panose="05000000000000000000" pitchFamily="2" charset="2"/>
              <a:buChar char="Ø"/>
            </a:pPr>
            <a:r>
              <a:rPr lang="en-IN"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Process Optimization </a:t>
            </a:r>
          </a:p>
          <a:p>
            <a:pPr marL="285750" indent="-285750" algn="just">
              <a:buFont typeface="Wingdings" panose="05000000000000000000" pitchFamily="2" charset="2"/>
              <a:buChar char="Ø"/>
            </a:pPr>
            <a:r>
              <a:rPr lang="en-IN"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Product Isolation &amp; Purification</a:t>
            </a:r>
            <a:endParaRPr lang="en-IN"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IN"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IN" sz="2400" dirty="0">
                <a:solidFill>
                  <a:srgbClr val="6342EE"/>
                </a:solidFill>
                <a:latin typeface="Times New Roman" panose="02020603050405020304" pitchFamily="18" charset="0"/>
                <a:ea typeface="Times New Roman" panose="02020603050405020304" pitchFamily="18" charset="0"/>
                <a:cs typeface="Times New Roman" panose="02020603050405020304" pitchFamily="18" charset="0"/>
              </a:rPr>
              <a:t>Selection of Micro-organism </a:t>
            </a:r>
            <a:r>
              <a:rPr lang="en-IN" sz="2400"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This is one of the key factor for improved yields of the product. Bacteria, Yeast and Filamentous Fungi can be used. Filamentous Fungi has shown better results growing in the solid substrate fermentation. </a:t>
            </a:r>
          </a:p>
          <a:p>
            <a:pPr algn="just"/>
            <a:endParaRPr lang="en-IN" sz="2400"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IN" sz="2400" dirty="0">
                <a:solidFill>
                  <a:srgbClr val="6342EE"/>
                </a:solidFill>
                <a:latin typeface="Times New Roman" panose="02020603050405020304" pitchFamily="18" charset="0"/>
                <a:ea typeface="Times New Roman" panose="02020603050405020304" pitchFamily="18" charset="0"/>
                <a:cs typeface="Times New Roman" panose="02020603050405020304" pitchFamily="18" charset="0"/>
              </a:rPr>
              <a:t>Substrate</a:t>
            </a:r>
            <a:r>
              <a:rPr lang="en-IN" sz="2400"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 Substrate also plays important role in determining the growth of micro-organisms, there by increasing the product yield. Substrate is chosen such a way that it should provide physical support as well as nutrients to the growing culture. </a:t>
            </a:r>
          </a:p>
          <a:p>
            <a:pPr algn="just"/>
            <a:r>
              <a:rPr lang="en-IN" sz="2400"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Substrate is of two types: </a:t>
            </a:r>
          </a:p>
          <a:p>
            <a:pPr algn="just"/>
            <a:r>
              <a:rPr lang="en-IN" sz="2400"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One is Specific substrate, which requires suitable value-addition and / or disposal. </a:t>
            </a:r>
          </a:p>
          <a:p>
            <a:pPr algn="just"/>
            <a:r>
              <a:rPr lang="en-IN" sz="2400"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The second is for producing a specific product from a suitable substrate.</a:t>
            </a:r>
            <a:endParaRPr lang="en-IN"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080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E95AF5-43BB-4A9C-A772-7A15D1F2DA3E}"/>
              </a:ext>
            </a:extLst>
          </p:cNvPr>
          <p:cNvSpPr/>
          <p:nvPr/>
        </p:nvSpPr>
        <p:spPr>
          <a:xfrm>
            <a:off x="122547" y="131974"/>
            <a:ext cx="11953189" cy="6617196"/>
          </a:xfrm>
          <a:prstGeom prst="rect">
            <a:avLst/>
          </a:prstGeom>
        </p:spPr>
        <p:txBody>
          <a:bodyPr wrap="square">
            <a:spAutoFit/>
          </a:bodyPr>
          <a:lstStyle/>
          <a:p>
            <a:pPr algn="just"/>
            <a:r>
              <a:rPr lang="en-IN" sz="2400" dirty="0">
                <a:solidFill>
                  <a:srgbClr val="6342EE"/>
                </a:solidFill>
                <a:latin typeface="Times New Roman" panose="02020603050405020304" pitchFamily="18" charset="0"/>
                <a:ea typeface="Times New Roman" panose="02020603050405020304" pitchFamily="18" charset="0"/>
                <a:cs typeface="Times New Roman" panose="02020603050405020304" pitchFamily="18" charset="0"/>
              </a:rPr>
              <a:t>Process Optimization – </a:t>
            </a:r>
            <a:r>
              <a:rPr lang="en-IN" sz="2400"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It is the optimization of </a:t>
            </a:r>
            <a:r>
              <a:rPr lang="en-IN" sz="2400"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physico</a:t>
            </a:r>
            <a:r>
              <a:rPr lang="en-IN" sz="2400"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-chemical and Biochemical Parameters which includes size, initial moisture, pH and pre-treatment of the substrate, Relative humidity, temperature of incubation, agitation and aeration and age and size of the inoculum. Nutrient Supplementation such as N, P and trace elements and supplementation of additional carbon source and inducers. Extraction of product and its purification. </a:t>
            </a:r>
          </a:p>
          <a:p>
            <a:pPr algn="just"/>
            <a:endParaRPr lang="en-IN" sz="2400" dirty="0">
              <a:solidFill>
                <a:srgbClr val="444444"/>
              </a:solidFill>
              <a:latin typeface="Times New Roman" panose="02020603050405020304" pitchFamily="18" charset="0"/>
              <a:cs typeface="Times New Roman" panose="02020603050405020304" pitchFamily="18" charset="0"/>
            </a:endParaRPr>
          </a:p>
          <a:p>
            <a:pPr algn="just"/>
            <a:r>
              <a:rPr lang="en-IN" sz="2400" dirty="0">
                <a:solidFill>
                  <a:srgbClr val="6342EE"/>
                </a:solidFill>
                <a:latin typeface="Times New Roman" panose="02020603050405020304" pitchFamily="18" charset="0"/>
                <a:cs typeface="Times New Roman" panose="02020603050405020304" pitchFamily="18" charset="0"/>
              </a:rPr>
              <a:t>Applications: </a:t>
            </a:r>
            <a:r>
              <a:rPr lang="en-IN" sz="2400" dirty="0">
                <a:latin typeface="Times New Roman" panose="02020603050405020304" pitchFamily="18" charset="0"/>
                <a:cs typeface="Times New Roman" panose="02020603050405020304" pitchFamily="18" charset="0"/>
              </a:rPr>
              <a:t>Solid State fermentation is being employed in various fields ranging from pharmacology to bioremediation, covering various aspects of biodiversity conservation. </a:t>
            </a:r>
          </a:p>
          <a:p>
            <a:pPr algn="just"/>
            <a:endParaRPr lang="en-IN" sz="2400" dirty="0">
              <a:solidFill>
                <a:srgbClr val="6342EE"/>
              </a:solidFill>
              <a:latin typeface="Times New Roman" panose="02020603050405020304" pitchFamily="18" charset="0"/>
              <a:cs typeface="Times New Roman" panose="02020603050405020304" pitchFamily="18" charset="0"/>
            </a:endParaRPr>
          </a:p>
          <a:p>
            <a:pPr algn="just"/>
            <a:r>
              <a:rPr lang="en-IN" sz="2400" dirty="0">
                <a:solidFill>
                  <a:srgbClr val="6342EE"/>
                </a:solidFill>
                <a:latin typeface="Times New Roman" panose="02020603050405020304" pitchFamily="18" charset="0"/>
                <a:cs typeface="Times New Roman" panose="02020603050405020304" pitchFamily="18" charset="0"/>
              </a:rPr>
              <a:t>These are the applications of Solid State fermentation </a:t>
            </a:r>
            <a:r>
              <a:rPr lang="en-IN" sz="2400" dirty="0">
                <a:latin typeface="Times New Roman" panose="02020603050405020304" pitchFamily="18" charset="0"/>
                <a:cs typeface="Times New Roman" panose="02020603050405020304" pitchFamily="18" charset="0"/>
              </a:rPr>
              <a:t>-- </a:t>
            </a:r>
          </a:p>
          <a:p>
            <a:pPr algn="just"/>
            <a:r>
              <a:rPr lang="en-IN" sz="2400" dirty="0">
                <a:solidFill>
                  <a:srgbClr val="6342EE"/>
                </a:solidFill>
                <a:latin typeface="Times New Roman" panose="02020603050405020304" pitchFamily="18" charset="0"/>
                <a:cs typeface="Times New Roman" panose="02020603050405020304" pitchFamily="18" charset="0"/>
              </a:rPr>
              <a:t>Production of Industrial Enzymes </a:t>
            </a:r>
            <a:r>
              <a:rPr lang="en-IN" sz="2400" dirty="0">
                <a:latin typeface="Times New Roman" panose="02020603050405020304" pitchFamily="18" charset="0"/>
                <a:cs typeface="Times New Roman" panose="02020603050405020304" pitchFamily="18" charset="0"/>
              </a:rPr>
              <a:t>as almost all the known microbial enzymes can be produced under SSF systems. Enzymes of industrial importance, like proteases, cellulases, </a:t>
            </a:r>
            <a:r>
              <a:rPr lang="en-IN" sz="2400" dirty="0" err="1">
                <a:latin typeface="Times New Roman" panose="02020603050405020304" pitchFamily="18" charset="0"/>
                <a:cs typeface="Times New Roman" panose="02020603050405020304" pitchFamily="18" charset="0"/>
              </a:rPr>
              <a:t>ligninases</a:t>
            </a:r>
            <a:r>
              <a:rPr lang="en-IN" sz="2400" dirty="0">
                <a:latin typeface="Times New Roman" panose="02020603050405020304" pitchFamily="18" charset="0"/>
                <a:cs typeface="Times New Roman" panose="02020603050405020304" pitchFamily="18" charset="0"/>
              </a:rPr>
              <a:t>, xylanases, pectinases, amylases, phenolic acid </a:t>
            </a:r>
            <a:r>
              <a:rPr lang="en-IN" sz="2400" dirty="0" err="1">
                <a:latin typeface="Times New Roman" panose="02020603050405020304" pitchFamily="18" charset="0"/>
                <a:cs typeface="Times New Roman" panose="02020603050405020304" pitchFamily="18" charset="0"/>
              </a:rPr>
              <a:t>esterases</a:t>
            </a:r>
            <a:r>
              <a:rPr lang="en-IN" sz="2400" dirty="0">
                <a:latin typeface="Times New Roman" panose="02020603050405020304" pitchFamily="18" charset="0"/>
                <a:cs typeface="Times New Roman" panose="02020603050405020304" pitchFamily="18" charset="0"/>
              </a:rPr>
              <a:t>, microbial </a:t>
            </a:r>
            <a:r>
              <a:rPr lang="en-IN" sz="2400" dirty="0" err="1">
                <a:latin typeface="Times New Roman" panose="02020603050405020304" pitchFamily="18" charset="0"/>
                <a:cs typeface="Times New Roman" panose="02020603050405020304" pitchFamily="18" charset="0"/>
              </a:rPr>
              <a:t>rennets</a:t>
            </a:r>
            <a:r>
              <a:rPr lang="en-IN" sz="2400" dirty="0">
                <a:latin typeface="Times New Roman" panose="02020603050405020304" pitchFamily="18" charset="0"/>
                <a:cs typeface="Times New Roman" panose="02020603050405020304" pitchFamily="18" charset="0"/>
              </a:rPr>
              <a:t>, oligosaccharide oxidases etc. using SSF systems.</a:t>
            </a:r>
          </a:p>
          <a:p>
            <a:pPr algn="just"/>
            <a:endParaRPr lang="en-IN" sz="2400" dirty="0">
              <a:solidFill>
                <a:srgbClr val="6342EE"/>
              </a:solidFill>
              <a:latin typeface="Times New Roman" panose="02020603050405020304" pitchFamily="18" charset="0"/>
              <a:cs typeface="Times New Roman" panose="02020603050405020304" pitchFamily="18" charset="0"/>
            </a:endParaRPr>
          </a:p>
          <a:p>
            <a:pPr algn="just"/>
            <a:r>
              <a:rPr lang="en-IN" sz="2400" dirty="0">
                <a:solidFill>
                  <a:srgbClr val="6342EE"/>
                </a:solidFill>
                <a:latin typeface="Times New Roman" panose="02020603050405020304" pitchFamily="18" charset="0"/>
                <a:cs typeface="Times New Roman" panose="02020603050405020304" pitchFamily="18" charset="0"/>
              </a:rPr>
              <a:t>Production of Bio pesticides </a:t>
            </a:r>
            <a:r>
              <a:rPr lang="en-IN" sz="2400" dirty="0">
                <a:latin typeface="Times New Roman" panose="02020603050405020304" pitchFamily="18" charset="0"/>
                <a:cs typeface="Times New Roman" panose="02020603050405020304" pitchFamily="18" charset="0"/>
              </a:rPr>
              <a:t>-- The infamous Bacillus </a:t>
            </a:r>
            <a:r>
              <a:rPr lang="en-IN" sz="2400" dirty="0" err="1">
                <a:latin typeface="Times New Roman" panose="02020603050405020304" pitchFamily="18" charset="0"/>
                <a:cs typeface="Times New Roman" panose="02020603050405020304" pitchFamily="18" charset="0"/>
              </a:rPr>
              <a:t>thurengenesis</a:t>
            </a:r>
            <a:r>
              <a:rPr lang="en-IN" sz="2400" dirty="0">
                <a:latin typeface="Times New Roman" panose="02020603050405020304" pitchFamily="18" charset="0"/>
                <a:cs typeface="Times New Roman" panose="02020603050405020304" pitchFamily="18" charset="0"/>
              </a:rPr>
              <a:t> (</a:t>
            </a:r>
            <a:r>
              <a:rPr lang="en-IN" sz="2400" dirty="0" err="1">
                <a:latin typeface="Times New Roman" panose="02020603050405020304" pitchFamily="18" charset="0"/>
                <a:cs typeface="Times New Roman" panose="02020603050405020304" pitchFamily="18" charset="0"/>
              </a:rPr>
              <a:t>Bt</a:t>
            </a:r>
            <a:r>
              <a:rPr lang="en-IN" sz="2400" dirty="0">
                <a:latin typeface="Times New Roman" panose="02020603050405020304" pitchFamily="18" charset="0"/>
                <a:cs typeface="Times New Roman" panose="02020603050405020304" pitchFamily="18" charset="0"/>
              </a:rPr>
              <a:t>)’s protein can be produced in large scale in order to address the issues of pest attacks-yield damage.</a:t>
            </a:r>
            <a:endParaRPr lang="en-IN"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75075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A8B07F-C321-4579-A594-2082CFCFAD68}"/>
              </a:ext>
            </a:extLst>
          </p:cNvPr>
          <p:cNvPicPr>
            <a:picLocks noChangeAspect="1"/>
          </p:cNvPicPr>
          <p:nvPr/>
        </p:nvPicPr>
        <p:blipFill>
          <a:blip r:embed="rId2"/>
          <a:stretch>
            <a:fillRect/>
          </a:stretch>
        </p:blipFill>
        <p:spPr>
          <a:xfrm>
            <a:off x="499622" y="590719"/>
            <a:ext cx="10953946" cy="6083458"/>
          </a:xfrm>
          <a:prstGeom prst="rect">
            <a:avLst/>
          </a:prstGeom>
        </p:spPr>
      </p:pic>
      <p:sp>
        <p:nvSpPr>
          <p:cNvPr id="5" name="Rectangle 4">
            <a:extLst>
              <a:ext uri="{FF2B5EF4-FFF2-40B4-BE49-F238E27FC236}">
                <a16:creationId xmlns:a16="http://schemas.microsoft.com/office/drawing/2014/main" id="{02B36260-8022-481D-9758-0A4563AC7882}"/>
              </a:ext>
            </a:extLst>
          </p:cNvPr>
          <p:cNvSpPr/>
          <p:nvPr/>
        </p:nvSpPr>
        <p:spPr>
          <a:xfrm>
            <a:off x="3004687" y="67499"/>
            <a:ext cx="6214073" cy="523220"/>
          </a:xfrm>
          <a:prstGeom prst="rect">
            <a:avLst/>
          </a:prstGeom>
        </p:spPr>
        <p:txBody>
          <a:bodyPr wrap="none">
            <a:spAutoFit/>
          </a:bodyPr>
          <a:lstStyle/>
          <a:p>
            <a:r>
              <a:rPr lang="en-IN" sz="2800" b="1" dirty="0">
                <a:solidFill>
                  <a:srgbClr val="6342EE"/>
                </a:solidFill>
                <a:cs typeface="Times New Roman" panose="02020603050405020304" pitchFamily="18" charset="0"/>
              </a:rPr>
              <a:t>Applications of Solid State fermentation </a:t>
            </a:r>
            <a:endParaRPr lang="en-IN" sz="2800" b="1" dirty="0">
              <a:solidFill>
                <a:srgbClr val="6342EE"/>
              </a:solidFill>
            </a:endParaRPr>
          </a:p>
        </p:txBody>
      </p:sp>
    </p:spTree>
    <p:extLst>
      <p:ext uri="{BB962C8B-B14F-4D97-AF65-F5344CB8AC3E}">
        <p14:creationId xmlns:p14="http://schemas.microsoft.com/office/powerpoint/2010/main" val="784255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423C54-0D17-4BF2-8846-31836FB4781E}"/>
              </a:ext>
            </a:extLst>
          </p:cNvPr>
          <p:cNvSpPr/>
          <p:nvPr/>
        </p:nvSpPr>
        <p:spPr>
          <a:xfrm>
            <a:off x="452487" y="623926"/>
            <a:ext cx="11236750" cy="3416320"/>
          </a:xfrm>
          <a:prstGeom prst="rect">
            <a:avLst/>
          </a:prstGeom>
        </p:spPr>
        <p:txBody>
          <a:bodyPr wrap="square">
            <a:spAutoFit/>
          </a:bodyPr>
          <a:lstStyle/>
          <a:p>
            <a:pPr algn="just"/>
            <a:r>
              <a:rPr lang="en-US" sz="2400" dirty="0">
                <a:solidFill>
                  <a:srgbClr val="3B3835"/>
                </a:solidFill>
                <a:latin typeface="Times New Roman" panose="02020603050405020304" pitchFamily="18" charset="0"/>
                <a:cs typeface="Times New Roman" panose="02020603050405020304" pitchFamily="18" charset="0"/>
              </a:rPr>
              <a:t>Submerged fermentation / liquid fermentation </a:t>
            </a:r>
          </a:p>
          <a:p>
            <a:pPr algn="just"/>
            <a:r>
              <a:rPr lang="en-US" sz="2400" dirty="0">
                <a:solidFill>
                  <a:srgbClr val="3B3835"/>
                </a:solidFill>
                <a:latin typeface="Times New Roman" panose="02020603050405020304" pitchFamily="18" charset="0"/>
                <a:cs typeface="Times New Roman" panose="02020603050405020304" pitchFamily="18" charset="0"/>
              </a:rPr>
              <a:t>It is a techniques of cultivation of microorganism in </a:t>
            </a:r>
            <a:r>
              <a:rPr lang="en-US" sz="2400" dirty="0">
                <a:solidFill>
                  <a:srgbClr val="6342EE"/>
                </a:solidFill>
                <a:latin typeface="Times New Roman" panose="02020603050405020304" pitchFamily="18" charset="0"/>
                <a:cs typeface="Times New Roman" panose="02020603050405020304" pitchFamily="18" charset="0"/>
              </a:rPr>
              <a:t>liquid broth which breaks down the nutrient to release the desired bio-active compound into solution</a:t>
            </a:r>
            <a:r>
              <a:rPr lang="en-US" sz="2400" dirty="0">
                <a:solidFill>
                  <a:srgbClr val="3B3835"/>
                </a:solidFill>
                <a:latin typeface="Times New Roman" panose="02020603050405020304" pitchFamily="18" charset="0"/>
                <a:cs typeface="Times New Roman" panose="02020603050405020304" pitchFamily="18" charset="0"/>
              </a:rPr>
              <a:t>. In this method, selected microorganism are grown in </a:t>
            </a:r>
            <a:r>
              <a:rPr lang="en-US" sz="2400" dirty="0">
                <a:solidFill>
                  <a:srgbClr val="6342EE"/>
                </a:solidFill>
                <a:latin typeface="Times New Roman" panose="02020603050405020304" pitchFamily="18" charset="0"/>
                <a:cs typeface="Times New Roman" panose="02020603050405020304" pitchFamily="18" charset="0"/>
              </a:rPr>
              <a:t>closed vessels containing a broth rich in nutrients and high concentration of oxygen.</a:t>
            </a:r>
            <a:r>
              <a:rPr lang="en-US" sz="2400" dirty="0">
                <a:solidFill>
                  <a:srgbClr val="3B3835"/>
                </a:solidFill>
                <a:latin typeface="Times New Roman" panose="02020603050405020304" pitchFamily="18" charset="0"/>
                <a:cs typeface="Times New Roman" panose="02020603050405020304" pitchFamily="18" charset="0"/>
              </a:rPr>
              <a:t> In </a:t>
            </a:r>
            <a:r>
              <a:rPr lang="en-US" sz="2400" dirty="0" err="1">
                <a:solidFill>
                  <a:srgbClr val="3B3835"/>
                </a:solidFill>
                <a:latin typeface="Times New Roman" panose="02020603050405020304" pitchFamily="18" charset="0"/>
                <a:cs typeface="Times New Roman" panose="02020603050405020304" pitchFamily="18" charset="0"/>
              </a:rPr>
              <a:t>SmF</a:t>
            </a:r>
            <a:r>
              <a:rPr lang="en-US" sz="2400" dirty="0">
                <a:solidFill>
                  <a:srgbClr val="3B3835"/>
                </a:solidFill>
                <a:latin typeface="Times New Roman" panose="02020603050405020304" pitchFamily="18" charset="0"/>
                <a:cs typeface="Times New Roman" panose="02020603050405020304" pitchFamily="18" charset="0"/>
              </a:rPr>
              <a:t> substrate are utilized quite rapidly hence need to be </a:t>
            </a:r>
            <a:r>
              <a:rPr lang="en-US" sz="2400" dirty="0">
                <a:solidFill>
                  <a:srgbClr val="6342EE"/>
                </a:solidFill>
                <a:latin typeface="Times New Roman" panose="02020603050405020304" pitchFamily="18" charset="0"/>
                <a:cs typeface="Times New Roman" panose="02020603050405020304" pitchFamily="18" charset="0"/>
              </a:rPr>
              <a:t>constantly replaced or supplemented with nutrients. </a:t>
            </a:r>
            <a:r>
              <a:rPr lang="en-US" sz="2400" dirty="0">
                <a:solidFill>
                  <a:srgbClr val="3B3835"/>
                </a:solidFill>
                <a:latin typeface="Times New Roman" panose="02020603050405020304" pitchFamily="18" charset="0"/>
                <a:cs typeface="Times New Roman" panose="02020603050405020304" pitchFamily="18" charset="0"/>
              </a:rPr>
              <a:t>Bacteria that </a:t>
            </a:r>
            <a:r>
              <a:rPr lang="en-US" sz="2400" dirty="0">
                <a:solidFill>
                  <a:srgbClr val="6342EE"/>
                </a:solidFill>
                <a:latin typeface="Times New Roman" panose="02020603050405020304" pitchFamily="18" charset="0"/>
                <a:cs typeface="Times New Roman" panose="02020603050405020304" pitchFamily="18" charset="0"/>
              </a:rPr>
              <a:t>requires high moisture content or high water activity are best suited for submerged fermentation.</a:t>
            </a:r>
          </a:p>
          <a:p>
            <a:endParaRPr lang="en-US" sz="2400" dirty="0">
              <a:solidFill>
                <a:srgbClr val="3B3835"/>
              </a:solidFill>
              <a:latin typeface="Times New Roman" panose="02020603050405020304" pitchFamily="18" charset="0"/>
              <a:cs typeface="Times New Roman" panose="02020603050405020304" pitchFamily="18" charset="0"/>
            </a:endParaRPr>
          </a:p>
          <a:p>
            <a:endParaRPr lang="en-US" sz="2400" dirty="0">
              <a:solidFill>
                <a:srgbClr val="3B3835"/>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64C7E6B2-9741-4174-8035-C25BE1995FD0}"/>
              </a:ext>
            </a:extLst>
          </p:cNvPr>
          <p:cNvSpPr/>
          <p:nvPr/>
        </p:nvSpPr>
        <p:spPr>
          <a:xfrm>
            <a:off x="4116486" y="86354"/>
            <a:ext cx="5116966" cy="523220"/>
          </a:xfrm>
          <a:prstGeom prst="rect">
            <a:avLst/>
          </a:prstGeom>
        </p:spPr>
        <p:txBody>
          <a:bodyPr wrap="square">
            <a:spAutoFit/>
          </a:bodyPr>
          <a:lstStyle/>
          <a:p>
            <a:r>
              <a:rPr lang="en-IN" sz="2800" b="1" dirty="0">
                <a:solidFill>
                  <a:srgbClr val="6342EE"/>
                </a:solidFill>
                <a:ea typeface="Times New Roman" panose="02020603050405020304" pitchFamily="18" charset="0"/>
                <a:cs typeface="Times New Roman" panose="02020603050405020304" pitchFamily="18" charset="0"/>
              </a:rPr>
              <a:t>Submerged fermentation</a:t>
            </a:r>
            <a:endParaRPr lang="en-IN" sz="2800" b="1" dirty="0"/>
          </a:p>
        </p:txBody>
      </p:sp>
      <p:sp>
        <p:nvSpPr>
          <p:cNvPr id="6" name="Rectangle 5">
            <a:extLst>
              <a:ext uri="{FF2B5EF4-FFF2-40B4-BE49-F238E27FC236}">
                <a16:creationId xmlns:a16="http://schemas.microsoft.com/office/drawing/2014/main" id="{32DA10EE-1D83-433A-9F5C-691438662F69}"/>
              </a:ext>
            </a:extLst>
          </p:cNvPr>
          <p:cNvSpPr/>
          <p:nvPr/>
        </p:nvSpPr>
        <p:spPr>
          <a:xfrm>
            <a:off x="452487" y="3483862"/>
            <a:ext cx="11035879" cy="3046988"/>
          </a:xfrm>
          <a:prstGeom prst="rect">
            <a:avLst/>
          </a:prstGeom>
        </p:spPr>
        <p:txBody>
          <a:bodyPr wrap="square">
            <a:spAutoFit/>
          </a:bodyPr>
          <a:lstStyle/>
          <a:p>
            <a:pPr algn="just"/>
            <a:r>
              <a:rPr lang="en-IN" sz="2400" dirty="0">
                <a:solidFill>
                  <a:srgbClr val="6342EE"/>
                </a:solidFill>
                <a:latin typeface="Times New Roman" panose="02020603050405020304" pitchFamily="18" charset="0"/>
                <a:cs typeface="Times New Roman" panose="02020603050405020304" pitchFamily="18" charset="0"/>
              </a:rPr>
              <a:t>Applications of Submerged Fermentation (</a:t>
            </a:r>
            <a:r>
              <a:rPr lang="en-IN" sz="2400" dirty="0" err="1">
                <a:solidFill>
                  <a:srgbClr val="6342EE"/>
                </a:solidFill>
                <a:latin typeface="Times New Roman" panose="02020603050405020304" pitchFamily="18" charset="0"/>
                <a:cs typeface="Times New Roman" panose="02020603050405020304" pitchFamily="18" charset="0"/>
              </a:rPr>
              <a:t>SmF</a:t>
            </a:r>
            <a:r>
              <a:rPr lang="en-IN" sz="2400" dirty="0">
                <a:solidFill>
                  <a:srgbClr val="6342EE"/>
                </a:solidFill>
                <a:latin typeface="Times New Roman" panose="02020603050405020304" pitchFamily="18" charset="0"/>
                <a:cs typeface="Times New Roman" panose="02020603050405020304" pitchFamily="18" charset="0"/>
              </a:rPr>
              <a:t>) / Liquid Fermentation (LF) </a:t>
            </a:r>
            <a:r>
              <a:rPr lang="en-IN" sz="2400" dirty="0">
                <a:latin typeface="Times New Roman" panose="02020603050405020304" pitchFamily="18" charset="0"/>
                <a:cs typeface="Times New Roman" panose="02020603050405020304" pitchFamily="18" charset="0"/>
              </a:rPr>
              <a:t>-- </a:t>
            </a:r>
            <a:r>
              <a:rPr lang="en-IN" sz="2400" dirty="0" err="1">
                <a:latin typeface="Times New Roman" panose="02020603050405020304" pitchFamily="18" charset="0"/>
                <a:cs typeface="Times New Roman" panose="02020603050405020304" pitchFamily="18" charset="0"/>
              </a:rPr>
              <a:t>SmF</a:t>
            </a:r>
            <a:r>
              <a:rPr lang="en-IN" sz="2400" dirty="0">
                <a:latin typeface="Times New Roman" panose="02020603050405020304" pitchFamily="18" charset="0"/>
                <a:cs typeface="Times New Roman" panose="02020603050405020304" pitchFamily="18" charset="0"/>
              </a:rPr>
              <a:t> utilizes free </a:t>
            </a:r>
            <a:r>
              <a:rPr lang="en-IN" sz="2400" dirty="0">
                <a:solidFill>
                  <a:srgbClr val="6342EE"/>
                </a:solidFill>
                <a:latin typeface="Times New Roman" panose="02020603050405020304" pitchFamily="18" charset="0"/>
                <a:cs typeface="Times New Roman" panose="02020603050405020304" pitchFamily="18" charset="0"/>
              </a:rPr>
              <a:t>flowing liquid substrates, such as molasses and broths</a:t>
            </a:r>
            <a:r>
              <a:rPr lang="en-IN" sz="2400" dirty="0">
                <a:latin typeface="Times New Roman" panose="02020603050405020304" pitchFamily="18" charset="0"/>
                <a:cs typeface="Times New Roman" panose="02020603050405020304" pitchFamily="18" charset="0"/>
              </a:rPr>
              <a:t>. The bioactive compounds are secreted into the </a:t>
            </a:r>
            <a:r>
              <a:rPr lang="en-IN" sz="2400" dirty="0">
                <a:solidFill>
                  <a:srgbClr val="6342EE"/>
                </a:solidFill>
                <a:latin typeface="Times New Roman" panose="02020603050405020304" pitchFamily="18" charset="0"/>
                <a:cs typeface="Times New Roman" panose="02020603050405020304" pitchFamily="18" charset="0"/>
              </a:rPr>
              <a:t>fermentation broth. </a:t>
            </a:r>
            <a:r>
              <a:rPr lang="en-IN" sz="2400" dirty="0">
                <a:latin typeface="Times New Roman" panose="02020603050405020304" pitchFamily="18" charset="0"/>
                <a:cs typeface="Times New Roman" panose="02020603050405020304" pitchFamily="18" charset="0"/>
              </a:rPr>
              <a:t>The substrates are utilized quite rapidly that’s why substrate needs to be constantly replaced / supplemented with nutrients. This fermentation technique is best suited for </a:t>
            </a:r>
            <a:r>
              <a:rPr lang="en-IN" sz="2400" dirty="0">
                <a:solidFill>
                  <a:srgbClr val="6342EE"/>
                </a:solidFill>
                <a:latin typeface="Times New Roman" panose="02020603050405020304" pitchFamily="18" charset="0"/>
                <a:cs typeface="Times New Roman" panose="02020603050405020304" pitchFamily="18" charset="0"/>
              </a:rPr>
              <a:t>microorganisms such as bacteria that require high moisture. </a:t>
            </a:r>
            <a:r>
              <a:rPr lang="en-IN" sz="2400" dirty="0">
                <a:latin typeface="Times New Roman" panose="02020603050405020304" pitchFamily="18" charset="0"/>
                <a:cs typeface="Times New Roman" panose="02020603050405020304" pitchFamily="18" charset="0"/>
              </a:rPr>
              <a:t>An additional advantage of this technique is that </a:t>
            </a:r>
            <a:r>
              <a:rPr lang="en-IN" sz="2400" dirty="0">
                <a:solidFill>
                  <a:srgbClr val="6342EE"/>
                </a:solidFill>
                <a:latin typeface="Times New Roman" panose="02020603050405020304" pitchFamily="18" charset="0"/>
                <a:cs typeface="Times New Roman" panose="02020603050405020304" pitchFamily="18" charset="0"/>
              </a:rPr>
              <a:t>purification of products is easier. </a:t>
            </a:r>
            <a:r>
              <a:rPr lang="en-IN" sz="2400" dirty="0" err="1">
                <a:latin typeface="Times New Roman" panose="02020603050405020304" pitchFamily="18" charset="0"/>
                <a:cs typeface="Times New Roman" panose="02020603050405020304" pitchFamily="18" charset="0"/>
              </a:rPr>
              <a:t>SmF</a:t>
            </a:r>
            <a:r>
              <a:rPr lang="en-IN" sz="2400" dirty="0">
                <a:latin typeface="Times New Roman" panose="02020603050405020304" pitchFamily="18" charset="0"/>
                <a:cs typeface="Times New Roman" panose="02020603050405020304" pitchFamily="18" charset="0"/>
              </a:rPr>
              <a:t> is primarily used in the </a:t>
            </a:r>
            <a:r>
              <a:rPr lang="en-IN" sz="2400" dirty="0">
                <a:solidFill>
                  <a:srgbClr val="6342EE"/>
                </a:solidFill>
                <a:latin typeface="Times New Roman" panose="02020603050405020304" pitchFamily="18" charset="0"/>
                <a:cs typeface="Times New Roman" panose="02020603050405020304" pitchFamily="18" charset="0"/>
              </a:rPr>
              <a:t>extraction of secondary metabolites that need to be used in liquid form.</a:t>
            </a:r>
          </a:p>
        </p:txBody>
      </p:sp>
    </p:spTree>
    <p:extLst>
      <p:ext uri="{BB962C8B-B14F-4D97-AF65-F5344CB8AC3E}">
        <p14:creationId xmlns:p14="http://schemas.microsoft.com/office/powerpoint/2010/main" val="1686489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028C73-483B-49C6-BF93-1A55540222D0}"/>
              </a:ext>
            </a:extLst>
          </p:cNvPr>
          <p:cNvPicPr>
            <a:picLocks noChangeAspect="1"/>
          </p:cNvPicPr>
          <p:nvPr/>
        </p:nvPicPr>
        <p:blipFill>
          <a:blip r:embed="rId2"/>
          <a:stretch>
            <a:fillRect/>
          </a:stretch>
        </p:blipFill>
        <p:spPr>
          <a:xfrm>
            <a:off x="175968" y="379379"/>
            <a:ext cx="5920032" cy="5865778"/>
          </a:xfrm>
          <a:prstGeom prst="rect">
            <a:avLst/>
          </a:prstGeom>
        </p:spPr>
      </p:pic>
      <p:sp>
        <p:nvSpPr>
          <p:cNvPr id="2" name="Rectangle 1">
            <a:extLst>
              <a:ext uri="{FF2B5EF4-FFF2-40B4-BE49-F238E27FC236}">
                <a16:creationId xmlns:a16="http://schemas.microsoft.com/office/drawing/2014/main" id="{6B690C28-E8E7-4742-9E1F-586B1FE40A73}"/>
              </a:ext>
            </a:extLst>
          </p:cNvPr>
          <p:cNvSpPr/>
          <p:nvPr/>
        </p:nvSpPr>
        <p:spPr>
          <a:xfrm>
            <a:off x="6096000" y="320055"/>
            <a:ext cx="5742562" cy="5632311"/>
          </a:xfrm>
          <a:prstGeom prst="rect">
            <a:avLst/>
          </a:prstGeom>
        </p:spPr>
        <p:txBody>
          <a:bodyPr wrap="square">
            <a:spAutoFit/>
          </a:bodyPr>
          <a:lstStyle/>
          <a:p>
            <a:pPr marL="285750" indent="-285750" algn="just">
              <a:buFont typeface="Wingdings" panose="05000000000000000000" pitchFamily="2" charset="2"/>
              <a:buChar char="ü"/>
            </a:pPr>
            <a:r>
              <a:rPr lang="en-US" sz="2400" dirty="0">
                <a:solidFill>
                  <a:srgbClr val="3B3835"/>
                </a:solidFill>
                <a:latin typeface="Helvetica Neue"/>
              </a:rPr>
              <a:t>More that 75% of the industrial enzymes are produced using </a:t>
            </a:r>
            <a:r>
              <a:rPr lang="en-US" sz="2400" dirty="0" err="1">
                <a:solidFill>
                  <a:srgbClr val="3B3835"/>
                </a:solidFill>
                <a:latin typeface="Helvetica Neue"/>
              </a:rPr>
              <a:t>SmF</a:t>
            </a:r>
            <a:r>
              <a:rPr lang="en-US" sz="2400" dirty="0">
                <a:solidFill>
                  <a:srgbClr val="3B3835"/>
                </a:solidFill>
                <a:latin typeface="Helvetica Neue"/>
              </a:rPr>
              <a:t>, one of the major reasons is that </a:t>
            </a:r>
            <a:r>
              <a:rPr lang="en-US" sz="2400" dirty="0" err="1">
                <a:solidFill>
                  <a:srgbClr val="3B3835"/>
                </a:solidFill>
                <a:latin typeface="Helvetica Neue"/>
              </a:rPr>
              <a:t>SmF</a:t>
            </a:r>
            <a:r>
              <a:rPr lang="en-US" sz="2400" dirty="0">
                <a:solidFill>
                  <a:srgbClr val="3B3835"/>
                </a:solidFill>
                <a:latin typeface="Helvetica Neue"/>
              </a:rPr>
              <a:t> supports the utilization of genetically modified organisms to a greater extent than SSF. </a:t>
            </a:r>
          </a:p>
          <a:p>
            <a:pPr marL="285750" indent="-285750" algn="just">
              <a:buFont typeface="Wingdings" panose="05000000000000000000" pitchFamily="2" charset="2"/>
              <a:buChar char="ü"/>
            </a:pPr>
            <a:r>
              <a:rPr lang="en-US" sz="2400" dirty="0">
                <a:solidFill>
                  <a:srgbClr val="3B3835"/>
                </a:solidFill>
                <a:latin typeface="Helvetica Neue"/>
              </a:rPr>
              <a:t>In </a:t>
            </a:r>
            <a:r>
              <a:rPr lang="en-US" sz="2400" dirty="0" err="1">
                <a:solidFill>
                  <a:srgbClr val="3B3835"/>
                </a:solidFill>
                <a:latin typeface="Helvetica Neue"/>
              </a:rPr>
              <a:t>SmF</a:t>
            </a:r>
            <a:r>
              <a:rPr lang="en-US" sz="2400" dirty="0">
                <a:solidFill>
                  <a:srgbClr val="3B3835"/>
                </a:solidFill>
                <a:latin typeface="Helvetica Neue"/>
              </a:rPr>
              <a:t>, the accumulation of variety of intermediate metabolites results in lowered enzyme activity and production efficiency </a:t>
            </a:r>
          </a:p>
          <a:p>
            <a:pPr marL="285750" indent="-285750" algn="just">
              <a:buFont typeface="Wingdings" panose="05000000000000000000" pitchFamily="2" charset="2"/>
              <a:buChar char="ü"/>
            </a:pPr>
            <a:r>
              <a:rPr lang="en-US" sz="2400" dirty="0">
                <a:solidFill>
                  <a:srgbClr val="3B3835"/>
                </a:solidFill>
                <a:latin typeface="Helvetica Neue"/>
              </a:rPr>
              <a:t>Based on research, certain bioactive compounds have found to be produced in higher quantities in SSF, whereas other compounds have been extracted using </a:t>
            </a:r>
            <a:r>
              <a:rPr lang="en-US" sz="2400" dirty="0" err="1">
                <a:solidFill>
                  <a:srgbClr val="3B3835"/>
                </a:solidFill>
                <a:latin typeface="Helvetica Neue"/>
              </a:rPr>
              <a:t>SmF</a:t>
            </a:r>
            <a:endParaRPr lang="en-IN" sz="2400" dirty="0"/>
          </a:p>
        </p:txBody>
      </p:sp>
    </p:spTree>
    <p:extLst>
      <p:ext uri="{BB962C8B-B14F-4D97-AF65-F5344CB8AC3E}">
        <p14:creationId xmlns:p14="http://schemas.microsoft.com/office/powerpoint/2010/main" val="4271172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6110" y="3707691"/>
            <a:ext cx="10515600" cy="2124938"/>
          </a:xfrm>
        </p:spPr>
        <p:txBody>
          <a:bodyPr/>
          <a:lstStyle/>
          <a:p>
            <a:r>
              <a:rPr lang="en-US" dirty="0">
                <a:latin typeface="Times New Roman" panose="02020603050405020304" pitchFamily="18" charset="0"/>
                <a:cs typeface="Times New Roman" panose="02020603050405020304" pitchFamily="18" charset="0"/>
              </a:rPr>
              <a:t>Fermentation can be carried out as:</a:t>
            </a:r>
          </a:p>
          <a:p>
            <a:pPr marL="514350" indent="-514350">
              <a:buAutoNum type="arabicPeriod"/>
            </a:pPr>
            <a:r>
              <a:rPr lang="en-US" dirty="0">
                <a:latin typeface="Times New Roman" panose="02020603050405020304" pitchFamily="18" charset="0"/>
                <a:cs typeface="Times New Roman" panose="02020603050405020304" pitchFamily="18" charset="0"/>
              </a:rPr>
              <a:t>Batch</a:t>
            </a:r>
          </a:p>
          <a:p>
            <a:pPr marL="514350" indent="-514350">
              <a:buAutoNum type="arabicPeriod"/>
            </a:pPr>
            <a:r>
              <a:rPr lang="en-US" dirty="0">
                <a:latin typeface="Times New Roman" panose="02020603050405020304" pitchFamily="18" charset="0"/>
                <a:cs typeface="Times New Roman" panose="02020603050405020304" pitchFamily="18" charset="0"/>
              </a:rPr>
              <a:t>Continuous</a:t>
            </a:r>
          </a:p>
          <a:p>
            <a:pPr marL="514350" indent="-514350">
              <a:buAutoNum type="arabicPeriod"/>
            </a:pPr>
            <a:r>
              <a:rPr lang="en-US" dirty="0">
                <a:latin typeface="Times New Roman" panose="02020603050405020304" pitchFamily="18" charset="0"/>
                <a:cs typeface="Times New Roman" panose="02020603050405020304" pitchFamily="18" charset="0"/>
              </a:rPr>
              <a:t>Fed-batch processes</a:t>
            </a:r>
          </a:p>
        </p:txBody>
      </p:sp>
      <p:sp>
        <p:nvSpPr>
          <p:cNvPr id="5" name="TextBox 4">
            <a:extLst>
              <a:ext uri="{FF2B5EF4-FFF2-40B4-BE49-F238E27FC236}">
                <a16:creationId xmlns:a16="http://schemas.microsoft.com/office/drawing/2014/main" id="{910F1CE9-7AF4-430D-B42F-0A677304B8C1}"/>
              </a:ext>
            </a:extLst>
          </p:cNvPr>
          <p:cNvSpPr txBox="1"/>
          <p:nvPr/>
        </p:nvSpPr>
        <p:spPr>
          <a:xfrm>
            <a:off x="2686235" y="83196"/>
            <a:ext cx="6094520" cy="584775"/>
          </a:xfrm>
          <a:prstGeom prst="rect">
            <a:avLst/>
          </a:prstGeom>
          <a:noFill/>
        </p:spPr>
        <p:txBody>
          <a:bodyPr wrap="square">
            <a:spAutoFit/>
          </a:bodyPr>
          <a:lstStyle/>
          <a:p>
            <a:pPr algn="ctr"/>
            <a:r>
              <a:rPr lang="en-US" sz="3200" b="1" i="0" dirty="0">
                <a:effectLst/>
                <a:latin typeface="Times New Roman" panose="02020603050405020304" pitchFamily="18" charset="0"/>
                <a:cs typeface="Times New Roman" panose="02020603050405020304" pitchFamily="18" charset="0"/>
              </a:rPr>
              <a:t>Fermentation</a:t>
            </a:r>
            <a:endParaRPr lang="en-IN" sz="3200" dirty="0"/>
          </a:p>
        </p:txBody>
      </p:sp>
      <p:sp>
        <p:nvSpPr>
          <p:cNvPr id="7" name="TextBox 6">
            <a:extLst>
              <a:ext uri="{FF2B5EF4-FFF2-40B4-BE49-F238E27FC236}">
                <a16:creationId xmlns:a16="http://schemas.microsoft.com/office/drawing/2014/main" id="{5D6A123A-BDFA-4AF4-B101-51E3825EB7E7}"/>
              </a:ext>
            </a:extLst>
          </p:cNvPr>
          <p:cNvSpPr txBox="1"/>
          <p:nvPr/>
        </p:nvSpPr>
        <p:spPr>
          <a:xfrm>
            <a:off x="793072" y="1127213"/>
            <a:ext cx="10605856" cy="1077218"/>
          </a:xfrm>
          <a:prstGeom prst="rect">
            <a:avLst/>
          </a:prstGeom>
          <a:noFill/>
        </p:spPr>
        <p:txBody>
          <a:bodyPr wrap="square">
            <a:spAutoFit/>
          </a:bodyPr>
          <a:lstStyle/>
          <a:p>
            <a:r>
              <a:rPr lang="en-US" sz="3200" b="1" i="0" dirty="0">
                <a:effectLst/>
                <a:latin typeface="Times New Roman" panose="02020603050405020304" pitchFamily="18" charset="0"/>
                <a:cs typeface="Times New Roman" panose="02020603050405020304" pitchFamily="18" charset="0"/>
              </a:rPr>
              <a:t>Fermentation</a:t>
            </a:r>
            <a:r>
              <a:rPr lang="en-US" sz="3200" b="0" i="0" dirty="0">
                <a:effectLst/>
                <a:latin typeface="Times New Roman" panose="02020603050405020304" pitchFamily="18" charset="0"/>
                <a:cs typeface="Times New Roman" panose="02020603050405020304" pitchFamily="18" charset="0"/>
              </a:rPr>
              <a:t> is a </a:t>
            </a:r>
            <a:r>
              <a:rPr lang="en-US" sz="3200" b="0" i="0" u="none" strike="noStrike" dirty="0">
                <a:effectLst/>
                <a:latin typeface="Times New Roman" panose="02020603050405020304" pitchFamily="18" charset="0"/>
                <a:cs typeface="Times New Roman" panose="02020603050405020304" pitchFamily="18" charset="0"/>
              </a:rPr>
              <a:t>metabolic</a:t>
            </a:r>
            <a:r>
              <a:rPr lang="en-US" sz="3200" b="0" i="0" dirty="0">
                <a:effectLst/>
                <a:latin typeface="Times New Roman" panose="02020603050405020304" pitchFamily="18" charset="0"/>
                <a:cs typeface="Times New Roman" panose="02020603050405020304" pitchFamily="18" charset="0"/>
              </a:rPr>
              <a:t> process that produces chemical changes in organic </a:t>
            </a:r>
            <a:r>
              <a:rPr lang="en-US" sz="3200" b="0" i="0" u="none" strike="noStrike" dirty="0">
                <a:effectLst/>
                <a:latin typeface="Times New Roman" panose="02020603050405020304" pitchFamily="18" charset="0"/>
                <a:cs typeface="Times New Roman" panose="02020603050405020304" pitchFamily="18" charset="0"/>
              </a:rPr>
              <a:t>substrates</a:t>
            </a:r>
            <a:r>
              <a:rPr lang="en-US" sz="3200" b="0" i="0" dirty="0">
                <a:effectLst/>
                <a:latin typeface="Times New Roman" panose="02020603050405020304" pitchFamily="18" charset="0"/>
                <a:cs typeface="Times New Roman" panose="02020603050405020304" pitchFamily="18" charset="0"/>
              </a:rPr>
              <a:t> through the action of </a:t>
            </a:r>
            <a:r>
              <a:rPr lang="en-US" sz="3200" b="0" i="0" u="none" strike="noStrike" dirty="0">
                <a:effectLst/>
                <a:latin typeface="Times New Roman" panose="02020603050405020304" pitchFamily="18" charset="0"/>
                <a:cs typeface="Times New Roman" panose="02020603050405020304" pitchFamily="18" charset="0"/>
              </a:rPr>
              <a:t>enzymes</a:t>
            </a:r>
            <a:r>
              <a:rPr lang="en-US" sz="3200" b="0" i="0" dirty="0">
                <a:effectLst/>
                <a:latin typeface="Times New Roman" panose="02020603050405020304" pitchFamily="18" charset="0"/>
                <a:cs typeface="Times New Roman" panose="02020603050405020304" pitchFamily="18" charset="0"/>
              </a:rPr>
              <a:t>.</a:t>
            </a:r>
            <a:endParaRPr lang="en-IN"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rotWithShape="1">
          <a:blip r:embed="rId2" cstate="print"/>
          <a:srcRect b="44226"/>
          <a:stretch/>
        </p:blipFill>
        <p:spPr bwMode="auto">
          <a:xfrm>
            <a:off x="1085528" y="1944074"/>
            <a:ext cx="9868949" cy="3613348"/>
          </a:xfrm>
          <a:prstGeom prst="rect">
            <a:avLst/>
          </a:prstGeom>
          <a:noFill/>
          <a:ln w="9525">
            <a:noFill/>
            <a:miter lim="800000"/>
            <a:headEnd/>
            <a:tailEnd/>
          </a:ln>
        </p:spPr>
      </p:pic>
      <p:sp>
        <p:nvSpPr>
          <p:cNvPr id="3" name="Rectangle 2"/>
          <p:cNvSpPr txBox="1">
            <a:spLocks noChangeArrowheads="1"/>
          </p:cNvSpPr>
          <p:nvPr/>
        </p:nvSpPr>
        <p:spPr>
          <a:xfrm>
            <a:off x="2381250" y="142875"/>
            <a:ext cx="7772400" cy="990600"/>
          </a:xfrm>
          <a:prstGeom prst="rect">
            <a:avLst/>
          </a:prstGeom>
        </p:spPr>
        <p:txBody>
          <a:bodyPr/>
          <a:lstStyle/>
          <a:p>
            <a:pPr>
              <a:defRPr/>
            </a:pPr>
            <a:endParaRPr lang="en-US" sz="2800" dirty="0">
              <a:solidFill>
                <a:schemeClr val="tx2"/>
              </a:solidFill>
              <a:latin typeface="Comic Sans MS" pitchFamily="66" charset="0"/>
              <a:ea typeface="+mj-ea"/>
              <a:cs typeface="+mj-cs"/>
            </a:endParaRPr>
          </a:p>
        </p:txBody>
      </p:sp>
      <p:sp>
        <p:nvSpPr>
          <p:cNvPr id="4" name="TextBox 3">
            <a:extLst>
              <a:ext uri="{FF2B5EF4-FFF2-40B4-BE49-F238E27FC236}">
                <a16:creationId xmlns:a16="http://schemas.microsoft.com/office/drawing/2014/main" id="{F6C09D54-AC0A-438E-A460-DD91E03274D3}"/>
              </a:ext>
            </a:extLst>
          </p:cNvPr>
          <p:cNvSpPr txBox="1"/>
          <p:nvPr/>
        </p:nvSpPr>
        <p:spPr>
          <a:xfrm>
            <a:off x="2686235" y="83196"/>
            <a:ext cx="6094520" cy="584775"/>
          </a:xfrm>
          <a:prstGeom prst="rect">
            <a:avLst/>
          </a:prstGeom>
          <a:noFill/>
        </p:spPr>
        <p:txBody>
          <a:bodyPr wrap="square">
            <a:spAutoFit/>
          </a:bodyPr>
          <a:lstStyle/>
          <a:p>
            <a:pPr algn="ctr"/>
            <a:r>
              <a:rPr lang="en-US" sz="3200" b="1" dirty="0">
                <a:latin typeface="Times New Roman" panose="02020603050405020304" pitchFamily="18" charset="0"/>
                <a:cs typeface="Times New Roman" panose="02020603050405020304" pitchFamily="18" charset="0"/>
              </a:rPr>
              <a:t>Types of </a:t>
            </a:r>
            <a:r>
              <a:rPr lang="en-US" sz="3200" b="1" dirty="0" smtClean="0">
                <a:latin typeface="Times New Roman" panose="02020603050405020304" pitchFamily="18" charset="0"/>
                <a:cs typeface="Times New Roman" panose="02020603050405020304" pitchFamily="18" charset="0"/>
              </a:rPr>
              <a:t>fermentation</a:t>
            </a:r>
            <a:endParaRPr lang="en-IN"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rotWithShape="1">
          <a:blip r:embed="rId3"/>
          <a:srcRect t="56596"/>
          <a:stretch/>
        </p:blipFill>
        <p:spPr>
          <a:xfrm>
            <a:off x="6696076" y="858251"/>
            <a:ext cx="5000625" cy="1627836"/>
          </a:xfrm>
          <a:prstGeom prst="rect">
            <a:avLst/>
          </a:prstGeom>
        </p:spPr>
      </p:pic>
      <p:sp>
        <p:nvSpPr>
          <p:cNvPr id="6" name="Content Placeholder 2"/>
          <p:cNvSpPr txBox="1">
            <a:spLocks/>
          </p:cNvSpPr>
          <p:nvPr/>
        </p:nvSpPr>
        <p:spPr>
          <a:xfrm>
            <a:off x="310872" y="1109274"/>
            <a:ext cx="11881128" cy="198490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67" dirty="0">
                <a:latin typeface="Times New Roman" panose="02020603050405020304" pitchFamily="18" charset="0"/>
                <a:cs typeface="Times New Roman" panose="02020603050405020304" pitchFamily="18" charset="0"/>
              </a:rPr>
              <a:t>Fermentation can be carried out as:</a:t>
            </a:r>
          </a:p>
          <a:p>
            <a:pPr marL="685783" indent="-685783">
              <a:buFont typeface="Arial" pitchFamily="34" charset="0"/>
              <a:buAutoNum type="arabicPeriod"/>
            </a:pPr>
            <a:r>
              <a:rPr lang="en-US" sz="2667" dirty="0">
                <a:latin typeface="Times New Roman" panose="02020603050405020304" pitchFamily="18" charset="0"/>
                <a:cs typeface="Times New Roman" panose="02020603050405020304" pitchFamily="18" charset="0"/>
              </a:rPr>
              <a:t>Batch</a:t>
            </a:r>
          </a:p>
          <a:p>
            <a:pPr marL="685783" indent="-685783">
              <a:buFont typeface="Arial" pitchFamily="34" charset="0"/>
              <a:buAutoNum type="arabicPeriod"/>
            </a:pPr>
            <a:r>
              <a:rPr lang="en-US" sz="2667" dirty="0">
                <a:latin typeface="Times New Roman" panose="02020603050405020304" pitchFamily="18" charset="0"/>
                <a:cs typeface="Times New Roman" panose="02020603050405020304" pitchFamily="18" charset="0"/>
              </a:rPr>
              <a:t>Continuous</a:t>
            </a:r>
          </a:p>
          <a:p>
            <a:pPr marL="685783" indent="-685783">
              <a:buFont typeface="Arial" pitchFamily="34" charset="0"/>
              <a:buAutoNum type="arabicPeriod"/>
            </a:pPr>
            <a:r>
              <a:rPr lang="en-US" sz="2667" dirty="0">
                <a:latin typeface="Times New Roman" panose="02020603050405020304" pitchFamily="18" charset="0"/>
                <a:cs typeface="Times New Roman" panose="02020603050405020304" pitchFamily="18" charset="0"/>
              </a:rPr>
              <a:t>Fed-batch processes</a:t>
            </a:r>
          </a:p>
        </p:txBody>
      </p:sp>
      <p:sp>
        <p:nvSpPr>
          <p:cNvPr id="7" name="TextBox 6"/>
          <p:cNvSpPr txBox="1"/>
          <p:nvPr/>
        </p:nvSpPr>
        <p:spPr>
          <a:xfrm>
            <a:off x="3307293" y="0"/>
            <a:ext cx="4573688" cy="666786"/>
          </a:xfrm>
          <a:prstGeom prst="rect">
            <a:avLst/>
          </a:prstGeom>
          <a:noFill/>
        </p:spPr>
        <p:txBody>
          <a:bodyPr wrap="none" rtlCol="0">
            <a:spAutoFit/>
          </a:bodyPr>
          <a:lstStyle/>
          <a:p>
            <a:r>
              <a:rPr lang="en-IN" sz="3733" b="1" dirty="0">
                <a:solidFill>
                  <a:srgbClr val="FF0000"/>
                </a:solidFill>
              </a:rPr>
              <a:t>Types of fermentation</a:t>
            </a:r>
          </a:p>
        </p:txBody>
      </p:sp>
      <p:pic>
        <p:nvPicPr>
          <p:cNvPr id="8" name="Picture 2"/>
          <p:cNvPicPr>
            <a:picLocks noChangeAspect="1" noChangeArrowheads="1"/>
          </p:cNvPicPr>
          <p:nvPr/>
        </p:nvPicPr>
        <p:blipFill rotWithShape="1">
          <a:blip r:embed="rId4" cstate="print"/>
          <a:srcRect b="44226"/>
          <a:stretch/>
        </p:blipFill>
        <p:spPr bwMode="auto">
          <a:xfrm>
            <a:off x="2552703" y="3505829"/>
            <a:ext cx="6547819" cy="2397372"/>
          </a:xfrm>
          <a:prstGeom prst="rect">
            <a:avLst/>
          </a:prstGeom>
          <a:noFill/>
          <a:ln w="9525">
            <a:noFill/>
            <a:miter lim="800000"/>
            <a:headEnd/>
            <a:tailEnd/>
          </a:ln>
        </p:spPr>
      </p:pic>
    </p:spTree>
    <p:extLst>
      <p:ext uri="{BB962C8B-B14F-4D97-AF65-F5344CB8AC3E}">
        <p14:creationId xmlns:p14="http://schemas.microsoft.com/office/powerpoint/2010/main" val="3399976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8DEA4B-C3EB-462B-9263-9EEBB9426D7C}"/>
              </a:ext>
            </a:extLst>
          </p:cNvPr>
          <p:cNvSpPr/>
          <p:nvPr/>
        </p:nvSpPr>
        <p:spPr>
          <a:xfrm>
            <a:off x="282805" y="744794"/>
            <a:ext cx="11557262" cy="5170646"/>
          </a:xfrm>
          <a:prstGeom prst="rect">
            <a:avLst/>
          </a:prstGeom>
        </p:spPr>
        <p:txBody>
          <a:bodyPr wrap="square">
            <a:spAutoFit/>
          </a:bodyPr>
          <a:lstStyle/>
          <a:p>
            <a:pPr algn="just"/>
            <a:r>
              <a:rPr lang="en-US" sz="2400" dirty="0">
                <a:solidFill>
                  <a:srgbClr val="3B3835"/>
                </a:solidFill>
                <a:latin typeface="Times New Roman" panose="02020603050405020304" pitchFamily="18" charset="0"/>
                <a:cs typeface="Times New Roman" panose="02020603050405020304" pitchFamily="18" charset="0"/>
              </a:rPr>
              <a:t>Fermentation is the chemical transformation of organic substances into simplex compounds by the action of enzymes, complex organic catalysts which are produced by microorganism such as yeast, molds or bacteria. </a:t>
            </a:r>
          </a:p>
          <a:p>
            <a:pPr algn="just"/>
            <a:r>
              <a:rPr lang="en-US" sz="2400" dirty="0">
                <a:solidFill>
                  <a:srgbClr val="3B3835"/>
                </a:solidFill>
                <a:latin typeface="Times New Roman" panose="02020603050405020304" pitchFamily="18" charset="0"/>
                <a:cs typeface="Times New Roman" panose="02020603050405020304" pitchFamily="18" charset="0"/>
              </a:rPr>
              <a:t>	In another words, fermentation is the technique of biological conversion of complex substrates into simple compounds by various microorganism. </a:t>
            </a:r>
          </a:p>
          <a:p>
            <a:pPr algn="just"/>
            <a:endParaRPr lang="en-US" dirty="0"/>
          </a:p>
          <a:p>
            <a:pPr algn="just"/>
            <a:r>
              <a:rPr lang="en-US" sz="2400" dirty="0">
                <a:latin typeface="Times New Roman" panose="02020603050405020304" pitchFamily="18" charset="0"/>
                <a:cs typeface="Times New Roman" panose="02020603050405020304" pitchFamily="18" charset="0"/>
              </a:rPr>
              <a:t>FERMENTATION, classified on the basis of substrate used </a:t>
            </a:r>
          </a:p>
          <a:p>
            <a:pPr marL="457200" indent="-457200" algn="just">
              <a:buAutoNum type="arabicPeriod"/>
            </a:pPr>
            <a:r>
              <a:rPr lang="en-US" sz="2400" dirty="0">
                <a:latin typeface="Times New Roman" panose="02020603050405020304" pitchFamily="18" charset="0"/>
                <a:cs typeface="Times New Roman" panose="02020603050405020304" pitchFamily="18" charset="0"/>
              </a:rPr>
              <a:t>Solid state fermentation (SSF) </a:t>
            </a:r>
          </a:p>
          <a:p>
            <a:pPr marL="457200" indent="-457200" algn="just">
              <a:buAutoNum type="arabicPeriod" startAt="2"/>
            </a:pPr>
            <a:r>
              <a:rPr lang="en-US" sz="2400" dirty="0">
                <a:latin typeface="Times New Roman" panose="02020603050405020304" pitchFamily="18" charset="0"/>
                <a:cs typeface="Times New Roman" panose="02020603050405020304" pitchFamily="18" charset="0"/>
              </a:rPr>
              <a:t>Submerged fermentation (</a:t>
            </a:r>
            <a:r>
              <a:rPr lang="en-US" sz="2400" dirty="0" err="1">
                <a:latin typeface="Times New Roman" panose="02020603050405020304" pitchFamily="18" charset="0"/>
                <a:cs typeface="Times New Roman" panose="02020603050405020304" pitchFamily="18" charset="0"/>
              </a:rPr>
              <a:t>SmF</a:t>
            </a:r>
            <a:r>
              <a:rPr lang="en-US" sz="2400" dirty="0">
                <a:latin typeface="Times New Roman" panose="02020603050405020304" pitchFamily="18" charset="0"/>
                <a:cs typeface="Times New Roman" panose="02020603050405020304" pitchFamily="18" charset="0"/>
              </a:rPr>
              <a:t>) </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Development of this fermentation techniques has leads to industrial level production of bioactive compounds such as antibiotics, pigments, antioxidants, antitumor agent, bio-surfactants, bioactive peptides etc. The metabolism exhibited by microorganism is different in SSF and </a:t>
            </a:r>
            <a:r>
              <a:rPr lang="en-US" sz="2400" dirty="0" err="1">
                <a:latin typeface="Times New Roman" panose="02020603050405020304" pitchFamily="18" charset="0"/>
                <a:cs typeface="Times New Roman" panose="02020603050405020304" pitchFamily="18" charset="0"/>
              </a:rPr>
              <a:t>SmF</a:t>
            </a:r>
            <a:r>
              <a:rPr lang="en-US" sz="2400" dirty="0">
                <a:latin typeface="Times New Roman" panose="02020603050405020304" pitchFamily="18" charset="0"/>
                <a:cs typeface="Times New Roman" panose="02020603050405020304" pitchFamily="18" charset="0"/>
              </a:rPr>
              <a:t>. </a:t>
            </a:r>
            <a:endParaRPr lang="en-IN"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307293" y="0"/>
            <a:ext cx="4573688" cy="666786"/>
          </a:xfrm>
          <a:prstGeom prst="rect">
            <a:avLst/>
          </a:prstGeom>
          <a:noFill/>
        </p:spPr>
        <p:txBody>
          <a:bodyPr wrap="none" rtlCol="0">
            <a:spAutoFit/>
          </a:bodyPr>
          <a:lstStyle/>
          <a:p>
            <a:r>
              <a:rPr lang="en-IN" sz="3733" b="1" dirty="0">
                <a:solidFill>
                  <a:srgbClr val="FF0000"/>
                </a:solidFill>
              </a:rPr>
              <a:t>Types of fermentation</a:t>
            </a:r>
          </a:p>
        </p:txBody>
      </p:sp>
    </p:spTree>
    <p:extLst>
      <p:ext uri="{BB962C8B-B14F-4D97-AF65-F5344CB8AC3E}">
        <p14:creationId xmlns:p14="http://schemas.microsoft.com/office/powerpoint/2010/main" val="1062274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2DE456-F508-4ADB-A32B-8F11944A1BE3}"/>
              </a:ext>
            </a:extLst>
          </p:cNvPr>
          <p:cNvPicPr>
            <a:picLocks noChangeAspect="1"/>
          </p:cNvPicPr>
          <p:nvPr/>
        </p:nvPicPr>
        <p:blipFill>
          <a:blip r:embed="rId2"/>
          <a:stretch>
            <a:fillRect/>
          </a:stretch>
        </p:blipFill>
        <p:spPr>
          <a:xfrm>
            <a:off x="544750" y="311282"/>
            <a:ext cx="11274356" cy="3200400"/>
          </a:xfrm>
          <a:prstGeom prst="rect">
            <a:avLst/>
          </a:prstGeom>
        </p:spPr>
      </p:pic>
      <p:pic>
        <p:nvPicPr>
          <p:cNvPr id="3" name="Picture 2">
            <a:extLst>
              <a:ext uri="{FF2B5EF4-FFF2-40B4-BE49-F238E27FC236}">
                <a16:creationId xmlns:a16="http://schemas.microsoft.com/office/drawing/2014/main" id="{A7A58213-86D0-4D26-AA32-D75DF5ABFFAB}"/>
              </a:ext>
            </a:extLst>
          </p:cNvPr>
          <p:cNvPicPr>
            <a:picLocks noChangeAspect="1"/>
          </p:cNvPicPr>
          <p:nvPr/>
        </p:nvPicPr>
        <p:blipFill>
          <a:blip r:embed="rId3"/>
          <a:stretch>
            <a:fillRect/>
          </a:stretch>
        </p:blipFill>
        <p:spPr>
          <a:xfrm>
            <a:off x="544750" y="3511682"/>
            <a:ext cx="11274356" cy="3346318"/>
          </a:xfrm>
          <a:prstGeom prst="rect">
            <a:avLst/>
          </a:prstGeom>
        </p:spPr>
      </p:pic>
    </p:spTree>
    <p:extLst>
      <p:ext uri="{BB962C8B-B14F-4D97-AF65-F5344CB8AC3E}">
        <p14:creationId xmlns:p14="http://schemas.microsoft.com/office/powerpoint/2010/main" val="406035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839E08-F989-44F6-9231-2F32D5217C77}"/>
              </a:ext>
            </a:extLst>
          </p:cNvPr>
          <p:cNvPicPr>
            <a:picLocks noChangeAspect="1"/>
          </p:cNvPicPr>
          <p:nvPr/>
        </p:nvPicPr>
        <p:blipFill>
          <a:blip r:embed="rId2"/>
          <a:stretch>
            <a:fillRect/>
          </a:stretch>
        </p:blipFill>
        <p:spPr>
          <a:xfrm>
            <a:off x="836579" y="4124528"/>
            <a:ext cx="10593421" cy="2607014"/>
          </a:xfrm>
          <a:prstGeom prst="rect">
            <a:avLst/>
          </a:prstGeom>
        </p:spPr>
      </p:pic>
      <p:sp>
        <p:nvSpPr>
          <p:cNvPr id="5" name="Rectangle 4">
            <a:extLst>
              <a:ext uri="{FF2B5EF4-FFF2-40B4-BE49-F238E27FC236}">
                <a16:creationId xmlns:a16="http://schemas.microsoft.com/office/drawing/2014/main" id="{66754062-7E06-4904-B49C-436205A59DEB}"/>
              </a:ext>
            </a:extLst>
          </p:cNvPr>
          <p:cNvSpPr/>
          <p:nvPr/>
        </p:nvSpPr>
        <p:spPr>
          <a:xfrm>
            <a:off x="4857968" y="3691807"/>
            <a:ext cx="2510624" cy="523220"/>
          </a:xfrm>
          <a:prstGeom prst="rect">
            <a:avLst/>
          </a:prstGeom>
        </p:spPr>
        <p:txBody>
          <a:bodyPr wrap="none">
            <a:spAutoFit/>
          </a:bodyPr>
          <a:lstStyle/>
          <a:p>
            <a:r>
              <a:rPr lang="en-IN" sz="2800" b="1" dirty="0">
                <a:solidFill>
                  <a:srgbClr val="6342EE"/>
                </a:solidFill>
                <a:latin typeface="Times New Roman" panose="02020603050405020304" pitchFamily="18" charset="0"/>
                <a:ea typeface="Times New Roman" panose="02020603050405020304" pitchFamily="18" charset="0"/>
                <a:cs typeface="Times New Roman" panose="02020603050405020304" pitchFamily="18" charset="0"/>
              </a:rPr>
              <a:t>Substrate Used</a:t>
            </a:r>
            <a:endParaRPr lang="en-IN" sz="2800" dirty="0">
              <a:solidFill>
                <a:srgbClr val="6342EE"/>
              </a:solidFill>
            </a:endParaRPr>
          </a:p>
        </p:txBody>
      </p:sp>
      <p:pic>
        <p:nvPicPr>
          <p:cNvPr id="6" name="Picture 5">
            <a:extLst>
              <a:ext uri="{FF2B5EF4-FFF2-40B4-BE49-F238E27FC236}">
                <a16:creationId xmlns:a16="http://schemas.microsoft.com/office/drawing/2014/main" id="{83CD2FDD-9A1C-426C-8E93-202B1542EF80}"/>
              </a:ext>
            </a:extLst>
          </p:cNvPr>
          <p:cNvPicPr>
            <a:picLocks noChangeAspect="1"/>
          </p:cNvPicPr>
          <p:nvPr/>
        </p:nvPicPr>
        <p:blipFill>
          <a:blip r:embed="rId3"/>
          <a:stretch>
            <a:fillRect/>
          </a:stretch>
        </p:blipFill>
        <p:spPr>
          <a:xfrm>
            <a:off x="330740" y="194553"/>
            <a:ext cx="11507821" cy="3404681"/>
          </a:xfrm>
          <a:prstGeom prst="rect">
            <a:avLst/>
          </a:prstGeom>
        </p:spPr>
      </p:pic>
    </p:spTree>
    <p:extLst>
      <p:ext uri="{BB962C8B-B14F-4D97-AF65-F5344CB8AC3E}">
        <p14:creationId xmlns:p14="http://schemas.microsoft.com/office/powerpoint/2010/main" val="4292634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C03800-A36E-46E3-8D2F-66AC6E619D46}"/>
              </a:ext>
            </a:extLst>
          </p:cNvPr>
          <p:cNvSpPr/>
          <p:nvPr/>
        </p:nvSpPr>
        <p:spPr>
          <a:xfrm>
            <a:off x="367645" y="655615"/>
            <a:ext cx="11321591" cy="7017306"/>
          </a:xfrm>
          <a:prstGeom prst="rect">
            <a:avLst/>
          </a:prstGeom>
        </p:spPr>
        <p:txBody>
          <a:bodyPr wrap="square">
            <a:spAutoFit/>
          </a:bodyPr>
          <a:lstStyle/>
          <a:p>
            <a:pPr algn="just"/>
            <a:r>
              <a:rPr lang="en-IN" sz="2400" dirty="0">
                <a:latin typeface="Times New Roman" panose="02020603050405020304" pitchFamily="18" charset="0"/>
                <a:ea typeface="Times New Roman" panose="02020603050405020304" pitchFamily="18" charset="0"/>
              </a:rPr>
              <a:t>Solid state fermentation (SSF) has been defined </a:t>
            </a:r>
            <a:r>
              <a:rPr lang="en-IN" sz="2400" dirty="0">
                <a:solidFill>
                  <a:srgbClr val="6342EE"/>
                </a:solidFill>
                <a:latin typeface="Times New Roman" panose="02020603050405020304" pitchFamily="18" charset="0"/>
                <a:ea typeface="Times New Roman" panose="02020603050405020304" pitchFamily="18" charset="0"/>
              </a:rPr>
              <a:t>as the fermentation process occurring in the absence of free water.</a:t>
            </a:r>
            <a:r>
              <a:rPr lang="en-IN" sz="2400" dirty="0">
                <a:latin typeface="Times New Roman" panose="02020603050405020304" pitchFamily="18" charset="0"/>
                <a:ea typeface="Times New Roman" panose="02020603050405020304" pitchFamily="18" charset="0"/>
              </a:rPr>
              <a:t> Solid state fermentation is a method </a:t>
            </a:r>
            <a:r>
              <a:rPr lang="en-IN" sz="2400" dirty="0">
                <a:solidFill>
                  <a:srgbClr val="6342EE"/>
                </a:solidFill>
                <a:latin typeface="Times New Roman" panose="02020603050405020304" pitchFamily="18" charset="0"/>
                <a:ea typeface="Times New Roman" panose="02020603050405020304" pitchFamily="18" charset="0"/>
              </a:rPr>
              <a:t>used for the production of enzymes, which involves the cultivation of microorganisms on a solid substrate, such as grains, rice and wheat bran. </a:t>
            </a:r>
          </a:p>
          <a:p>
            <a:pPr algn="just"/>
            <a:r>
              <a:rPr lang="en-IN" sz="2400" dirty="0">
                <a:latin typeface="Times New Roman" panose="02020603050405020304" pitchFamily="18" charset="0"/>
                <a:ea typeface="Times New Roman" panose="02020603050405020304" pitchFamily="18" charset="0"/>
              </a:rPr>
              <a:t>	SSF employs </a:t>
            </a:r>
            <a:r>
              <a:rPr lang="en-IN" sz="2400" dirty="0">
                <a:solidFill>
                  <a:srgbClr val="6342EE"/>
                </a:solidFill>
                <a:latin typeface="Times New Roman" panose="02020603050405020304" pitchFamily="18" charset="0"/>
                <a:ea typeface="Times New Roman" panose="02020603050405020304" pitchFamily="18" charset="0"/>
              </a:rPr>
              <a:t>natural raw materials as carbon source such as cassava, barley, wheat bran, sugarcane bagasse, various oil cakes like palm kernel cake, soybean cake, ground nut oil cake, fruit pulps (e.g. apple pomace), saw dust, seeds (e.g. tamarind, jack fruit), coffee husk and coffee pulp, tea waste etc.</a:t>
            </a:r>
          </a:p>
          <a:p>
            <a:pPr algn="just"/>
            <a:r>
              <a:rPr lang="en-IN" sz="2800" u="sng" dirty="0">
                <a:solidFill>
                  <a:srgbClr val="6342EE"/>
                </a:solidFill>
                <a:latin typeface="Times New Roman" panose="02020603050405020304" pitchFamily="18" charset="0"/>
                <a:ea typeface="Times New Roman" panose="02020603050405020304" pitchFamily="18" charset="0"/>
              </a:rPr>
              <a:t>Important Features</a:t>
            </a:r>
          </a:p>
          <a:p>
            <a:pPr marL="342900" indent="-342900" algn="just">
              <a:buFont typeface="Wingdings" panose="05000000000000000000" pitchFamily="2" charset="2"/>
              <a:buChar char="ü"/>
            </a:pPr>
            <a:r>
              <a:rPr lang="en-US" sz="2400" dirty="0">
                <a:solidFill>
                  <a:srgbClr val="3B3835"/>
                </a:solidFill>
                <a:latin typeface="Times New Roman" panose="02020603050405020304" pitchFamily="18" charset="0"/>
                <a:cs typeface="Times New Roman" panose="02020603050405020304" pitchFamily="18" charset="0"/>
              </a:rPr>
              <a:t>Solid state fermentation has been defined as the fermentation process occurring in the absence or near absence of free water utilizing the solid substrate. </a:t>
            </a:r>
          </a:p>
          <a:p>
            <a:pPr marL="342900" indent="-342900" algn="just">
              <a:buFont typeface="Wingdings" panose="05000000000000000000" pitchFamily="2" charset="2"/>
              <a:buChar char="ü"/>
            </a:pPr>
            <a:r>
              <a:rPr lang="en-US" sz="2400" dirty="0">
                <a:solidFill>
                  <a:srgbClr val="3B3835"/>
                </a:solidFill>
                <a:latin typeface="Times New Roman" panose="02020603050405020304" pitchFamily="18" charset="0"/>
                <a:cs typeface="Times New Roman" panose="02020603050405020304" pitchFamily="18" charset="0"/>
              </a:rPr>
              <a:t>It is a biomolecule manufacturing process used in the food, pharmaceutical, cosmetic, fuel and textile industries. These biomolecules are mostly metabolites generated by microorganisms grown on a solid support selected for this purpose. </a:t>
            </a:r>
          </a:p>
          <a:p>
            <a:pPr marL="342900" indent="-342900" algn="just">
              <a:buFont typeface="Wingdings" panose="05000000000000000000" pitchFamily="2" charset="2"/>
              <a:buChar char="ü"/>
            </a:pPr>
            <a:r>
              <a:rPr lang="en-US" sz="2400" dirty="0">
                <a:solidFill>
                  <a:srgbClr val="3B3835"/>
                </a:solidFill>
                <a:latin typeface="Times New Roman" panose="02020603050405020304" pitchFamily="18" charset="0"/>
                <a:cs typeface="Times New Roman" panose="02020603050405020304" pitchFamily="18" charset="0"/>
              </a:rPr>
              <a:t>This technology for the culture of microorganisms is an alternative to liquid or submerged fermentation, used predominantly for industrial purposes </a:t>
            </a:r>
          </a:p>
          <a:p>
            <a:pPr algn="just"/>
            <a:endParaRPr lang="en-IN" sz="2400" dirty="0">
              <a:latin typeface="Times New Roman" panose="02020603050405020304" pitchFamily="18" charset="0"/>
              <a:ea typeface="Times New Roman" panose="02020603050405020304" pitchFamily="18" charset="0"/>
            </a:endParaRPr>
          </a:p>
          <a:p>
            <a:pPr algn="just"/>
            <a:endParaRPr lang="en-IN" b="1" dirty="0"/>
          </a:p>
          <a:p>
            <a:pPr algn="just"/>
            <a:endParaRPr lang="en-IN" sz="2400" dirty="0">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4A061C42-E137-4B95-8781-01258EF5FED8}"/>
              </a:ext>
            </a:extLst>
          </p:cNvPr>
          <p:cNvSpPr/>
          <p:nvPr/>
        </p:nvSpPr>
        <p:spPr>
          <a:xfrm>
            <a:off x="3737109" y="142914"/>
            <a:ext cx="4897495" cy="523220"/>
          </a:xfrm>
          <a:prstGeom prst="rect">
            <a:avLst/>
          </a:prstGeom>
        </p:spPr>
        <p:txBody>
          <a:bodyPr wrap="none">
            <a:spAutoFit/>
          </a:bodyPr>
          <a:lstStyle/>
          <a:p>
            <a:r>
              <a:rPr lang="en-IN" sz="2800" b="1" dirty="0">
                <a:solidFill>
                  <a:srgbClr val="6342EE"/>
                </a:solidFill>
                <a:latin typeface="Times New Roman" panose="02020603050405020304" pitchFamily="18" charset="0"/>
                <a:ea typeface="Times New Roman" panose="02020603050405020304" pitchFamily="18" charset="0"/>
              </a:rPr>
              <a:t>Solid state fermentation (SSF) </a:t>
            </a:r>
            <a:endParaRPr lang="en-IN" sz="2800" b="1" dirty="0">
              <a:solidFill>
                <a:srgbClr val="6342EE"/>
              </a:solidFill>
            </a:endParaRPr>
          </a:p>
        </p:txBody>
      </p:sp>
    </p:spTree>
    <p:extLst>
      <p:ext uri="{BB962C8B-B14F-4D97-AF65-F5344CB8AC3E}">
        <p14:creationId xmlns:p14="http://schemas.microsoft.com/office/powerpoint/2010/main" val="1839153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746EB5-E6E4-4AB1-8468-1B532BE7CCEC}"/>
              </a:ext>
            </a:extLst>
          </p:cNvPr>
          <p:cNvSpPr/>
          <p:nvPr/>
        </p:nvSpPr>
        <p:spPr>
          <a:xfrm>
            <a:off x="301658" y="140758"/>
            <a:ext cx="11434713" cy="6370975"/>
          </a:xfrm>
          <a:prstGeom prst="rect">
            <a:avLst/>
          </a:prstGeom>
        </p:spPr>
        <p:txBody>
          <a:bodyPr wrap="square">
            <a:spAutoFit/>
          </a:bodyPr>
          <a:lstStyle/>
          <a:p>
            <a:pPr algn="just"/>
            <a:r>
              <a:rPr lang="en-US" sz="2800" dirty="0">
                <a:solidFill>
                  <a:srgbClr val="6342EE"/>
                </a:solidFill>
                <a:cs typeface="Times New Roman" panose="02020603050405020304" pitchFamily="18" charset="0"/>
              </a:rPr>
              <a:t>Why solid state fermentation ?</a:t>
            </a:r>
          </a:p>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Simple and cost effective </a:t>
            </a:r>
          </a:p>
          <a:p>
            <a:pPr marL="342900" indent="-342900"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Less effluent release, reduce pollution </a:t>
            </a:r>
          </a:p>
          <a:p>
            <a:pPr algn="just"/>
            <a:endParaRPr lang="en-US"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Aeration is easy</a:t>
            </a:r>
          </a:p>
          <a:p>
            <a:pPr algn="just"/>
            <a:r>
              <a:rPr lang="en-US" sz="2400" dirty="0">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Resembles the natural habitat of some fungi and bacteria </a:t>
            </a:r>
          </a:p>
          <a:p>
            <a:pPr marL="342900" indent="-342900"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SSF utilizes solid substrate, thus nutrient rich waste materials can be easily recycled as substrate </a:t>
            </a:r>
          </a:p>
          <a:p>
            <a:pPr marL="342900" indent="-342900"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Substrate are used very slowly and steadily so the same substrate can be used for longer fermentation period </a:t>
            </a:r>
          </a:p>
          <a:p>
            <a:pPr marL="342900" indent="-342900"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SSF is best suited for fermentation techniques involving fungi and microorganism that require less moisture content</a:t>
            </a:r>
            <a:endParaRPr lang="en-IN" sz="2400" dirty="0">
              <a:latin typeface="Times New Roman" panose="02020603050405020304" pitchFamily="18" charset="0"/>
              <a:cs typeface="Times New Roman" panose="02020603050405020304" pitchFamily="18" charset="0"/>
            </a:endParaRPr>
          </a:p>
        </p:txBody>
      </p:sp>
      <p:pic>
        <p:nvPicPr>
          <p:cNvPr id="1026" name="Picture 2" descr="Solid state fermentation for the production of γ-decalactones by ...">
            <a:extLst>
              <a:ext uri="{FF2B5EF4-FFF2-40B4-BE49-F238E27FC236}">
                <a16:creationId xmlns:a16="http://schemas.microsoft.com/office/drawing/2014/main" id="{DDE58DEB-7D7A-4096-9079-B1DE555AD2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7113" y="140758"/>
            <a:ext cx="3753145" cy="3036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4702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810</Words>
  <Application>Microsoft Office PowerPoint</Application>
  <PresentationFormat>Widescreen</PresentationFormat>
  <Paragraphs>75</Paragraphs>
  <Slides>15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Comic Sans MS</vt:lpstr>
      <vt:lpstr>Helvetica Neue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Ajay</dc:creator>
  <cp:lastModifiedBy>Ajay</cp:lastModifiedBy>
  <cp:revision>6</cp:revision>
  <dcterms:created xsi:type="dcterms:W3CDTF">2021-11-29T05:50:21Z</dcterms:created>
  <dcterms:modified xsi:type="dcterms:W3CDTF">2022-08-31T10:33:56Z</dcterms:modified>
</cp:coreProperties>
</file>