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8" r:id="rId11"/>
    <p:sldId id="269" r:id="rId12"/>
    <p:sldId id="270" r:id="rId13"/>
    <p:sldId id="276" r:id="rId14"/>
    <p:sldId id="271" r:id="rId15"/>
    <p:sldId id="272" r:id="rId16"/>
    <p:sldId id="277"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51" autoAdjust="0"/>
    <p:restoredTop sz="94660"/>
  </p:normalViewPr>
  <p:slideViewPr>
    <p:cSldViewPr snapToGrid="0">
      <p:cViewPr varScale="1">
        <p:scale>
          <a:sx n="91" d="100"/>
          <a:sy n="91" d="100"/>
        </p:scale>
        <p:origin x="523"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F5C929-AA5D-451A-BBE8-8D1BE994ADF4}" type="datetimeFigureOut">
              <a:rPr lang="en-IN" smtClean="0"/>
              <a:t>05-10-22</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5C37E750-D906-47D4-B7AD-6436A04BE1FA}"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855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F5C929-AA5D-451A-BBE8-8D1BE994ADF4}" type="datetimeFigureOut">
              <a:rPr lang="en-IN" smtClean="0"/>
              <a:t>05-10-22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37E750-D906-47D4-B7AD-6436A04BE1FA}"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44326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F5C929-AA5D-451A-BBE8-8D1BE994ADF4}" type="datetimeFigureOut">
              <a:rPr lang="en-IN" smtClean="0"/>
              <a:t>05-10-22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37E750-D906-47D4-B7AD-6436A04BE1FA}"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14694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F5C929-AA5D-451A-BBE8-8D1BE994ADF4}" type="datetimeFigureOut">
              <a:rPr lang="en-IN" smtClean="0"/>
              <a:t>05-10-22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37E750-D906-47D4-B7AD-6436A04BE1FA}"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70343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F5C929-AA5D-451A-BBE8-8D1BE994ADF4}" type="datetimeFigureOut">
              <a:rPr lang="en-IN" smtClean="0"/>
              <a:t>05-10-22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37E750-D906-47D4-B7AD-6436A04BE1FA}"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0404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F5C929-AA5D-451A-BBE8-8D1BE994ADF4}" type="datetimeFigureOut">
              <a:rPr lang="en-IN" smtClean="0"/>
              <a:t>05-10-22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C37E750-D906-47D4-B7AD-6436A04BE1FA}"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4308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F5C929-AA5D-451A-BBE8-8D1BE994ADF4}" type="datetimeFigureOut">
              <a:rPr lang="en-IN" smtClean="0"/>
              <a:t>05-10-22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C37E750-D906-47D4-B7AD-6436A04BE1FA}"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49432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F5C929-AA5D-451A-BBE8-8D1BE994ADF4}" type="datetimeFigureOut">
              <a:rPr lang="en-IN" smtClean="0"/>
              <a:t>05-10-22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37E750-D906-47D4-B7AD-6436A04BE1FA}"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93743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F5C929-AA5D-451A-BBE8-8D1BE994ADF4}" type="datetimeFigureOut">
              <a:rPr lang="en-IN" smtClean="0"/>
              <a:t>05-10-22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C37E750-D906-47D4-B7AD-6436A04BE1FA}" type="slidenum">
              <a:rPr lang="en-IN" smtClean="0"/>
              <a:t>‹#›</a:t>
            </a:fld>
            <a:endParaRPr lang="en-IN"/>
          </a:p>
        </p:txBody>
      </p:sp>
    </p:spTree>
    <p:extLst>
      <p:ext uri="{BB962C8B-B14F-4D97-AF65-F5344CB8AC3E}">
        <p14:creationId xmlns:p14="http://schemas.microsoft.com/office/powerpoint/2010/main" val="3839187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F5C929-AA5D-451A-BBE8-8D1BE994ADF4}" type="datetimeFigureOut">
              <a:rPr lang="en-IN" smtClean="0"/>
              <a:t>05-10-22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C37E750-D906-47D4-B7AD-6436A04BE1FA}"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5110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5F5C929-AA5D-451A-BBE8-8D1BE994ADF4}" type="datetimeFigureOut">
              <a:rPr lang="en-IN" smtClean="0"/>
              <a:t>05-10-22</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5C37E750-D906-47D4-B7AD-6436A04BE1FA}"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1947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5F5C929-AA5D-451A-BBE8-8D1BE994ADF4}" type="datetimeFigureOut">
              <a:rPr lang="en-IN" smtClean="0"/>
              <a:t>05-10-22</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C37E750-D906-47D4-B7AD-6436A04BE1FA}"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732173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healthline.com/health/fitness/what-is-a-neutral-spine-anyway" TargetMode="External"/><Relationship Id="rId2" Type="http://schemas.openxmlformats.org/officeDocument/2006/relationships/hyperlink" Target="https://www.healthline.com/health/back-pain/thrown-out-back" TargetMode="External"/><Relationship Id="rId1" Type="http://schemas.openxmlformats.org/officeDocument/2006/relationships/slideLayout" Target="../slideLayouts/slideLayout2.xml"/><Relationship Id="rId4" Type="http://schemas.openxmlformats.org/officeDocument/2006/relationships/hyperlink" Target="https://www.physio-pedia.com/Base_of_suppor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sparkpeople.com/blog/blog.asp?post=fitness_defined_concentric_and_eccentric_contractions_and_why_it_matter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2hBQFyUH4cM" TargetMode="External"/><Relationship Id="rId2" Type="http://schemas.openxmlformats.org/officeDocument/2006/relationships/hyperlink" Target="https://www.youtube.com/watch?v=qdbWjaKCBX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29741-9A41-4B2C-B814-D9E08C891FF6}"/>
              </a:ext>
            </a:extLst>
          </p:cNvPr>
          <p:cNvSpPr>
            <a:spLocks noGrp="1"/>
          </p:cNvSpPr>
          <p:nvPr>
            <p:ph type="ctrTitle"/>
          </p:nvPr>
        </p:nvSpPr>
        <p:spPr/>
        <p:txBody>
          <a:bodyPr>
            <a:normAutofit fontScale="90000"/>
          </a:bodyPr>
          <a:lstStyle/>
          <a:p>
            <a:r>
              <a:rPr lang="en-IN" dirty="0"/>
              <a:t>UNIT – IV</a:t>
            </a:r>
            <a:br>
              <a:rPr lang="en-IN" dirty="0"/>
            </a:br>
            <a:br>
              <a:rPr lang="en-IN" dirty="0"/>
            </a:br>
            <a:r>
              <a:rPr lang="en-IN" dirty="0"/>
              <a:t>ANAEROBIC EXERSICE</a:t>
            </a:r>
          </a:p>
        </p:txBody>
      </p:sp>
      <p:sp>
        <p:nvSpPr>
          <p:cNvPr id="3" name="Subtitle 2">
            <a:extLst>
              <a:ext uri="{FF2B5EF4-FFF2-40B4-BE49-F238E27FC236}">
                <a16:creationId xmlns:a16="http://schemas.microsoft.com/office/drawing/2014/main" id="{3BB7BA6D-5B01-4DA9-B50D-5A157F403A3D}"/>
              </a:ext>
            </a:extLst>
          </p:cNvPr>
          <p:cNvSpPr>
            <a:spLocks noGrp="1"/>
          </p:cNvSpPr>
          <p:nvPr>
            <p:ph type="subTitle" idx="1"/>
          </p:nvPr>
        </p:nvSpPr>
        <p:spPr>
          <a:xfrm>
            <a:off x="0" y="4671736"/>
            <a:ext cx="4033157" cy="1469571"/>
          </a:xfrm>
        </p:spPr>
        <p:txBody>
          <a:bodyPr/>
          <a:lstStyle/>
          <a:p>
            <a:r>
              <a:rPr lang="en-IN" dirty="0"/>
              <a:t>VISHAL KUMAR </a:t>
            </a:r>
          </a:p>
          <a:p>
            <a:r>
              <a:rPr lang="en-IN" dirty="0"/>
              <a:t>ASSISTANT PROFESSOR </a:t>
            </a:r>
          </a:p>
          <a:p>
            <a:r>
              <a:rPr lang="en-IN" dirty="0"/>
              <a:t>CSJMU</a:t>
            </a:r>
          </a:p>
        </p:txBody>
      </p:sp>
    </p:spTree>
    <p:extLst>
      <p:ext uri="{BB962C8B-B14F-4D97-AF65-F5344CB8AC3E}">
        <p14:creationId xmlns:p14="http://schemas.microsoft.com/office/powerpoint/2010/main" val="3264312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D19C67-F495-4CD2-9B2A-53C38DDCBD9C}"/>
              </a:ext>
            </a:extLst>
          </p:cNvPr>
          <p:cNvSpPr>
            <a:spLocks noGrp="1"/>
          </p:cNvSpPr>
          <p:nvPr>
            <p:ph idx="1"/>
          </p:nvPr>
        </p:nvSpPr>
        <p:spPr>
          <a:xfrm>
            <a:off x="1451579" y="1812022"/>
            <a:ext cx="9603275" cy="4320330"/>
          </a:xfrm>
        </p:spPr>
        <p:txBody>
          <a:bodyPr>
            <a:normAutofit fontScale="70000" lnSpcReduction="20000"/>
          </a:bodyPr>
          <a:lstStyle/>
          <a:p>
            <a:r>
              <a:rPr lang="en-US" dirty="0"/>
              <a:t>Safety guidelines: </a:t>
            </a:r>
          </a:p>
          <a:p>
            <a:pPr marL="457200" indent="-457200">
              <a:buFont typeface="+mj-lt"/>
              <a:buAutoNum type="alphaUcPeriod"/>
            </a:pPr>
            <a:r>
              <a:rPr lang="en-US" dirty="0"/>
              <a:t>Warm up (jog or walk around gym) and stretch before lifting, cool down after lifting. </a:t>
            </a:r>
          </a:p>
          <a:p>
            <a:pPr marL="457200" indent="-457200">
              <a:buFont typeface="+mj-lt"/>
              <a:buAutoNum type="alphaUcPeriod"/>
            </a:pPr>
            <a:r>
              <a:rPr lang="en-US" dirty="0"/>
              <a:t>Perform all lifts using strict exercise form. • Smooth 'controlled’ movements 'don’t jerk or wobble don’t bounce weights off your body </a:t>
            </a:r>
          </a:p>
          <a:p>
            <a:pPr marL="457200" indent="-457200">
              <a:buFont typeface="+mj-lt"/>
              <a:buAutoNum type="alphaUcPeriod"/>
            </a:pPr>
            <a:r>
              <a:rPr lang="en-US" dirty="0"/>
              <a:t>Perform all exercises with a full range-of-motion. • Unless'trying'to'develop'strength'or'power'in'a'particular'portion’ of the range=of=motion d. Keep knees bent, back straight when lifting &amp; setting weights down </a:t>
            </a:r>
          </a:p>
          <a:p>
            <a:pPr marL="457200" indent="-457200">
              <a:buFont typeface="+mj-lt"/>
              <a:buAutoNum type="alphaUcPeriod"/>
            </a:pPr>
            <a:r>
              <a:rPr lang="en-US" dirty="0"/>
              <a:t>Do not arch back/neck or twist body when performing a lift. </a:t>
            </a:r>
          </a:p>
          <a:p>
            <a:pPr marL="457200" indent="-457200">
              <a:buFont typeface="+mj-lt"/>
              <a:buAutoNum type="alphaUcPeriod"/>
            </a:pPr>
            <a:r>
              <a:rPr lang="en-US" dirty="0"/>
              <a:t>Do not hold your breath and strain when lifting a weight, breath regularly and naturally. • Exhale on exertion g. Lift within your ability (not more than you can safely handle), use a spotter for bench press lifts. </a:t>
            </a:r>
          </a:p>
          <a:p>
            <a:pPr marL="457200" indent="-457200">
              <a:buFont typeface="+mj-lt"/>
              <a:buAutoNum type="alphaUcPeriod"/>
            </a:pPr>
            <a:r>
              <a:rPr lang="en-US" dirty="0"/>
              <a:t>Move carefully in the weight room, be aware of others, &amp; do not fool around. </a:t>
            </a:r>
          </a:p>
          <a:p>
            <a:pPr marL="457200" indent="-457200">
              <a:buFont typeface="+mj-lt"/>
              <a:buAutoNum type="alphaUcPeriod"/>
            </a:pPr>
            <a:r>
              <a:rPr lang="en-US" dirty="0"/>
              <a:t>Check all equipment – make sure it’s stable, always balance weights on a barbell, make sure collars are secure, and make sure pins are firmly in position. </a:t>
            </a:r>
          </a:p>
          <a:p>
            <a:pPr marL="457200" indent="-457200">
              <a:buFont typeface="+mj-lt"/>
              <a:buAutoNum type="alphaUcPeriod"/>
            </a:pPr>
            <a:r>
              <a:rPr lang="en-US"/>
              <a:t>Store </a:t>
            </a:r>
            <a:r>
              <a:rPr lang="en-US" dirty="0"/>
              <a:t>and return all equipment to its proper place when you are finished. k. Wear proper clothing. • Loose clothing is good but baggy clothes could catch in the machines</a:t>
            </a:r>
            <a:endParaRPr lang="en-IN" dirty="0"/>
          </a:p>
        </p:txBody>
      </p:sp>
    </p:spTree>
    <p:extLst>
      <p:ext uri="{BB962C8B-B14F-4D97-AF65-F5344CB8AC3E}">
        <p14:creationId xmlns:p14="http://schemas.microsoft.com/office/powerpoint/2010/main" val="4139152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F79344-124C-45B9-8436-265EEB736823}"/>
              </a:ext>
            </a:extLst>
          </p:cNvPr>
          <p:cNvSpPr>
            <a:spLocks noGrp="1"/>
          </p:cNvSpPr>
          <p:nvPr>
            <p:ph idx="1"/>
          </p:nvPr>
        </p:nvSpPr>
        <p:spPr>
          <a:xfrm>
            <a:off x="494950" y="0"/>
            <a:ext cx="11697050" cy="6031684"/>
          </a:xfrm>
        </p:spPr>
        <p:txBody>
          <a:bodyPr>
            <a:normAutofit fontScale="70000" lnSpcReduction="20000"/>
          </a:bodyPr>
          <a:lstStyle/>
          <a:p>
            <a:pPr marL="3657600" lvl="8" indent="0" fontAlgn="base">
              <a:buNone/>
            </a:pPr>
            <a:r>
              <a:rPr lang="en-US" sz="3200" b="1" i="0" dirty="0">
                <a:solidFill>
                  <a:srgbClr val="121212"/>
                </a:solidFill>
                <a:effectLst/>
                <a:latin typeface="Roboto" panose="02000000000000000000" pitchFamily="2" charset="0"/>
              </a:rPr>
              <a:t>ADVANCE TECHNIQUE OF WEIGHT TRAINING </a:t>
            </a:r>
            <a:endParaRPr lang="en-US" sz="2200" b="1" i="0" dirty="0">
              <a:solidFill>
                <a:srgbClr val="121212"/>
              </a:solidFill>
              <a:effectLst/>
              <a:latin typeface="Roboto" panose="02000000000000000000" pitchFamily="2" charset="0"/>
            </a:endParaRPr>
          </a:p>
          <a:p>
            <a:pPr algn="ctr" fontAlgn="base">
              <a:buFont typeface="Arial" panose="020B0604020202020204" pitchFamily="34" charset="0"/>
              <a:buChar char="•"/>
            </a:pPr>
            <a:r>
              <a:rPr lang="en-US" sz="2300" b="0" i="0" dirty="0">
                <a:solidFill>
                  <a:srgbClr val="121212"/>
                </a:solidFill>
                <a:effectLst/>
                <a:latin typeface="Roboto" panose="02000000000000000000" pitchFamily="2" charset="0"/>
              </a:rPr>
              <a:t>Backdown Sets</a:t>
            </a:r>
          </a:p>
          <a:p>
            <a:pPr algn="ctr" fontAlgn="base">
              <a:buFont typeface="Arial" panose="020B0604020202020204" pitchFamily="34" charset="0"/>
              <a:buChar char="•"/>
            </a:pPr>
            <a:r>
              <a:rPr lang="en-US" sz="2300" b="0" i="0" dirty="0">
                <a:solidFill>
                  <a:srgbClr val="121212"/>
                </a:solidFill>
                <a:effectLst/>
                <a:latin typeface="Roboto" panose="02000000000000000000" pitchFamily="2" charset="0"/>
              </a:rPr>
              <a:t>Tempo</a:t>
            </a:r>
          </a:p>
          <a:p>
            <a:pPr algn="ctr" fontAlgn="base">
              <a:buFont typeface="Arial" panose="020B0604020202020204" pitchFamily="34" charset="0"/>
              <a:buChar char="•"/>
            </a:pPr>
            <a:r>
              <a:rPr lang="en-US" sz="2300" b="0" i="0" dirty="0">
                <a:solidFill>
                  <a:srgbClr val="121212"/>
                </a:solidFill>
                <a:effectLst/>
                <a:latin typeface="Roboto" panose="02000000000000000000" pitchFamily="2" charset="0"/>
              </a:rPr>
              <a:t>Supersets</a:t>
            </a:r>
          </a:p>
          <a:p>
            <a:pPr algn="ctr" fontAlgn="base">
              <a:buFont typeface="Arial" panose="020B0604020202020204" pitchFamily="34" charset="0"/>
              <a:buChar char="•"/>
            </a:pPr>
            <a:r>
              <a:rPr lang="en-US" sz="2300" b="0" i="0" dirty="0">
                <a:solidFill>
                  <a:srgbClr val="121212"/>
                </a:solidFill>
                <a:effectLst/>
                <a:latin typeface="Roboto" panose="02000000000000000000" pitchFamily="2" charset="0"/>
              </a:rPr>
              <a:t>Drop Sets</a:t>
            </a:r>
          </a:p>
          <a:p>
            <a:pPr algn="ctr" fontAlgn="base">
              <a:buFont typeface="Arial" panose="020B0604020202020204" pitchFamily="34" charset="0"/>
              <a:buChar char="•"/>
            </a:pPr>
            <a:r>
              <a:rPr lang="en-US" sz="2300" b="0" i="0" dirty="0">
                <a:solidFill>
                  <a:srgbClr val="121212"/>
                </a:solidFill>
                <a:effectLst/>
                <a:latin typeface="Roboto" panose="02000000000000000000" pitchFamily="2" charset="0"/>
              </a:rPr>
              <a:t>Contrast Loading</a:t>
            </a:r>
          </a:p>
          <a:p>
            <a:pPr algn="ctr" fontAlgn="base">
              <a:buFont typeface="Arial" panose="020B0604020202020204" pitchFamily="34" charset="0"/>
              <a:buChar char="•"/>
            </a:pPr>
            <a:r>
              <a:rPr lang="en-US" sz="2300" b="0" i="0" dirty="0">
                <a:solidFill>
                  <a:srgbClr val="121212"/>
                </a:solidFill>
                <a:effectLst/>
                <a:latin typeface="Roboto" panose="02000000000000000000" pitchFamily="2" charset="0"/>
              </a:rPr>
              <a:t>Complex Training</a:t>
            </a:r>
          </a:p>
          <a:p>
            <a:pPr algn="ctr" fontAlgn="base">
              <a:buFont typeface="Arial" panose="020B0604020202020204" pitchFamily="34" charset="0"/>
              <a:buChar char="•"/>
            </a:pPr>
            <a:r>
              <a:rPr lang="en-US" sz="2300" b="0" i="0" dirty="0">
                <a:solidFill>
                  <a:srgbClr val="121212"/>
                </a:solidFill>
                <a:effectLst/>
                <a:latin typeface="Roboto" panose="02000000000000000000" pitchFamily="2" charset="0"/>
              </a:rPr>
              <a:t>Cluster Sets</a:t>
            </a:r>
          </a:p>
          <a:p>
            <a:pPr algn="ctr" fontAlgn="base">
              <a:buFont typeface="Arial" panose="020B0604020202020204" pitchFamily="34" charset="0"/>
              <a:buChar char="•"/>
            </a:pPr>
            <a:r>
              <a:rPr lang="en-US" sz="2300" b="0" i="0" dirty="0">
                <a:solidFill>
                  <a:srgbClr val="121212"/>
                </a:solidFill>
                <a:effectLst/>
                <a:latin typeface="Roboto" panose="02000000000000000000" pitchFamily="2" charset="0"/>
              </a:rPr>
              <a:t>Pyramids</a:t>
            </a:r>
          </a:p>
          <a:p>
            <a:pPr algn="ctr" fontAlgn="base">
              <a:buFont typeface="Arial" panose="020B0604020202020204" pitchFamily="34" charset="0"/>
              <a:buChar char="•"/>
            </a:pPr>
            <a:r>
              <a:rPr lang="en-US" sz="2300" b="0" i="0" dirty="0">
                <a:solidFill>
                  <a:srgbClr val="121212"/>
                </a:solidFill>
                <a:effectLst/>
                <a:latin typeface="Roboto" panose="02000000000000000000" pitchFamily="2" charset="0"/>
              </a:rPr>
              <a:t>Partial Reps</a:t>
            </a:r>
          </a:p>
          <a:p>
            <a:pPr algn="ctr" fontAlgn="base">
              <a:buFont typeface="Arial" panose="020B0604020202020204" pitchFamily="34" charset="0"/>
              <a:buChar char="•"/>
            </a:pPr>
            <a:r>
              <a:rPr lang="en-US" sz="2300" b="0" i="0" dirty="0">
                <a:solidFill>
                  <a:srgbClr val="121212"/>
                </a:solidFill>
                <a:effectLst/>
                <a:latin typeface="Roboto" panose="02000000000000000000" pitchFamily="2" charset="0"/>
              </a:rPr>
              <a:t>Burns</a:t>
            </a:r>
          </a:p>
          <a:p>
            <a:pPr algn="ctr" fontAlgn="base">
              <a:buFont typeface="Arial" panose="020B0604020202020204" pitchFamily="34" charset="0"/>
              <a:buChar char="•"/>
            </a:pPr>
            <a:r>
              <a:rPr lang="en-US" sz="2300" b="0" i="0" dirty="0">
                <a:solidFill>
                  <a:srgbClr val="121212"/>
                </a:solidFill>
                <a:effectLst/>
                <a:latin typeface="Roboto" panose="02000000000000000000" pitchFamily="2" charset="0"/>
              </a:rPr>
              <a:t>Pauses</a:t>
            </a:r>
          </a:p>
          <a:p>
            <a:pPr algn="ctr" fontAlgn="base">
              <a:buFont typeface="Arial" panose="020B0604020202020204" pitchFamily="34" charset="0"/>
              <a:buChar char="•"/>
            </a:pPr>
            <a:r>
              <a:rPr lang="en-US" sz="2300" b="0" i="0" dirty="0">
                <a:solidFill>
                  <a:srgbClr val="121212"/>
                </a:solidFill>
                <a:effectLst/>
                <a:latin typeface="Roboto" panose="02000000000000000000" pitchFamily="2" charset="0"/>
              </a:rPr>
              <a:t>Pulses</a:t>
            </a:r>
          </a:p>
          <a:p>
            <a:pPr algn="ctr" fontAlgn="base">
              <a:buFont typeface="Arial" panose="020B0604020202020204" pitchFamily="34" charset="0"/>
              <a:buChar char="•"/>
            </a:pPr>
            <a:r>
              <a:rPr lang="en-US" sz="2300" b="0" i="0" dirty="0">
                <a:solidFill>
                  <a:srgbClr val="121212"/>
                </a:solidFill>
                <a:effectLst/>
                <a:latin typeface="Roboto" panose="02000000000000000000" pitchFamily="2" charset="0"/>
              </a:rPr>
              <a:t>Negatives</a:t>
            </a:r>
          </a:p>
          <a:p>
            <a:pPr algn="ctr" fontAlgn="base">
              <a:buFont typeface="Arial" panose="020B0604020202020204" pitchFamily="34" charset="0"/>
              <a:buChar char="•"/>
            </a:pPr>
            <a:r>
              <a:rPr lang="en-US" sz="2300" b="0" i="0" dirty="0">
                <a:solidFill>
                  <a:srgbClr val="121212"/>
                </a:solidFill>
                <a:effectLst/>
                <a:latin typeface="Roboto" panose="02000000000000000000" pitchFamily="2" charset="0"/>
              </a:rPr>
              <a:t>Forced Reps</a:t>
            </a:r>
          </a:p>
          <a:p>
            <a:pPr algn="ctr" fontAlgn="base">
              <a:buFont typeface="Arial" panose="020B0604020202020204" pitchFamily="34" charset="0"/>
              <a:buChar char="•"/>
            </a:pPr>
            <a:r>
              <a:rPr lang="en-US" sz="2300" b="0" i="0" dirty="0">
                <a:solidFill>
                  <a:srgbClr val="121212"/>
                </a:solidFill>
                <a:effectLst/>
                <a:latin typeface="Roboto" panose="02000000000000000000" pitchFamily="2" charset="0"/>
              </a:rPr>
              <a:t>Pre &amp; Post-Exhaust</a:t>
            </a:r>
            <a:endParaRPr lang="en-US" b="0" i="0" dirty="0">
              <a:solidFill>
                <a:srgbClr val="121212"/>
              </a:solidFill>
              <a:effectLst/>
              <a:latin typeface="Roboto" panose="02000000000000000000" pitchFamily="2" charset="0"/>
            </a:endParaRPr>
          </a:p>
        </p:txBody>
      </p:sp>
    </p:spTree>
    <p:extLst>
      <p:ext uri="{BB962C8B-B14F-4D97-AF65-F5344CB8AC3E}">
        <p14:creationId xmlns:p14="http://schemas.microsoft.com/office/powerpoint/2010/main" val="1276817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1FEF60-9B13-4874-96E8-9E82B6E0AA61}"/>
              </a:ext>
            </a:extLst>
          </p:cNvPr>
          <p:cNvSpPr>
            <a:spLocks noGrp="1"/>
          </p:cNvSpPr>
          <p:nvPr>
            <p:ph idx="1"/>
          </p:nvPr>
        </p:nvSpPr>
        <p:spPr>
          <a:xfrm>
            <a:off x="1451579" y="0"/>
            <a:ext cx="9603275" cy="6241409"/>
          </a:xfrm>
        </p:spPr>
        <p:txBody>
          <a:bodyPr>
            <a:normAutofit/>
          </a:bodyPr>
          <a:lstStyle/>
          <a:p>
            <a:pPr algn="l"/>
            <a:r>
              <a:rPr lang="en-US" b="0" i="0" dirty="0">
                <a:solidFill>
                  <a:srgbClr val="121212"/>
                </a:solidFill>
                <a:effectLst/>
                <a:latin typeface="Roboto" panose="02000000000000000000" pitchFamily="2" charset="0"/>
              </a:rPr>
              <a:t>TEMPO</a:t>
            </a:r>
          </a:p>
          <a:p>
            <a:pPr algn="l"/>
            <a:r>
              <a:rPr lang="en-US" b="0" i="0" dirty="0">
                <a:solidFill>
                  <a:srgbClr val="121212"/>
                </a:solidFill>
                <a:effectLst/>
                <a:latin typeface="Roboto" panose="02000000000000000000" pitchFamily="2" charset="0"/>
              </a:rPr>
              <a:t>When lifting weights, intent is absolutely key and is the first step in maximizing your training.</a:t>
            </a:r>
          </a:p>
          <a:p>
            <a:pPr algn="l"/>
            <a:r>
              <a:rPr lang="en-US" b="0" i="0" dirty="0">
                <a:solidFill>
                  <a:srgbClr val="121212"/>
                </a:solidFill>
                <a:effectLst/>
                <a:latin typeface="Roboto" panose="02000000000000000000" pitchFamily="2" charset="0"/>
              </a:rPr>
              <a:t>When it comes to the development of strength and power, we want to lift hard and fast, capitalizing on both mind-muscle connection (consciously thinking about the muscle being worked) and compensatory acceleration (lifting as hard and as fast as you can through the full range of motion).</a:t>
            </a:r>
          </a:p>
          <a:p>
            <a:pPr algn="l"/>
            <a:r>
              <a:rPr lang="en-US" b="0" i="0" dirty="0">
                <a:solidFill>
                  <a:srgbClr val="121212"/>
                </a:solidFill>
                <a:effectLst/>
                <a:latin typeface="Roboto" panose="02000000000000000000" pitchFamily="2" charset="0"/>
              </a:rPr>
              <a:t>However, one way to dramatically increase the intensity of a set is by slowing down the tempo, which refers to the speed of the lift – slowing down the tempo is ideal for building muscle and laying a solid foundation (keeping the soft tissues in good health).</a:t>
            </a:r>
          </a:p>
          <a:p>
            <a:endParaRPr lang="en-IN" dirty="0"/>
          </a:p>
        </p:txBody>
      </p:sp>
    </p:spTree>
    <p:extLst>
      <p:ext uri="{BB962C8B-B14F-4D97-AF65-F5344CB8AC3E}">
        <p14:creationId xmlns:p14="http://schemas.microsoft.com/office/powerpoint/2010/main" val="2100500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9F630E-0308-4152-A371-FEDE01AD8AFE}"/>
              </a:ext>
            </a:extLst>
          </p:cNvPr>
          <p:cNvSpPr>
            <a:spLocks noGrp="1"/>
          </p:cNvSpPr>
          <p:nvPr>
            <p:ph idx="1"/>
          </p:nvPr>
        </p:nvSpPr>
        <p:spPr>
          <a:xfrm>
            <a:off x="1451579" y="377505"/>
            <a:ext cx="9603275" cy="5612233"/>
          </a:xfrm>
        </p:spPr>
        <p:txBody>
          <a:bodyPr>
            <a:normAutofit fontScale="85000" lnSpcReduction="10000"/>
          </a:bodyPr>
          <a:lstStyle/>
          <a:p>
            <a:pPr algn="l"/>
            <a:r>
              <a:rPr lang="en-US" b="0" i="0" dirty="0">
                <a:solidFill>
                  <a:srgbClr val="121212"/>
                </a:solidFill>
                <a:effectLst/>
                <a:latin typeface="Roboto" panose="02000000000000000000" pitchFamily="2" charset="0"/>
              </a:rPr>
              <a:t>SUPERSETS</a:t>
            </a:r>
          </a:p>
          <a:p>
            <a:pPr algn="l"/>
            <a:r>
              <a:rPr lang="en-US" b="0" i="0" dirty="0">
                <a:solidFill>
                  <a:srgbClr val="121212"/>
                </a:solidFill>
                <a:effectLst/>
                <a:latin typeface="Roboto" panose="02000000000000000000" pitchFamily="2" charset="0"/>
              </a:rPr>
              <a:t>Supersets involve 2 exercises back to back, while a tri-set involves 3 back to back and a giant-set involves 4 or more back to back (often described as 3 or more) – once you get past 4 or more exercises, you are essentially getting into the realms of circuit training.</a:t>
            </a:r>
          </a:p>
          <a:p>
            <a:pPr algn="l"/>
            <a:r>
              <a:rPr lang="en-US" b="1" i="0" dirty="0">
                <a:solidFill>
                  <a:srgbClr val="121212"/>
                </a:solidFill>
                <a:effectLst/>
                <a:latin typeface="Roboto" panose="02000000000000000000" pitchFamily="2" charset="0"/>
              </a:rPr>
              <a:t>Variations of supersets include:</a:t>
            </a:r>
            <a:endParaRPr lang="en-US" b="0" i="0" dirty="0">
              <a:solidFill>
                <a:srgbClr val="121212"/>
              </a:solidFill>
              <a:effectLst/>
              <a:latin typeface="Roboto" panose="02000000000000000000" pitchFamily="2" charset="0"/>
            </a:endParaRPr>
          </a:p>
          <a:p>
            <a:pPr algn="l" fontAlgn="base">
              <a:buFont typeface="Arial" panose="020B0604020202020204" pitchFamily="34" charset="0"/>
              <a:buChar char="•"/>
            </a:pPr>
            <a:r>
              <a:rPr lang="en-US" b="1" i="0" dirty="0">
                <a:solidFill>
                  <a:srgbClr val="121212"/>
                </a:solidFill>
                <a:effectLst/>
                <a:latin typeface="Roboto" panose="02000000000000000000" pitchFamily="2" charset="0"/>
              </a:rPr>
              <a:t>Standard Superset:</a:t>
            </a:r>
            <a:r>
              <a:rPr lang="en-US" b="0" i="0" dirty="0">
                <a:solidFill>
                  <a:srgbClr val="121212"/>
                </a:solidFill>
                <a:effectLst/>
                <a:latin typeface="Roboto" panose="02000000000000000000" pitchFamily="2" charset="0"/>
              </a:rPr>
              <a:t> This involves 2 exercises back to back that use the same muscle groups. For example, the bench press followed by dumbbell fly’s.</a:t>
            </a:r>
          </a:p>
          <a:p>
            <a:pPr algn="l" fontAlgn="base">
              <a:buFont typeface="Arial" panose="020B0604020202020204" pitchFamily="34" charset="0"/>
              <a:buChar char="•"/>
            </a:pPr>
            <a:r>
              <a:rPr lang="en-US" b="1" i="0" dirty="0">
                <a:solidFill>
                  <a:srgbClr val="121212"/>
                </a:solidFill>
                <a:effectLst/>
                <a:latin typeface="Roboto" panose="02000000000000000000" pitchFamily="2" charset="0"/>
              </a:rPr>
              <a:t>Opposing Superset: </a:t>
            </a:r>
            <a:r>
              <a:rPr lang="en-US" b="0" i="0" dirty="0">
                <a:solidFill>
                  <a:srgbClr val="121212"/>
                </a:solidFill>
                <a:effectLst/>
                <a:latin typeface="Roboto" panose="02000000000000000000" pitchFamily="2" charset="0"/>
              </a:rPr>
              <a:t>This involves 2 exercises back to back that are opposing muscle groups. Therefore, this is often referred to as a push-pull superset. For example, the bench press followed by bent over rows.</a:t>
            </a:r>
          </a:p>
          <a:p>
            <a:pPr algn="l" fontAlgn="base">
              <a:buFont typeface="Arial" panose="020B0604020202020204" pitchFamily="34" charset="0"/>
              <a:buChar char="•"/>
            </a:pPr>
            <a:r>
              <a:rPr lang="en-US" b="1" i="0" dirty="0">
                <a:solidFill>
                  <a:srgbClr val="121212"/>
                </a:solidFill>
                <a:effectLst/>
                <a:latin typeface="Roboto" panose="02000000000000000000" pitchFamily="2" charset="0"/>
              </a:rPr>
              <a:t>Lower-Upper Superset:</a:t>
            </a:r>
            <a:r>
              <a:rPr lang="en-US" b="0" i="0" dirty="0">
                <a:solidFill>
                  <a:srgbClr val="121212"/>
                </a:solidFill>
                <a:effectLst/>
                <a:latin typeface="Roboto" panose="02000000000000000000" pitchFamily="2" charset="0"/>
              </a:rPr>
              <a:t> This involves 2 exercises back to back. One of which targets the lower body, while the other targets the upper body.</a:t>
            </a:r>
          </a:p>
          <a:p>
            <a:pPr algn="l" fontAlgn="base">
              <a:buFont typeface="Arial" panose="020B0604020202020204" pitchFamily="34" charset="0"/>
              <a:buChar char="•"/>
            </a:pPr>
            <a:r>
              <a:rPr lang="en-US" b="1" i="0" dirty="0">
                <a:solidFill>
                  <a:srgbClr val="121212"/>
                </a:solidFill>
                <a:effectLst/>
                <a:latin typeface="Roboto" panose="02000000000000000000" pitchFamily="2" charset="0"/>
              </a:rPr>
              <a:t>In-Set Superset: </a:t>
            </a:r>
            <a:r>
              <a:rPr lang="en-US" b="0" i="0" dirty="0">
                <a:solidFill>
                  <a:srgbClr val="121212"/>
                </a:solidFill>
                <a:effectLst/>
                <a:latin typeface="Roboto" panose="02000000000000000000" pitchFamily="2" charset="0"/>
              </a:rPr>
              <a:t>This involves performing a different exercise during the eccentric phase as the concentric phase. For example, a dumbbell press during the concentric phase, followed by a dumbbell fly during the eccentric phase (the eccentric phase is far stronger than the concentric phase).</a:t>
            </a:r>
          </a:p>
          <a:p>
            <a:endParaRPr lang="en-IN" dirty="0"/>
          </a:p>
        </p:txBody>
      </p:sp>
    </p:spTree>
    <p:extLst>
      <p:ext uri="{BB962C8B-B14F-4D97-AF65-F5344CB8AC3E}">
        <p14:creationId xmlns:p14="http://schemas.microsoft.com/office/powerpoint/2010/main" val="607038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10BC43-16CB-471B-B550-73F2EEBA197E}"/>
              </a:ext>
            </a:extLst>
          </p:cNvPr>
          <p:cNvSpPr>
            <a:spLocks noGrp="1"/>
          </p:cNvSpPr>
          <p:nvPr>
            <p:ph idx="1"/>
          </p:nvPr>
        </p:nvSpPr>
        <p:spPr>
          <a:xfrm>
            <a:off x="1476746" y="0"/>
            <a:ext cx="9603275" cy="6224631"/>
          </a:xfrm>
        </p:spPr>
        <p:txBody>
          <a:bodyPr>
            <a:normAutofit fontScale="85000" lnSpcReduction="10000"/>
          </a:bodyPr>
          <a:lstStyle/>
          <a:p>
            <a:pPr algn="l"/>
            <a:r>
              <a:rPr lang="en-US" b="0" i="0" dirty="0">
                <a:solidFill>
                  <a:srgbClr val="121212"/>
                </a:solidFill>
                <a:effectLst/>
                <a:latin typeface="Roboto" panose="02000000000000000000" pitchFamily="2" charset="0"/>
              </a:rPr>
              <a:t>DROP SETS</a:t>
            </a:r>
          </a:p>
          <a:p>
            <a:pPr algn="l"/>
            <a:r>
              <a:rPr lang="en-US" b="0" i="0" dirty="0">
                <a:solidFill>
                  <a:srgbClr val="121212"/>
                </a:solidFill>
                <a:effectLst/>
                <a:latin typeface="Roboto" panose="02000000000000000000" pitchFamily="2" charset="0"/>
              </a:rPr>
              <a:t>A drop set involves performing an exercise at a specific weight to failure or near failure before dropping down the weight and performing reps to failure or near failure again.</a:t>
            </a:r>
          </a:p>
          <a:p>
            <a:pPr algn="l"/>
            <a:r>
              <a:rPr lang="en-US" b="0" i="0" dirty="0">
                <a:solidFill>
                  <a:srgbClr val="121212"/>
                </a:solidFill>
                <a:effectLst/>
                <a:latin typeface="Roboto" panose="02000000000000000000" pitchFamily="2" charset="0"/>
              </a:rPr>
              <a:t>Mechanical drop sets involve performing a certain amount of reps (often to failure), before regressing the exercise to an easier version.</a:t>
            </a:r>
          </a:p>
          <a:p>
            <a:pPr algn="l"/>
            <a:r>
              <a:rPr lang="en-US" b="0" i="0" dirty="0">
                <a:solidFill>
                  <a:srgbClr val="121212"/>
                </a:solidFill>
                <a:effectLst/>
                <a:latin typeface="Roboto" panose="02000000000000000000" pitchFamily="2" charset="0"/>
              </a:rPr>
              <a:t>For example, performing 10 full push up before performing 10 kneeling push ups or incline push ups.</a:t>
            </a:r>
          </a:p>
          <a:p>
            <a:pPr algn="l"/>
            <a:r>
              <a:rPr lang="en-US" b="0" i="0" dirty="0">
                <a:solidFill>
                  <a:srgbClr val="121212"/>
                </a:solidFill>
                <a:effectLst/>
                <a:latin typeface="Roboto" panose="02000000000000000000" pitchFamily="2" charset="0"/>
              </a:rPr>
              <a:t>COMPLEX TRAINING</a:t>
            </a:r>
          </a:p>
          <a:p>
            <a:pPr algn="l"/>
            <a:r>
              <a:rPr lang="en-US" b="0" i="0" dirty="0">
                <a:solidFill>
                  <a:srgbClr val="121212"/>
                </a:solidFill>
                <a:effectLst/>
                <a:latin typeface="Roboto" panose="02000000000000000000" pitchFamily="2" charset="0"/>
              </a:rPr>
              <a:t>Complex Training involves performing a strength exercise with heavy loads, followed by an explosive plyometric or ballistic exercise performed with bodyweight or low loads.</a:t>
            </a:r>
          </a:p>
          <a:p>
            <a:pPr algn="l"/>
            <a:r>
              <a:rPr lang="en-US" b="0" i="0" dirty="0">
                <a:solidFill>
                  <a:srgbClr val="121212"/>
                </a:solidFill>
                <a:effectLst/>
                <a:latin typeface="Roboto" panose="02000000000000000000" pitchFamily="2" charset="0"/>
              </a:rPr>
              <a:t>CLUSTER SETS</a:t>
            </a:r>
          </a:p>
          <a:p>
            <a:pPr algn="l"/>
            <a:r>
              <a:rPr lang="en-US" b="0" i="0" dirty="0">
                <a:solidFill>
                  <a:srgbClr val="121212"/>
                </a:solidFill>
                <a:effectLst/>
                <a:latin typeface="Roboto" panose="02000000000000000000" pitchFamily="2" charset="0"/>
              </a:rPr>
              <a:t>Rather than performing 4 sets of 6 reps with 3 minutes rest between the sets, the lifter may perform 4 sets of 3×2 reps with 10-30 seconds rest between the clusters</a:t>
            </a:r>
          </a:p>
          <a:p>
            <a:pPr algn="l"/>
            <a:r>
              <a:rPr lang="en-US" b="0" i="0" dirty="0">
                <a:solidFill>
                  <a:srgbClr val="121212"/>
                </a:solidFill>
                <a:effectLst/>
                <a:latin typeface="Roboto" panose="02000000000000000000" pitchFamily="2" charset="0"/>
              </a:rPr>
              <a:t>For example, the lifter would take the barbell off the rack and perform 2 reps, take a 20-second rest, perform 2 reps, take a 20-second rest, perform 2 reps and then rest for 3 minutes before the next cluster set.</a:t>
            </a:r>
          </a:p>
          <a:p>
            <a:endParaRPr lang="en-IN" dirty="0"/>
          </a:p>
        </p:txBody>
      </p:sp>
    </p:spTree>
    <p:extLst>
      <p:ext uri="{BB962C8B-B14F-4D97-AF65-F5344CB8AC3E}">
        <p14:creationId xmlns:p14="http://schemas.microsoft.com/office/powerpoint/2010/main" val="458914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F53150-A988-4C67-9FB4-2834BE00D2D1}"/>
              </a:ext>
            </a:extLst>
          </p:cNvPr>
          <p:cNvSpPr>
            <a:spLocks noGrp="1"/>
          </p:cNvSpPr>
          <p:nvPr>
            <p:ph idx="1"/>
          </p:nvPr>
        </p:nvSpPr>
        <p:spPr>
          <a:xfrm>
            <a:off x="1451579" y="-1"/>
            <a:ext cx="9603275" cy="6971251"/>
          </a:xfrm>
        </p:spPr>
        <p:txBody>
          <a:bodyPr>
            <a:normAutofit/>
          </a:bodyPr>
          <a:lstStyle/>
          <a:p>
            <a:pPr algn="l"/>
            <a:r>
              <a:rPr lang="en-US" b="0" i="0" dirty="0">
                <a:solidFill>
                  <a:srgbClr val="121212"/>
                </a:solidFill>
                <a:effectLst/>
                <a:latin typeface="Roboto" panose="02000000000000000000" pitchFamily="2" charset="0"/>
              </a:rPr>
              <a:t>PYRAMIDS</a:t>
            </a:r>
          </a:p>
          <a:p>
            <a:pPr algn="l"/>
            <a:r>
              <a:rPr lang="en-US" b="0" i="0" dirty="0">
                <a:solidFill>
                  <a:srgbClr val="121212"/>
                </a:solidFill>
                <a:effectLst/>
                <a:latin typeface="Roboto" panose="02000000000000000000" pitchFamily="2" charset="0"/>
              </a:rPr>
              <a:t>An ascending pyramid is where you perform a light weight for high reps before increasing the weight and reducing the reps. For example, 12 reps at 60%, 10 reps at 70%, 8 reps at 75%, 6 reps at 80%, 4 reps at 85%, 2 reps at 90%.</a:t>
            </a:r>
          </a:p>
          <a:p>
            <a:pPr algn="l"/>
            <a:r>
              <a:rPr lang="en-US" b="0" i="0" dirty="0">
                <a:solidFill>
                  <a:srgbClr val="121212"/>
                </a:solidFill>
                <a:effectLst/>
                <a:latin typeface="Roboto" panose="02000000000000000000" pitchFamily="2" charset="0"/>
              </a:rPr>
              <a:t>A descending pyramid is the same in reverse where you start heavy with low reps and descend to a lighter weight with higher reps.</a:t>
            </a:r>
          </a:p>
          <a:p>
            <a:pPr algn="l"/>
            <a:r>
              <a:rPr lang="en-US" b="0" i="0" dirty="0">
                <a:solidFill>
                  <a:srgbClr val="121212"/>
                </a:solidFill>
                <a:effectLst/>
                <a:latin typeface="Roboto" panose="02000000000000000000" pitchFamily="2" charset="0"/>
              </a:rPr>
              <a:t>A lifter may choose to perform an ascending pyramid and progress to descend back down it to absolutely burn the muscles out.</a:t>
            </a:r>
          </a:p>
          <a:p>
            <a:pPr algn="l"/>
            <a:r>
              <a:rPr lang="en-US" b="0" i="0" dirty="0">
                <a:solidFill>
                  <a:srgbClr val="121212"/>
                </a:solidFill>
                <a:effectLst/>
                <a:latin typeface="Roboto" panose="02000000000000000000" pitchFamily="2" charset="0"/>
              </a:rPr>
              <a:t>PARTIAL REPS</a:t>
            </a:r>
          </a:p>
          <a:p>
            <a:pPr algn="l"/>
            <a:r>
              <a:rPr lang="en-US" b="0" i="0" dirty="0">
                <a:solidFill>
                  <a:srgbClr val="121212"/>
                </a:solidFill>
                <a:effectLst/>
                <a:latin typeface="Roboto" panose="02000000000000000000" pitchFamily="2" charset="0"/>
              </a:rPr>
              <a:t>A partial rep is an exercise performed through a reduced range of motion. For Example, a quarter squat.</a:t>
            </a:r>
          </a:p>
          <a:p>
            <a:pPr algn="l"/>
            <a:r>
              <a:rPr lang="en-US" b="0" i="0" dirty="0">
                <a:solidFill>
                  <a:srgbClr val="121212"/>
                </a:solidFill>
                <a:effectLst/>
                <a:latin typeface="Roboto" panose="02000000000000000000" pitchFamily="2" charset="0"/>
              </a:rPr>
              <a:t>This method allows the lifter to work on and potentially overload a specific point of the lift, which can help to greatly improve the entire lift.</a:t>
            </a:r>
          </a:p>
          <a:p>
            <a:pPr algn="l"/>
            <a:endParaRPr lang="en-US" b="0" i="0" dirty="0">
              <a:solidFill>
                <a:srgbClr val="121212"/>
              </a:solidFill>
              <a:effectLst/>
              <a:latin typeface="Roboto" panose="02000000000000000000" pitchFamily="2" charset="0"/>
            </a:endParaRPr>
          </a:p>
        </p:txBody>
      </p:sp>
    </p:spTree>
    <p:extLst>
      <p:ext uri="{BB962C8B-B14F-4D97-AF65-F5344CB8AC3E}">
        <p14:creationId xmlns:p14="http://schemas.microsoft.com/office/powerpoint/2010/main" val="3890016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5EF09A-B014-4992-BE18-1255CB153371}"/>
              </a:ext>
            </a:extLst>
          </p:cNvPr>
          <p:cNvSpPr>
            <a:spLocks noGrp="1"/>
          </p:cNvSpPr>
          <p:nvPr>
            <p:ph idx="1"/>
          </p:nvPr>
        </p:nvSpPr>
        <p:spPr>
          <a:xfrm>
            <a:off x="1451579" y="0"/>
            <a:ext cx="9603275" cy="5738070"/>
          </a:xfrm>
        </p:spPr>
        <p:txBody>
          <a:bodyPr>
            <a:normAutofit fontScale="77500" lnSpcReduction="20000"/>
          </a:bodyPr>
          <a:lstStyle/>
          <a:p>
            <a:pPr algn="l"/>
            <a:r>
              <a:rPr lang="en-US" b="0" i="0" dirty="0">
                <a:solidFill>
                  <a:srgbClr val="121212"/>
                </a:solidFill>
                <a:effectLst/>
                <a:latin typeface="Roboto" panose="02000000000000000000" pitchFamily="2" charset="0"/>
              </a:rPr>
              <a:t>BURNS</a:t>
            </a:r>
          </a:p>
          <a:p>
            <a:pPr algn="l"/>
            <a:r>
              <a:rPr lang="en-US" b="0" i="0" dirty="0">
                <a:solidFill>
                  <a:srgbClr val="121212"/>
                </a:solidFill>
                <a:effectLst/>
                <a:latin typeface="Roboto" panose="02000000000000000000" pitchFamily="2" charset="0"/>
              </a:rPr>
              <a:t>Burns involve performing both full reps and partial reps within a set or finishing with partial reps as a mechanical drop set – rather than making it easier by dropping the weight, it is made easier by reducing the biomechanical stress.</a:t>
            </a:r>
          </a:p>
          <a:p>
            <a:pPr algn="l" fontAlgn="base">
              <a:buFont typeface="Arial" panose="020B0604020202020204" pitchFamily="34" charset="0"/>
              <a:buChar char="•"/>
            </a:pPr>
            <a:r>
              <a:rPr lang="en-US" b="1" i="0" dirty="0">
                <a:solidFill>
                  <a:srgbClr val="121212"/>
                </a:solidFill>
                <a:effectLst/>
                <a:latin typeface="Roboto" panose="02000000000000000000" pitchFamily="2" charset="0"/>
              </a:rPr>
              <a:t>Mixed Set: </a:t>
            </a:r>
            <a:r>
              <a:rPr lang="en-US" b="0" i="0" dirty="0">
                <a:solidFill>
                  <a:srgbClr val="121212"/>
                </a:solidFill>
                <a:effectLst/>
                <a:latin typeface="Roboto" panose="02000000000000000000" pitchFamily="2" charset="0"/>
              </a:rPr>
              <a:t>The lifter performs a mix of full and partial reps through a variety of ROMs.</a:t>
            </a:r>
          </a:p>
          <a:p>
            <a:pPr algn="l" fontAlgn="base">
              <a:buFont typeface="Arial" panose="020B0604020202020204" pitchFamily="34" charset="0"/>
              <a:buChar char="•"/>
            </a:pPr>
            <a:r>
              <a:rPr lang="en-US" b="1" i="0" dirty="0">
                <a:solidFill>
                  <a:srgbClr val="121212"/>
                </a:solidFill>
                <a:effectLst/>
                <a:latin typeface="Roboto" panose="02000000000000000000" pitchFamily="2" charset="0"/>
              </a:rPr>
              <a:t>Partial Drop Set:</a:t>
            </a:r>
            <a:r>
              <a:rPr lang="en-US" b="0" i="0" dirty="0">
                <a:solidFill>
                  <a:srgbClr val="121212"/>
                </a:solidFill>
                <a:effectLst/>
                <a:latin typeface="Roboto" panose="02000000000000000000" pitchFamily="2" charset="0"/>
              </a:rPr>
              <a:t> The lifter performs 10 full reps before performing 5 more half reps.</a:t>
            </a:r>
          </a:p>
          <a:p>
            <a:pPr algn="l"/>
            <a:r>
              <a:rPr lang="en-US" b="0" i="0" dirty="0">
                <a:solidFill>
                  <a:srgbClr val="121212"/>
                </a:solidFill>
                <a:effectLst/>
                <a:latin typeface="Roboto" panose="02000000000000000000" pitchFamily="2" charset="0"/>
              </a:rPr>
              <a:t>PAUSES / ISOMETRICS</a:t>
            </a:r>
          </a:p>
          <a:p>
            <a:pPr algn="l"/>
            <a:r>
              <a:rPr lang="en-US" b="0" i="0" dirty="0">
                <a:solidFill>
                  <a:srgbClr val="121212"/>
                </a:solidFill>
                <a:effectLst/>
                <a:latin typeface="Roboto" panose="02000000000000000000" pitchFamily="2" charset="0"/>
              </a:rPr>
              <a:t>Isometrics (contraction with no change in muscle length) involve holding a position or pausing at a specific point of the lift for a period before finishing the lift. This is often done at the bottom of a lift or at a common sticking point – 2-8 second holds.</a:t>
            </a:r>
          </a:p>
          <a:p>
            <a:pPr algn="l"/>
            <a:r>
              <a:rPr lang="en-US" b="0" i="0" dirty="0">
                <a:solidFill>
                  <a:srgbClr val="121212"/>
                </a:solidFill>
                <a:effectLst/>
                <a:latin typeface="Roboto" panose="02000000000000000000" pitchFamily="2" charset="0"/>
              </a:rPr>
              <a:t>Pauses can also be specifically programmed to occur during the concentric (upwards) or eccentric (downwards) phase of a lift.</a:t>
            </a:r>
          </a:p>
          <a:p>
            <a:pPr algn="l"/>
            <a:r>
              <a:rPr lang="en-US" b="0" i="0" dirty="0">
                <a:solidFill>
                  <a:srgbClr val="121212"/>
                </a:solidFill>
                <a:effectLst/>
                <a:latin typeface="Roboto" panose="02000000000000000000" pitchFamily="2" charset="0"/>
              </a:rPr>
              <a:t>Pausing as the muscles are lengthening under tension (eccentric phase), is very stressful on the muscle </a:t>
            </a:r>
            <a:r>
              <a:rPr lang="en-US" b="0" i="0" dirty="0" err="1">
                <a:solidFill>
                  <a:srgbClr val="121212"/>
                </a:solidFill>
                <a:effectLst/>
                <a:latin typeface="Roboto" panose="02000000000000000000" pitchFamily="2" charset="0"/>
              </a:rPr>
              <a:t>fibres</a:t>
            </a:r>
            <a:r>
              <a:rPr lang="en-US" b="0" i="0" dirty="0">
                <a:solidFill>
                  <a:srgbClr val="121212"/>
                </a:solidFill>
                <a:effectLst/>
                <a:latin typeface="Roboto" panose="02000000000000000000" pitchFamily="2" charset="0"/>
              </a:rPr>
              <a:t> and therefore, great for maximizing muscle trauma. The eccentric phase is much stronger than the concentric phase and therefore, more weight can be used.</a:t>
            </a:r>
          </a:p>
          <a:p>
            <a:pPr algn="l"/>
            <a:r>
              <a:rPr lang="en-US" b="0" i="0" dirty="0">
                <a:solidFill>
                  <a:srgbClr val="121212"/>
                </a:solidFill>
                <a:effectLst/>
                <a:latin typeface="Roboto" panose="02000000000000000000" pitchFamily="2" charset="0"/>
              </a:rPr>
              <a:t>Pausing during the concentric phase takes away the momentum that has been generated and therefore, makes the lift much harder to complete. It requires the lifter to be very stable and forces them to maximize the rate of force development – intent is key!</a:t>
            </a:r>
          </a:p>
          <a:p>
            <a:endParaRPr lang="en-IN" dirty="0"/>
          </a:p>
          <a:p>
            <a:endParaRPr lang="en-IN" dirty="0"/>
          </a:p>
        </p:txBody>
      </p:sp>
    </p:spTree>
    <p:extLst>
      <p:ext uri="{BB962C8B-B14F-4D97-AF65-F5344CB8AC3E}">
        <p14:creationId xmlns:p14="http://schemas.microsoft.com/office/powerpoint/2010/main" val="2355584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5C6917-1F09-442F-A1EA-E027116E88B7}"/>
              </a:ext>
            </a:extLst>
          </p:cNvPr>
          <p:cNvSpPr>
            <a:spLocks noGrp="1"/>
          </p:cNvSpPr>
          <p:nvPr>
            <p:ph idx="1"/>
          </p:nvPr>
        </p:nvSpPr>
        <p:spPr>
          <a:xfrm>
            <a:off x="1451579" y="0"/>
            <a:ext cx="9603275" cy="6686026"/>
          </a:xfrm>
        </p:spPr>
        <p:txBody>
          <a:bodyPr>
            <a:normAutofit/>
          </a:bodyPr>
          <a:lstStyle/>
          <a:p>
            <a:pPr algn="l"/>
            <a:r>
              <a:rPr lang="en-US" b="0" i="0" dirty="0">
                <a:solidFill>
                  <a:srgbClr val="121212"/>
                </a:solidFill>
                <a:effectLst/>
                <a:latin typeface="Roboto" panose="02000000000000000000" pitchFamily="2" charset="0"/>
              </a:rPr>
              <a:t>PULSES</a:t>
            </a:r>
          </a:p>
          <a:p>
            <a:pPr algn="l"/>
            <a:r>
              <a:rPr lang="en-US" b="0" i="0" dirty="0">
                <a:solidFill>
                  <a:srgbClr val="121212"/>
                </a:solidFill>
                <a:effectLst/>
                <a:latin typeface="Roboto" panose="02000000000000000000" pitchFamily="2" charset="0"/>
              </a:rPr>
              <a:t>Pulses involve performing full range of motion reps with pulses (small bounces), usually at the bottom of the movement. These pulses can also be performed on their own. However, this is often better described as Oscillatory training.</a:t>
            </a:r>
          </a:p>
          <a:p>
            <a:pPr algn="l"/>
            <a:r>
              <a:rPr lang="en-US" b="0" i="0" dirty="0">
                <a:solidFill>
                  <a:srgbClr val="121212"/>
                </a:solidFill>
                <a:effectLst/>
                <a:latin typeface="Roboto" panose="02000000000000000000" pitchFamily="2" charset="0"/>
              </a:rPr>
              <a:t>Pulses are commonly performed for a single bounce at the bottom of the movement. However, they can also be performed at the middle of the movement or even at the top (double lockout). To perform a pulse at the top, the lifter completes the concentric phase (lockouts) before pulsing back down and locking out a second time.</a:t>
            </a:r>
          </a:p>
          <a:p>
            <a:pPr algn="l"/>
            <a:r>
              <a:rPr lang="en-US" b="0" i="0" dirty="0">
                <a:solidFill>
                  <a:srgbClr val="121212"/>
                </a:solidFill>
                <a:effectLst/>
                <a:latin typeface="Roboto" panose="02000000000000000000" pitchFamily="2" charset="0"/>
              </a:rPr>
              <a:t>Ultimately, a pulse can be added to any point of the lift and just like pauses, adding them during the concentric or eccentric phase will create different stressors.</a:t>
            </a:r>
          </a:p>
          <a:p>
            <a:endParaRPr lang="en-IN" dirty="0"/>
          </a:p>
        </p:txBody>
      </p:sp>
    </p:spTree>
    <p:extLst>
      <p:ext uri="{BB962C8B-B14F-4D97-AF65-F5344CB8AC3E}">
        <p14:creationId xmlns:p14="http://schemas.microsoft.com/office/powerpoint/2010/main" val="839392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8B4372-3FC9-48DA-B78B-6AFA222EA657}"/>
              </a:ext>
            </a:extLst>
          </p:cNvPr>
          <p:cNvSpPr>
            <a:spLocks noGrp="1"/>
          </p:cNvSpPr>
          <p:nvPr>
            <p:ph idx="1"/>
          </p:nvPr>
        </p:nvSpPr>
        <p:spPr>
          <a:xfrm>
            <a:off x="1451579" y="0"/>
            <a:ext cx="9603275" cy="5466345"/>
          </a:xfrm>
        </p:spPr>
        <p:txBody>
          <a:bodyPr>
            <a:normAutofit fontScale="92500" lnSpcReduction="20000"/>
          </a:bodyPr>
          <a:lstStyle/>
          <a:p>
            <a:pPr algn="l"/>
            <a:r>
              <a:rPr lang="en-US" b="0" i="0" dirty="0">
                <a:solidFill>
                  <a:srgbClr val="121212"/>
                </a:solidFill>
                <a:effectLst/>
                <a:latin typeface="Roboto" panose="02000000000000000000" pitchFamily="2" charset="0"/>
              </a:rPr>
              <a:t>NEGATIVES</a:t>
            </a:r>
          </a:p>
          <a:p>
            <a:pPr algn="l"/>
            <a:r>
              <a:rPr lang="en-US" b="0" i="0" dirty="0">
                <a:solidFill>
                  <a:srgbClr val="121212"/>
                </a:solidFill>
                <a:effectLst/>
                <a:latin typeface="Roboto" panose="02000000000000000000" pitchFamily="2" charset="0"/>
              </a:rPr>
              <a:t>Negatives involve performing a slow eccentric phase.</a:t>
            </a:r>
          </a:p>
          <a:p>
            <a:pPr algn="l"/>
            <a:r>
              <a:rPr lang="en-US" b="0" i="0" dirty="0">
                <a:solidFill>
                  <a:srgbClr val="121212"/>
                </a:solidFill>
                <a:effectLst/>
                <a:latin typeface="Roboto" panose="02000000000000000000" pitchFamily="2" charset="0"/>
              </a:rPr>
              <a:t>The eccentric phase is far stronger than the concentric phase and therefore, a lifter can drastically slow down the eccentric phase to increase the intensity, before completing the concentric phase at a manageable tempo.</a:t>
            </a:r>
          </a:p>
          <a:p>
            <a:pPr algn="l"/>
            <a:r>
              <a:rPr lang="en-US" b="0" i="0" dirty="0">
                <a:solidFill>
                  <a:srgbClr val="121212"/>
                </a:solidFill>
                <a:effectLst/>
                <a:latin typeface="Roboto" panose="02000000000000000000" pitchFamily="2" charset="0"/>
              </a:rPr>
              <a:t>Negatives are often performed at a weight that is much greater than the lifter is able to lift through the concentric phase. Therefore, a partner can help out, or lift the weight entirely through the concentric phase.</a:t>
            </a:r>
          </a:p>
          <a:p>
            <a:pPr algn="l"/>
            <a:r>
              <a:rPr lang="en-US" b="0" i="0" dirty="0">
                <a:solidFill>
                  <a:srgbClr val="121212"/>
                </a:solidFill>
                <a:effectLst/>
                <a:latin typeface="Roboto" panose="02000000000000000000" pitchFamily="2" charset="0"/>
              </a:rPr>
              <a:t>PRE &amp; POST EXHAUST</a:t>
            </a:r>
          </a:p>
          <a:p>
            <a:pPr algn="l"/>
            <a:r>
              <a:rPr lang="en-US" b="0" i="0" dirty="0">
                <a:solidFill>
                  <a:srgbClr val="121212"/>
                </a:solidFill>
                <a:effectLst/>
                <a:latin typeface="Roboto" panose="02000000000000000000" pitchFamily="2" charset="0"/>
              </a:rPr>
              <a:t>Pre-Exhaust training involves exhausting a muscle with an isolation (single-joint) exercise before working the same muscle during a compound (multi-joint) exercise. For example, performing a hamstring curl before performing a back squat.</a:t>
            </a:r>
          </a:p>
          <a:p>
            <a:pPr algn="l"/>
            <a:r>
              <a:rPr lang="en-US" b="0" i="0" dirty="0">
                <a:solidFill>
                  <a:srgbClr val="121212"/>
                </a:solidFill>
                <a:effectLst/>
                <a:latin typeface="Roboto" panose="02000000000000000000" pitchFamily="2" charset="0"/>
              </a:rPr>
              <a:t>Post-Exhaust training involves exhausting a muscle with an isolation exercise after working the same muscle with a compound movement. For example, performing a back squat followed by hamstring curls.</a:t>
            </a:r>
          </a:p>
          <a:p>
            <a:endParaRPr lang="en-IN" dirty="0"/>
          </a:p>
        </p:txBody>
      </p:sp>
    </p:spTree>
    <p:extLst>
      <p:ext uri="{BB962C8B-B14F-4D97-AF65-F5344CB8AC3E}">
        <p14:creationId xmlns:p14="http://schemas.microsoft.com/office/powerpoint/2010/main" val="3118421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3739B-6224-4635-AF74-587590D21775}"/>
              </a:ext>
            </a:extLst>
          </p:cNvPr>
          <p:cNvSpPr>
            <a:spLocks noGrp="1"/>
          </p:cNvSpPr>
          <p:nvPr>
            <p:ph type="title"/>
          </p:nvPr>
        </p:nvSpPr>
        <p:spPr>
          <a:xfrm>
            <a:off x="1510302" y="0"/>
            <a:ext cx="9603275" cy="738231"/>
          </a:xfrm>
        </p:spPr>
        <p:txBody>
          <a:bodyPr/>
          <a:lstStyle/>
          <a:p>
            <a:pPr algn="ctr"/>
            <a:r>
              <a:rPr lang="en-US" b="1" i="0" dirty="0">
                <a:solidFill>
                  <a:srgbClr val="001A35"/>
                </a:solidFill>
                <a:effectLst/>
                <a:latin typeface="VIC-Bold"/>
              </a:rPr>
              <a:t>Basic principles of resistance training</a:t>
            </a:r>
            <a:endParaRPr lang="en-IN" dirty="0"/>
          </a:p>
        </p:txBody>
      </p:sp>
      <p:sp>
        <p:nvSpPr>
          <p:cNvPr id="3" name="Content Placeholder 2">
            <a:extLst>
              <a:ext uri="{FF2B5EF4-FFF2-40B4-BE49-F238E27FC236}">
                <a16:creationId xmlns:a16="http://schemas.microsoft.com/office/drawing/2014/main" id="{FC4A2057-7DBB-4D04-B997-1D6D207DE788}"/>
              </a:ext>
            </a:extLst>
          </p:cNvPr>
          <p:cNvSpPr>
            <a:spLocks noGrp="1"/>
          </p:cNvSpPr>
          <p:nvPr>
            <p:ph idx="1"/>
          </p:nvPr>
        </p:nvSpPr>
        <p:spPr>
          <a:xfrm>
            <a:off x="1510302" y="434130"/>
            <a:ext cx="9603275" cy="5989740"/>
          </a:xfrm>
        </p:spPr>
        <p:txBody>
          <a:bodyPr>
            <a:normAutofit fontScale="70000" lnSpcReduction="20000"/>
          </a:bodyPr>
          <a:lstStyle/>
          <a:p>
            <a:pPr marL="0" indent="0" algn="l">
              <a:buNone/>
            </a:pPr>
            <a:endParaRPr lang="en-US" b="0" i="0" dirty="0">
              <a:solidFill>
                <a:srgbClr val="222222"/>
              </a:solidFill>
              <a:effectLst/>
              <a:latin typeface="VIC-Regular"/>
            </a:endParaRPr>
          </a:p>
          <a:p>
            <a:pPr algn="l">
              <a:buFont typeface="Arial" panose="020B0604020202020204" pitchFamily="34" charset="0"/>
              <a:buChar char="•"/>
            </a:pPr>
            <a:r>
              <a:rPr lang="en-US" b="0" i="0" dirty="0">
                <a:solidFill>
                  <a:srgbClr val="222222"/>
                </a:solidFill>
                <a:effectLst/>
                <a:latin typeface="VIC-SemiBold"/>
              </a:rPr>
              <a:t>Program</a:t>
            </a:r>
            <a:r>
              <a:rPr lang="en-US" b="0" i="0" dirty="0">
                <a:solidFill>
                  <a:srgbClr val="222222"/>
                </a:solidFill>
                <a:effectLst/>
                <a:latin typeface="VIC-Regular"/>
              </a:rPr>
              <a:t> – your overall fitness program is composed of various exercise types such as aerobic training, flexibility training, strength training and balance exercises.</a:t>
            </a:r>
          </a:p>
          <a:p>
            <a:pPr algn="l">
              <a:buFont typeface="Arial" panose="020B0604020202020204" pitchFamily="34" charset="0"/>
              <a:buChar char="•"/>
            </a:pPr>
            <a:r>
              <a:rPr lang="en-US" b="0" i="0" dirty="0">
                <a:solidFill>
                  <a:srgbClr val="222222"/>
                </a:solidFill>
                <a:effectLst/>
                <a:latin typeface="VIC-SemiBold"/>
              </a:rPr>
              <a:t>Weight</a:t>
            </a:r>
            <a:r>
              <a:rPr lang="en-US" b="0" i="0" dirty="0">
                <a:solidFill>
                  <a:srgbClr val="222222"/>
                </a:solidFill>
                <a:effectLst/>
                <a:latin typeface="VIC-Regular"/>
              </a:rPr>
              <a:t> – different weights or other types of resistance, for example a 3 kg hand weight or fixed weight, body weight or rubber band will be used for different exercises during your strength training session.</a:t>
            </a:r>
          </a:p>
          <a:p>
            <a:pPr algn="l">
              <a:buFont typeface="Arial" panose="020B0604020202020204" pitchFamily="34" charset="0"/>
              <a:buChar char="•"/>
            </a:pPr>
            <a:r>
              <a:rPr lang="en-US" b="0" i="0" dirty="0">
                <a:solidFill>
                  <a:srgbClr val="222222"/>
                </a:solidFill>
                <a:effectLst/>
                <a:latin typeface="VIC-SemiBold"/>
              </a:rPr>
              <a:t>Exercise</a:t>
            </a:r>
            <a:r>
              <a:rPr lang="en-US" b="0" i="0" dirty="0">
                <a:solidFill>
                  <a:srgbClr val="222222"/>
                </a:solidFill>
                <a:effectLst/>
                <a:latin typeface="VIC-Regular"/>
              </a:rPr>
              <a:t> – a particular movement, for example a calf-raise, that is designed to strengthen a particular muscle or group of muscles.</a:t>
            </a:r>
          </a:p>
          <a:p>
            <a:pPr algn="l">
              <a:buFont typeface="Arial" panose="020B0604020202020204" pitchFamily="34" charset="0"/>
              <a:buChar char="•"/>
            </a:pPr>
            <a:r>
              <a:rPr lang="en-US" b="0" i="0" dirty="0">
                <a:solidFill>
                  <a:srgbClr val="222222"/>
                </a:solidFill>
                <a:effectLst/>
                <a:latin typeface="VIC-SemiBold"/>
              </a:rPr>
              <a:t>Repetitions or reps</a:t>
            </a:r>
            <a:r>
              <a:rPr lang="en-US" b="0" i="0" dirty="0">
                <a:solidFill>
                  <a:srgbClr val="222222"/>
                </a:solidFill>
                <a:effectLst/>
                <a:latin typeface="VIC-Regular"/>
              </a:rPr>
              <a:t> – refers to the number of times you continuously repeat each exercise in a set.</a:t>
            </a:r>
          </a:p>
          <a:p>
            <a:pPr algn="l">
              <a:buFont typeface="Arial" panose="020B0604020202020204" pitchFamily="34" charset="0"/>
              <a:buChar char="•"/>
            </a:pPr>
            <a:r>
              <a:rPr lang="en-US" b="0" i="0" dirty="0">
                <a:solidFill>
                  <a:srgbClr val="222222"/>
                </a:solidFill>
                <a:effectLst/>
                <a:latin typeface="VIC-SemiBold"/>
              </a:rPr>
              <a:t>Set</a:t>
            </a:r>
            <a:r>
              <a:rPr lang="en-US" b="0" i="0" dirty="0">
                <a:solidFill>
                  <a:srgbClr val="222222"/>
                </a:solidFill>
                <a:effectLst/>
                <a:latin typeface="VIC-Regular"/>
              </a:rPr>
              <a:t> – is a group of repetitions performed without resting, for example, two sets of squats by 15 reps would mean you do 15 squats then rest muscles before doing another 15 squats.</a:t>
            </a:r>
          </a:p>
          <a:p>
            <a:pPr algn="l">
              <a:buFont typeface="Arial" panose="020B0604020202020204" pitchFamily="34" charset="0"/>
              <a:buChar char="•"/>
            </a:pPr>
            <a:r>
              <a:rPr lang="en-US" b="0" i="0" dirty="0">
                <a:solidFill>
                  <a:srgbClr val="222222"/>
                </a:solidFill>
                <a:effectLst/>
                <a:latin typeface="VIC-SemiBold"/>
              </a:rPr>
              <a:t>Rest</a:t>
            </a:r>
            <a:r>
              <a:rPr lang="en-US" b="0" i="0" dirty="0">
                <a:solidFill>
                  <a:srgbClr val="222222"/>
                </a:solidFill>
                <a:effectLst/>
                <a:latin typeface="VIC-Regular"/>
              </a:rPr>
              <a:t> – you need to rest between sets. Rest periods vary depending on the intensity of exercise being undertaken.</a:t>
            </a:r>
          </a:p>
          <a:p>
            <a:pPr algn="l">
              <a:buFont typeface="Arial" panose="020B0604020202020204" pitchFamily="34" charset="0"/>
              <a:buChar char="•"/>
            </a:pPr>
            <a:r>
              <a:rPr lang="en-US" b="0" i="0" dirty="0">
                <a:solidFill>
                  <a:srgbClr val="222222"/>
                </a:solidFill>
                <a:effectLst/>
                <a:latin typeface="VIC-SemiBold"/>
              </a:rPr>
              <a:t>Variety</a:t>
            </a:r>
            <a:r>
              <a:rPr lang="en-US" b="0" i="0" dirty="0">
                <a:solidFill>
                  <a:srgbClr val="222222"/>
                </a:solidFill>
                <a:effectLst/>
                <a:latin typeface="VIC-Regular"/>
              </a:rPr>
              <a:t> – switching around your workout routine, such as regularly introducing new exercises, challenges your muscles and forces them to adapt and strengthen.</a:t>
            </a:r>
          </a:p>
          <a:p>
            <a:pPr algn="l">
              <a:buFont typeface="Arial" panose="020B0604020202020204" pitchFamily="34" charset="0"/>
              <a:buChar char="•"/>
            </a:pPr>
            <a:r>
              <a:rPr lang="en-US" b="0" i="0" dirty="0">
                <a:solidFill>
                  <a:srgbClr val="222222"/>
                </a:solidFill>
                <a:effectLst/>
                <a:latin typeface="VIC-SemiBold"/>
              </a:rPr>
              <a:t>Progressive overload principle</a:t>
            </a:r>
            <a:r>
              <a:rPr lang="en-US" b="0" i="0" dirty="0">
                <a:solidFill>
                  <a:srgbClr val="222222"/>
                </a:solidFill>
                <a:effectLst/>
                <a:latin typeface="VIC-Regular"/>
              </a:rPr>
              <a:t> – to continue to gain benefits, strength training activities need to be done to the point where it’s hard for you to do another repetition. The aim is to use an appropriate weight or resistant force that will challenge you, while maintaining good technique. Also, regular adjustments to the training variables, such as frequency, duration, exercises for each muscle group, number of exercises for each muscle group, sets and repetitions, help to make sure you progress and improve.</a:t>
            </a:r>
          </a:p>
          <a:p>
            <a:pPr algn="l">
              <a:buFont typeface="Arial" panose="020B0604020202020204" pitchFamily="34" charset="0"/>
              <a:buChar char="•"/>
            </a:pPr>
            <a:r>
              <a:rPr lang="en-US" b="0" i="0" dirty="0">
                <a:solidFill>
                  <a:srgbClr val="222222"/>
                </a:solidFill>
                <a:effectLst/>
                <a:latin typeface="VIC-SemiBold"/>
              </a:rPr>
              <a:t>Recovery</a:t>
            </a:r>
            <a:r>
              <a:rPr lang="en-US" b="0" i="0" dirty="0">
                <a:solidFill>
                  <a:srgbClr val="222222"/>
                </a:solidFill>
                <a:effectLst/>
                <a:latin typeface="VIC-Regular"/>
              </a:rPr>
              <a:t> – muscle needs time to repair and adapt after a workout. A good rule of thumb is to rest the muscle group for up to 48 hours before working the same muscle group again.</a:t>
            </a:r>
          </a:p>
        </p:txBody>
      </p:sp>
    </p:spTree>
    <p:extLst>
      <p:ext uri="{BB962C8B-B14F-4D97-AF65-F5344CB8AC3E}">
        <p14:creationId xmlns:p14="http://schemas.microsoft.com/office/powerpoint/2010/main" val="1652482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431BE-1D51-425F-AF51-47EF69E8CD24}"/>
              </a:ext>
            </a:extLst>
          </p:cNvPr>
          <p:cNvSpPr>
            <a:spLocks noGrp="1"/>
          </p:cNvSpPr>
          <p:nvPr>
            <p:ph type="title"/>
          </p:nvPr>
        </p:nvSpPr>
        <p:spPr>
          <a:xfrm>
            <a:off x="1451578" y="461394"/>
            <a:ext cx="9603275" cy="583635"/>
          </a:xfrm>
        </p:spPr>
        <p:txBody>
          <a:bodyPr>
            <a:normAutofit fontScale="90000"/>
          </a:bodyPr>
          <a:lstStyle/>
          <a:p>
            <a:pPr algn="ctr"/>
            <a:r>
              <a:rPr lang="en-IN" dirty="0"/>
              <a:t>Safety techniques</a:t>
            </a:r>
            <a:br>
              <a:rPr lang="en-IN" dirty="0"/>
            </a:br>
            <a:endParaRPr lang="en-IN" dirty="0"/>
          </a:p>
        </p:txBody>
      </p:sp>
      <p:sp>
        <p:nvSpPr>
          <p:cNvPr id="3" name="Content Placeholder 2">
            <a:extLst>
              <a:ext uri="{FF2B5EF4-FFF2-40B4-BE49-F238E27FC236}">
                <a16:creationId xmlns:a16="http://schemas.microsoft.com/office/drawing/2014/main" id="{28062245-9913-4427-8376-78A3530F4C24}"/>
              </a:ext>
            </a:extLst>
          </p:cNvPr>
          <p:cNvSpPr>
            <a:spLocks noGrp="1"/>
          </p:cNvSpPr>
          <p:nvPr>
            <p:ph idx="1"/>
          </p:nvPr>
        </p:nvSpPr>
        <p:spPr/>
        <p:txBody>
          <a:bodyPr/>
          <a:lstStyle/>
          <a:p>
            <a:r>
              <a:rPr lang="en-US" b="0" i="0" dirty="0">
                <a:solidFill>
                  <a:srgbClr val="202124"/>
                </a:solidFill>
                <a:effectLst/>
                <a:latin typeface="arial" panose="020B0604020202020204" pitchFamily="34" charset="0"/>
              </a:rPr>
              <a:t>SPOTTING - Spotting in weight or resistance training is </a:t>
            </a:r>
            <a:r>
              <a:rPr lang="en-US" b="1" i="0" dirty="0">
                <a:solidFill>
                  <a:srgbClr val="202124"/>
                </a:solidFill>
                <a:effectLst/>
                <a:latin typeface="arial" panose="020B0604020202020204" pitchFamily="34" charset="0"/>
              </a:rPr>
              <a:t>the act of supporting another person during a particular exercise, with an emphasis on allowing the participant to lift or push more than they could normally do safely</a:t>
            </a:r>
            <a:r>
              <a:rPr lang="en-US" b="0" i="0" dirty="0">
                <a:solidFill>
                  <a:srgbClr val="202124"/>
                </a:solidFill>
                <a:effectLst/>
                <a:latin typeface="arial" panose="020B0604020202020204" pitchFamily="34" charset="0"/>
              </a:rPr>
              <a:t>.</a:t>
            </a:r>
          </a:p>
          <a:p>
            <a:r>
              <a:rPr lang="en-US" b="0" i="0" dirty="0">
                <a:solidFill>
                  <a:srgbClr val="202124"/>
                </a:solidFill>
                <a:effectLst/>
                <a:latin typeface="arial" panose="020B0604020202020204" pitchFamily="34" charset="0"/>
              </a:rPr>
              <a:t>Proper spotting for appropriate resistance training exercises </a:t>
            </a:r>
            <a:r>
              <a:rPr lang="en-US" b="1" i="0" dirty="0">
                <a:solidFill>
                  <a:srgbClr val="202124"/>
                </a:solidFill>
                <a:effectLst/>
                <a:latin typeface="arial" panose="020B0604020202020204" pitchFamily="34" charset="0"/>
              </a:rPr>
              <a:t>enhances a lifter's mental and physical performance during resistance training</a:t>
            </a:r>
            <a:r>
              <a:rPr lang="en-US" b="0" i="0" dirty="0">
                <a:solidFill>
                  <a:srgbClr val="202124"/>
                </a:solidFill>
                <a:effectLst/>
                <a:latin typeface="arial" panose="020B0604020202020204" pitchFamily="34" charset="0"/>
              </a:rPr>
              <a:t>. Without the use of spotting and subsequently proper spotting technique, weight-lifting participants put themselves at a higher risk for lifting-related injuries.</a:t>
            </a:r>
            <a:endParaRPr lang="en-IN" dirty="0"/>
          </a:p>
        </p:txBody>
      </p:sp>
    </p:spTree>
    <p:extLst>
      <p:ext uri="{BB962C8B-B14F-4D97-AF65-F5344CB8AC3E}">
        <p14:creationId xmlns:p14="http://schemas.microsoft.com/office/powerpoint/2010/main" val="328963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FFF16-65C6-4090-8575-CAF6A0CD42FA}"/>
              </a:ext>
            </a:extLst>
          </p:cNvPr>
          <p:cNvSpPr>
            <a:spLocks noGrp="1"/>
          </p:cNvSpPr>
          <p:nvPr>
            <p:ph type="title"/>
          </p:nvPr>
        </p:nvSpPr>
        <p:spPr>
          <a:xfrm>
            <a:off x="1560635" y="545284"/>
            <a:ext cx="9603275" cy="578628"/>
          </a:xfrm>
        </p:spPr>
        <p:txBody>
          <a:bodyPr/>
          <a:lstStyle/>
          <a:p>
            <a:pPr algn="ctr"/>
            <a:r>
              <a:rPr lang="en-IN" dirty="0"/>
              <a:t>ROPER BODY ALIGNMENT</a:t>
            </a:r>
          </a:p>
        </p:txBody>
      </p:sp>
      <p:sp>
        <p:nvSpPr>
          <p:cNvPr id="3" name="Content Placeholder 2">
            <a:extLst>
              <a:ext uri="{FF2B5EF4-FFF2-40B4-BE49-F238E27FC236}">
                <a16:creationId xmlns:a16="http://schemas.microsoft.com/office/drawing/2014/main" id="{07F78B67-CF2E-4740-8E90-DBE7839BB900}"/>
              </a:ext>
            </a:extLst>
          </p:cNvPr>
          <p:cNvSpPr>
            <a:spLocks noGrp="1"/>
          </p:cNvSpPr>
          <p:nvPr>
            <p:ph idx="1"/>
          </p:nvPr>
        </p:nvSpPr>
        <p:spPr>
          <a:xfrm>
            <a:off x="1451579" y="1870746"/>
            <a:ext cx="9603275" cy="4320330"/>
          </a:xfrm>
        </p:spPr>
        <p:txBody>
          <a:bodyPr>
            <a:normAutofit fontScale="85000" lnSpcReduction="10000"/>
          </a:bodyPr>
          <a:lstStyle/>
          <a:p>
            <a:pPr algn="l"/>
            <a:r>
              <a:rPr lang="en-US" b="0" i="0" dirty="0">
                <a:solidFill>
                  <a:srgbClr val="000000"/>
                </a:solidFill>
                <a:effectLst/>
                <a:latin typeface="Gotham SSm A"/>
              </a:rPr>
              <a:t>Good posture helps the body to function effectively and will minimize muscle strain and injury. During exercise, whether you are sitting or standing, your body will potentially be in several different positions. If you add weights, such as dumbbells used for strength training, or increase your exercise intensity to a vigorous level remember to maintain proper form and posture. If you are lax on your posture or form you can easily sustain an injury and be sidelined. Take the time to learn proper body alignment and be mindful about how your body is feeling. Pain could be an indicator of incorrect form or posture.</a:t>
            </a:r>
          </a:p>
          <a:p>
            <a:r>
              <a:rPr lang="en-US" b="0" i="0" dirty="0">
                <a:solidFill>
                  <a:srgbClr val="000000"/>
                </a:solidFill>
                <a:effectLst/>
                <a:latin typeface="Gotham SSm A"/>
              </a:rPr>
              <a:t>Keep your neck in line with your spine</a:t>
            </a:r>
          </a:p>
          <a:p>
            <a:pPr algn="l">
              <a:buFont typeface="Arial" panose="020B0604020202020204" pitchFamily="34" charset="0"/>
              <a:buChar char="•"/>
            </a:pPr>
            <a:r>
              <a:rPr lang="en-US" b="0" i="0" dirty="0">
                <a:solidFill>
                  <a:srgbClr val="000000"/>
                </a:solidFill>
                <a:effectLst/>
                <a:latin typeface="Gotham SSm A"/>
              </a:rPr>
              <a:t>Keep your chin aligned with your neck, ears over shoulders</a:t>
            </a:r>
          </a:p>
          <a:p>
            <a:pPr algn="l">
              <a:buFont typeface="Arial" panose="020B0604020202020204" pitchFamily="34" charset="0"/>
              <a:buChar char="•"/>
            </a:pPr>
            <a:r>
              <a:rPr lang="en-US" b="0" i="0" dirty="0">
                <a:solidFill>
                  <a:srgbClr val="000000"/>
                </a:solidFill>
                <a:effectLst/>
                <a:latin typeface="Gotham SSm A"/>
              </a:rPr>
              <a:t>Keep your back straight</a:t>
            </a:r>
          </a:p>
          <a:p>
            <a:pPr algn="l">
              <a:buFont typeface="Arial" panose="020B0604020202020204" pitchFamily="34" charset="0"/>
              <a:buChar char="•"/>
            </a:pPr>
            <a:r>
              <a:rPr lang="en-US" b="0" i="0" dirty="0">
                <a:solidFill>
                  <a:srgbClr val="000000"/>
                </a:solidFill>
                <a:effectLst/>
                <a:latin typeface="Gotham SSm A"/>
              </a:rPr>
              <a:t>Keep your shoulders back, relaxed and down</a:t>
            </a:r>
          </a:p>
          <a:p>
            <a:pPr algn="l">
              <a:buFont typeface="Arial" panose="020B0604020202020204" pitchFamily="34" charset="0"/>
              <a:buChar char="•"/>
            </a:pPr>
            <a:r>
              <a:rPr lang="en-US" b="0" i="0" dirty="0">
                <a:solidFill>
                  <a:srgbClr val="000000"/>
                </a:solidFill>
                <a:effectLst/>
                <a:latin typeface="Gotham SSm A"/>
              </a:rPr>
              <a:t>Keep your knees relaxed do not lock them</a:t>
            </a:r>
          </a:p>
          <a:p>
            <a:pPr algn="l">
              <a:buFont typeface="Arial" panose="020B0604020202020204" pitchFamily="34" charset="0"/>
              <a:buChar char="•"/>
            </a:pPr>
            <a:r>
              <a:rPr lang="en-US" b="0" i="0">
                <a:solidFill>
                  <a:srgbClr val="000000"/>
                </a:solidFill>
                <a:effectLst/>
                <a:latin typeface="Gotham SSm A"/>
              </a:rPr>
              <a:t>Keep your pelvis slightly tucked under, belly button pulled back towards your spine</a:t>
            </a:r>
            <a:endParaRPr lang="en-IN" dirty="0"/>
          </a:p>
        </p:txBody>
      </p:sp>
    </p:spTree>
    <p:extLst>
      <p:ext uri="{BB962C8B-B14F-4D97-AF65-F5344CB8AC3E}">
        <p14:creationId xmlns:p14="http://schemas.microsoft.com/office/powerpoint/2010/main" val="1414018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DCAD6-AC06-4D8C-86C5-31A44D717050}"/>
              </a:ext>
            </a:extLst>
          </p:cNvPr>
          <p:cNvSpPr>
            <a:spLocks noGrp="1"/>
          </p:cNvSpPr>
          <p:nvPr>
            <p:ph type="title"/>
          </p:nvPr>
        </p:nvSpPr>
        <p:spPr>
          <a:xfrm>
            <a:off x="1398449" y="700481"/>
            <a:ext cx="9603275" cy="587136"/>
          </a:xfrm>
        </p:spPr>
        <p:txBody>
          <a:bodyPr/>
          <a:lstStyle/>
          <a:p>
            <a:pPr algn="ctr"/>
            <a:r>
              <a:rPr lang="en-IN" dirty="0"/>
              <a:t>LIFTING TECNIQUE </a:t>
            </a:r>
          </a:p>
        </p:txBody>
      </p:sp>
      <p:sp>
        <p:nvSpPr>
          <p:cNvPr id="3" name="Content Placeholder 2">
            <a:extLst>
              <a:ext uri="{FF2B5EF4-FFF2-40B4-BE49-F238E27FC236}">
                <a16:creationId xmlns:a16="http://schemas.microsoft.com/office/drawing/2014/main" id="{F9BAC901-C230-4358-994F-E95801F97DBC}"/>
              </a:ext>
            </a:extLst>
          </p:cNvPr>
          <p:cNvSpPr>
            <a:spLocks noGrp="1"/>
          </p:cNvSpPr>
          <p:nvPr>
            <p:ph idx="1"/>
          </p:nvPr>
        </p:nvSpPr>
        <p:spPr>
          <a:xfrm>
            <a:off x="1451579" y="1828800"/>
            <a:ext cx="9603275" cy="4328719"/>
          </a:xfrm>
        </p:spPr>
        <p:txBody>
          <a:bodyPr>
            <a:normAutofit fontScale="70000" lnSpcReduction="20000"/>
          </a:bodyPr>
          <a:lstStyle/>
          <a:p>
            <a:pPr algn="l">
              <a:buFont typeface="+mj-lt"/>
              <a:buAutoNum type="arabicPeriod"/>
            </a:pPr>
            <a:r>
              <a:rPr lang="en-US" b="0" i="0" dirty="0">
                <a:effectLst/>
                <a:latin typeface="Proxima Nova"/>
              </a:rPr>
              <a:t>Stand as close to the item as possible. This will prevent you from </a:t>
            </a:r>
            <a:r>
              <a:rPr lang="en-US" b="0" i="0" u="none" strike="noStrike" dirty="0">
                <a:effectLst/>
                <a:latin typeface="Proxima Nova"/>
                <a:hlinkClick r:id="rId2">
                  <a:extLst>
                    <a:ext uri="{A12FA001-AC4F-418D-AE19-62706E023703}">
                      <ahyp:hlinkClr xmlns:ahyp="http://schemas.microsoft.com/office/drawing/2018/hyperlinkcolor" val="tx"/>
                    </a:ext>
                  </a:extLst>
                </a:hlinkClick>
              </a:rPr>
              <a:t>overstraining your back</a:t>
            </a:r>
            <a:r>
              <a:rPr lang="en-US" b="0" i="0" dirty="0">
                <a:effectLst/>
                <a:latin typeface="Proxima Nova"/>
              </a:rPr>
              <a:t>. Stand in front of the item with a wide base of support (feet at least shoulder width apart).</a:t>
            </a:r>
          </a:p>
          <a:p>
            <a:pPr algn="l">
              <a:buFont typeface="+mj-lt"/>
              <a:buAutoNum type="arabicPeriod"/>
            </a:pPr>
            <a:r>
              <a:rPr lang="en-US" b="0" i="0" dirty="0">
                <a:effectLst/>
                <a:latin typeface="Proxima Nova"/>
              </a:rPr>
              <a:t>Bend your knees and keep your back upright, shoulders back, and head looking straight forward. There should be a </a:t>
            </a:r>
            <a:r>
              <a:rPr lang="en-US" b="0" i="0" u="none" strike="noStrike" dirty="0">
                <a:effectLst/>
                <a:latin typeface="Proxima Nova"/>
                <a:hlinkClick r:id="rId3">
                  <a:extLst>
                    <a:ext uri="{A12FA001-AC4F-418D-AE19-62706E023703}">
                      <ahyp:hlinkClr xmlns:ahyp="http://schemas.microsoft.com/office/drawing/2018/hyperlinkcolor" val="tx"/>
                    </a:ext>
                  </a:extLst>
                </a:hlinkClick>
              </a:rPr>
              <a:t>natural curve</a:t>
            </a:r>
            <a:r>
              <a:rPr lang="en-US" b="0" i="0" dirty="0">
                <a:effectLst/>
                <a:latin typeface="Proxima Nova"/>
              </a:rPr>
              <a:t> in your lower back. This will help ensure you’re using your legs rather than your back to lift the item.</a:t>
            </a:r>
          </a:p>
          <a:p>
            <a:pPr algn="l">
              <a:buFont typeface="+mj-lt"/>
              <a:buAutoNum type="arabicPeriod"/>
            </a:pPr>
            <a:r>
              <a:rPr lang="en-US" b="0" i="0" dirty="0">
                <a:effectLst/>
                <a:latin typeface="Proxima Nova"/>
              </a:rPr>
              <a:t>Place both hands on the handles or sides of the item.</a:t>
            </a:r>
          </a:p>
          <a:p>
            <a:pPr algn="l">
              <a:buFont typeface="+mj-lt"/>
              <a:buAutoNum type="arabicPeriod"/>
            </a:pPr>
            <a:r>
              <a:rPr lang="en-US" b="0" i="0" dirty="0">
                <a:effectLst/>
                <a:latin typeface="Proxima Nova"/>
              </a:rPr>
              <a:t>Avoid twisting your back.</a:t>
            </a:r>
          </a:p>
          <a:p>
            <a:pPr algn="l">
              <a:buFont typeface="+mj-lt"/>
              <a:buAutoNum type="arabicPeriod"/>
            </a:pPr>
            <a:r>
              <a:rPr lang="en-US" b="0" i="0" dirty="0">
                <a:effectLst/>
                <a:latin typeface="tisapro-regular"/>
              </a:rPr>
              <a:t>Keep feet shoulder width apart to ensure a broad, stable base.</a:t>
            </a:r>
          </a:p>
          <a:p>
            <a:pPr algn="l">
              <a:buFont typeface="+mj-lt"/>
              <a:buAutoNum type="arabicPeriod"/>
            </a:pPr>
            <a:r>
              <a:rPr lang="en-US" b="0" i="0" dirty="0">
                <a:effectLst/>
                <a:latin typeface="tisapro-regular"/>
              </a:rPr>
              <a:t>Keep the back straight (though not necessarily erect).</a:t>
            </a:r>
          </a:p>
          <a:p>
            <a:pPr algn="l">
              <a:buFont typeface="+mj-lt"/>
              <a:buAutoNum type="arabicPeriod"/>
            </a:pPr>
            <a:r>
              <a:rPr lang="en-US" b="0" i="0" dirty="0">
                <a:effectLst/>
                <a:latin typeface="tisapro-regular"/>
              </a:rPr>
              <a:t>Keep the arms close to trunk.</a:t>
            </a:r>
          </a:p>
          <a:p>
            <a:pPr algn="l">
              <a:buFont typeface="+mj-lt"/>
              <a:buAutoNum type="arabicPeriod"/>
            </a:pPr>
            <a:r>
              <a:rPr lang="en-US" b="0" i="0" dirty="0">
                <a:effectLst/>
                <a:latin typeface="tisapro-regular"/>
              </a:rPr>
              <a:t>Keep the load / weight close to the Centre of gravity and within the </a:t>
            </a:r>
            <a:r>
              <a:rPr lang="en-US" b="0" i="0" u="none" strike="noStrike" dirty="0">
                <a:effectLst/>
                <a:latin typeface="tisapro-regular"/>
                <a:hlinkClick r:id="rId4" tooltip="Base of support">
                  <a:extLst>
                    <a:ext uri="{A12FA001-AC4F-418D-AE19-62706E023703}">
                      <ahyp:hlinkClr xmlns:ahyp="http://schemas.microsoft.com/office/drawing/2018/hyperlinkcolor" val="tx"/>
                    </a:ext>
                  </a:extLst>
                </a:hlinkClick>
              </a:rPr>
              <a:t>Base of support</a:t>
            </a:r>
            <a:r>
              <a:rPr lang="en-US" b="0" i="0" dirty="0">
                <a:effectLst/>
                <a:latin typeface="tisapro-regular"/>
              </a:rPr>
              <a:t>.</a:t>
            </a:r>
          </a:p>
          <a:p>
            <a:pPr algn="l">
              <a:buFont typeface="+mj-lt"/>
              <a:buAutoNum type="arabicPeriod"/>
            </a:pPr>
            <a:r>
              <a:rPr lang="en-US" b="0" i="0" dirty="0">
                <a:effectLst/>
                <a:latin typeface="tisapro-regular"/>
              </a:rPr>
              <a:t>Lift using the strong muscles in the legs, rather than the postural muscles in the trunk.</a:t>
            </a:r>
          </a:p>
          <a:p>
            <a:pPr algn="l">
              <a:buFont typeface="+mj-lt"/>
              <a:buAutoNum type="arabicPeriod"/>
            </a:pPr>
            <a:r>
              <a:rPr lang="en-US" b="0" i="0" dirty="0">
                <a:effectLst/>
                <a:latin typeface="tisapro-regular"/>
              </a:rPr>
              <a:t>If the load is too heavy for one person, wait until you can get help.</a:t>
            </a:r>
          </a:p>
          <a:p>
            <a:endParaRPr lang="en-IN" dirty="0"/>
          </a:p>
          <a:p>
            <a:pPr algn="l">
              <a:buFont typeface="+mj-lt"/>
              <a:buAutoNum type="arabicPeriod"/>
            </a:pPr>
            <a:endParaRPr lang="en-US" b="0" i="0" dirty="0">
              <a:effectLst/>
              <a:latin typeface="Proxima Nova"/>
            </a:endParaRPr>
          </a:p>
          <a:p>
            <a:pPr algn="l">
              <a:buFont typeface="+mj-lt"/>
              <a:buAutoNum type="arabicPeriod"/>
            </a:pPr>
            <a:endParaRPr lang="en-US" b="0" i="0" dirty="0">
              <a:effectLst/>
              <a:latin typeface="Proxima Nova"/>
            </a:endParaRPr>
          </a:p>
          <a:p>
            <a:endParaRPr lang="en-IN" dirty="0"/>
          </a:p>
        </p:txBody>
      </p:sp>
    </p:spTree>
    <p:extLst>
      <p:ext uri="{BB962C8B-B14F-4D97-AF65-F5344CB8AC3E}">
        <p14:creationId xmlns:p14="http://schemas.microsoft.com/office/powerpoint/2010/main" val="3531978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D2A0C-81EA-4FFE-B918-D493C079A60A}"/>
              </a:ext>
            </a:extLst>
          </p:cNvPr>
          <p:cNvSpPr>
            <a:spLocks noGrp="1"/>
          </p:cNvSpPr>
          <p:nvPr>
            <p:ph type="title"/>
          </p:nvPr>
        </p:nvSpPr>
        <p:spPr/>
        <p:txBody>
          <a:bodyPr/>
          <a:lstStyle/>
          <a:p>
            <a:pPr algn="ctr"/>
            <a:r>
              <a:rPr lang="en-IN" dirty="0"/>
              <a:t>Spatial awareness</a:t>
            </a:r>
          </a:p>
        </p:txBody>
      </p:sp>
      <p:sp>
        <p:nvSpPr>
          <p:cNvPr id="3" name="Content Placeholder 2">
            <a:extLst>
              <a:ext uri="{FF2B5EF4-FFF2-40B4-BE49-F238E27FC236}">
                <a16:creationId xmlns:a16="http://schemas.microsoft.com/office/drawing/2014/main" id="{00193D6B-4D50-4558-94C1-2FA0E19583C3}"/>
              </a:ext>
            </a:extLst>
          </p:cNvPr>
          <p:cNvSpPr>
            <a:spLocks noGrp="1"/>
          </p:cNvSpPr>
          <p:nvPr>
            <p:ph idx="1"/>
          </p:nvPr>
        </p:nvSpPr>
        <p:spPr>
          <a:xfrm>
            <a:off x="1451579" y="2015732"/>
            <a:ext cx="9603275" cy="4108231"/>
          </a:xfrm>
        </p:spPr>
        <p:txBody>
          <a:bodyPr>
            <a:normAutofit/>
          </a:bodyPr>
          <a:lstStyle/>
          <a:p>
            <a:r>
              <a:rPr lang="en-US" b="0" i="0" dirty="0">
                <a:solidFill>
                  <a:srgbClr val="231F20"/>
                </a:solidFill>
                <a:effectLst/>
                <a:latin typeface="Proxima Nova"/>
              </a:rPr>
              <a:t>Spatial awareness refers to your ability to be aware of objects in space and your body’s position in relation to them.</a:t>
            </a:r>
            <a:endParaRPr lang="en-US" b="0" i="0" dirty="0">
              <a:solidFill>
                <a:srgbClr val="102E41"/>
              </a:solidFill>
              <a:effectLst/>
              <a:latin typeface="arial" panose="020B0604020202020204" pitchFamily="34" charset="0"/>
            </a:endParaRPr>
          </a:p>
          <a:p>
            <a:pPr algn="l"/>
            <a:r>
              <a:rPr lang="en-US" b="0" i="0" dirty="0">
                <a:solidFill>
                  <a:srgbClr val="102E41"/>
                </a:solidFill>
                <a:effectLst/>
                <a:latin typeface="arial" panose="020B0604020202020204" pitchFamily="34" charset="0"/>
              </a:rPr>
              <a:t>Soccer, baseball, gymnastics, and dance are all great choices (and even better, these activities keep kids active and healthy). Not only will he have a ball, but things like adjusting his bat to the different positions of a pitched baseball, learning that standing too close on the dance floor means a run-in with someone, or discovering just how hard to kick the soccer ball to make a goal will help him gain valuable spatial=-awareness skills.  </a:t>
            </a:r>
          </a:p>
          <a:p>
            <a:endParaRPr lang="en-IN" dirty="0"/>
          </a:p>
        </p:txBody>
      </p:sp>
    </p:spTree>
    <p:extLst>
      <p:ext uri="{BB962C8B-B14F-4D97-AF65-F5344CB8AC3E}">
        <p14:creationId xmlns:p14="http://schemas.microsoft.com/office/powerpoint/2010/main" val="489136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DDD33-0484-4E2A-ABD6-939FB5A3961C}"/>
              </a:ext>
            </a:extLst>
          </p:cNvPr>
          <p:cNvSpPr>
            <a:spLocks noGrp="1"/>
          </p:cNvSpPr>
          <p:nvPr>
            <p:ph type="title"/>
          </p:nvPr>
        </p:nvSpPr>
        <p:spPr>
          <a:xfrm>
            <a:off x="1451579" y="804520"/>
            <a:ext cx="9603275" cy="587136"/>
          </a:xfrm>
        </p:spPr>
        <p:txBody>
          <a:bodyPr/>
          <a:lstStyle/>
          <a:p>
            <a:pPr algn="ctr"/>
            <a:r>
              <a:rPr lang="en-US" b="1" i="0" dirty="0">
                <a:solidFill>
                  <a:srgbClr val="EB1C22"/>
                </a:solidFill>
                <a:effectLst/>
                <a:latin typeface="Roboto Condensed" panose="02000000000000000000" pitchFamily="2" charset="0"/>
              </a:rPr>
              <a:t>Breathing TECNIQUE </a:t>
            </a:r>
            <a:endParaRPr lang="en-IN" dirty="0"/>
          </a:p>
        </p:txBody>
      </p:sp>
      <p:sp>
        <p:nvSpPr>
          <p:cNvPr id="3" name="Content Placeholder 2">
            <a:extLst>
              <a:ext uri="{FF2B5EF4-FFF2-40B4-BE49-F238E27FC236}">
                <a16:creationId xmlns:a16="http://schemas.microsoft.com/office/drawing/2014/main" id="{187C8964-A2D5-419F-9A53-23AD32134E01}"/>
              </a:ext>
            </a:extLst>
          </p:cNvPr>
          <p:cNvSpPr>
            <a:spLocks noGrp="1"/>
          </p:cNvSpPr>
          <p:nvPr>
            <p:ph idx="1"/>
          </p:nvPr>
        </p:nvSpPr>
        <p:spPr>
          <a:xfrm>
            <a:off x="1451579" y="1853968"/>
            <a:ext cx="9603275" cy="4269996"/>
          </a:xfrm>
        </p:spPr>
        <p:txBody>
          <a:bodyPr>
            <a:normAutofit fontScale="92500" lnSpcReduction="20000"/>
          </a:bodyPr>
          <a:lstStyle/>
          <a:p>
            <a:pPr algn="l"/>
            <a:endParaRPr lang="en-US" b="0" i="0" dirty="0">
              <a:solidFill>
                <a:srgbClr val="434343"/>
              </a:solidFill>
              <a:effectLst/>
              <a:latin typeface="Roboto Condensed" panose="02000000000000000000" pitchFamily="2" charset="0"/>
            </a:endParaRPr>
          </a:p>
          <a:p>
            <a:pPr algn="l">
              <a:buFont typeface="Arial" panose="020B0604020202020204" pitchFamily="34" charset="0"/>
              <a:buChar char="•"/>
            </a:pPr>
            <a:r>
              <a:rPr lang="en-US" b="0" i="0" dirty="0">
                <a:solidFill>
                  <a:srgbClr val="434343"/>
                </a:solidFill>
                <a:effectLst/>
                <a:latin typeface="Roboto Condensed" panose="02000000000000000000" pitchFamily="2" charset="0"/>
              </a:rPr>
              <a:t>Before you begin your work out, practice breathing. Make sure you are engaging your diaphragm, ensuring your body continues to get the most oxygenated air.</a:t>
            </a:r>
          </a:p>
          <a:p>
            <a:pPr algn="l">
              <a:buFont typeface="Arial" panose="020B0604020202020204" pitchFamily="34" charset="0"/>
              <a:buChar char="•"/>
            </a:pPr>
            <a:r>
              <a:rPr lang="en-US" b="0" i="0" dirty="0">
                <a:solidFill>
                  <a:srgbClr val="434343"/>
                </a:solidFill>
                <a:effectLst/>
                <a:latin typeface="Roboto Condensed" panose="02000000000000000000" pitchFamily="2" charset="0"/>
              </a:rPr>
              <a:t>Take a deep breath in on the </a:t>
            </a:r>
            <a:r>
              <a:rPr lang="en-US" b="1" i="0" u="none" strike="noStrike" dirty="0">
                <a:solidFill>
                  <a:srgbClr val="FF2A13"/>
                </a:solidFill>
                <a:effectLst/>
                <a:latin typeface="Roboto Condensed" panose="02000000000000000000" pitchFamily="2" charset="0"/>
                <a:hlinkClick r:id="rId2"/>
              </a:rPr>
              <a:t>eccentric portion</a:t>
            </a:r>
            <a:r>
              <a:rPr lang="en-US" b="0" i="0" dirty="0">
                <a:solidFill>
                  <a:srgbClr val="434343"/>
                </a:solidFill>
                <a:effectLst/>
                <a:latin typeface="Roboto Condensed" panose="02000000000000000000" pitchFamily="2" charset="0"/>
              </a:rPr>
              <a:t> of your lift. For the bench press, this would be when you lower the weight to the chest. For dumbbell curls, it is when you lower the dumbbell down to its original position.</a:t>
            </a:r>
          </a:p>
          <a:p>
            <a:pPr algn="l">
              <a:buFont typeface="Arial" panose="020B0604020202020204" pitchFamily="34" charset="0"/>
              <a:buChar char="•"/>
            </a:pPr>
            <a:r>
              <a:rPr lang="en-US" b="0" i="0" dirty="0">
                <a:solidFill>
                  <a:srgbClr val="434343"/>
                </a:solidFill>
                <a:effectLst/>
                <a:latin typeface="Roboto Condensed" panose="02000000000000000000" pitchFamily="2" charset="0"/>
              </a:rPr>
              <a:t>Exhale during the concentric phase of the lift. For the bench press, this will be when you explode upward. For dumbbell curls, it is when you lift the dumbbell to your shoulder.</a:t>
            </a:r>
          </a:p>
          <a:p>
            <a:pPr algn="l">
              <a:buFont typeface="Arial" panose="020B0604020202020204" pitchFamily="34" charset="0"/>
              <a:buChar char="•"/>
            </a:pPr>
            <a:r>
              <a:rPr lang="en-US" b="0" i="0" dirty="0">
                <a:solidFill>
                  <a:srgbClr val="434343"/>
                </a:solidFill>
                <a:effectLst/>
                <a:latin typeface="Roboto Condensed" panose="02000000000000000000" pitchFamily="2" charset="0"/>
              </a:rPr>
              <a:t>Avoid the Valsalva maneuver during regular sets.</a:t>
            </a:r>
          </a:p>
          <a:p>
            <a:pPr algn="l"/>
            <a:r>
              <a:rPr lang="en-US" b="0" i="0" dirty="0">
                <a:solidFill>
                  <a:srgbClr val="434343"/>
                </a:solidFill>
                <a:effectLst/>
                <a:latin typeface="Roboto Condensed" panose="02000000000000000000" pitchFamily="2" charset="0"/>
              </a:rPr>
              <a:t>The basic breathing technique for lifters should be to take a deep breath in as they lower the weight and exhale as they lift the weight or work against gravity. You will be able to properly circulate oxygen throughout your body to your muscles and protect you from harm.</a:t>
            </a:r>
          </a:p>
        </p:txBody>
      </p:sp>
    </p:spTree>
    <p:extLst>
      <p:ext uri="{BB962C8B-B14F-4D97-AF65-F5344CB8AC3E}">
        <p14:creationId xmlns:p14="http://schemas.microsoft.com/office/powerpoint/2010/main" val="616051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6DD01-DF78-4039-B98B-6B0A8201E104}"/>
              </a:ext>
            </a:extLst>
          </p:cNvPr>
          <p:cNvSpPr>
            <a:spLocks noGrp="1"/>
          </p:cNvSpPr>
          <p:nvPr>
            <p:ph type="title"/>
          </p:nvPr>
        </p:nvSpPr>
        <p:spPr>
          <a:xfrm>
            <a:off x="1482339" y="0"/>
            <a:ext cx="9603275" cy="738231"/>
          </a:xfrm>
        </p:spPr>
        <p:txBody>
          <a:bodyPr/>
          <a:lstStyle/>
          <a:p>
            <a:pPr algn="ctr"/>
            <a:r>
              <a:rPr lang="en-IN" dirty="0"/>
              <a:t>PRINCIPAL OF WEIGHT TRANING </a:t>
            </a:r>
          </a:p>
        </p:txBody>
      </p:sp>
      <p:sp>
        <p:nvSpPr>
          <p:cNvPr id="3" name="Content Placeholder 2">
            <a:extLst>
              <a:ext uri="{FF2B5EF4-FFF2-40B4-BE49-F238E27FC236}">
                <a16:creationId xmlns:a16="http://schemas.microsoft.com/office/drawing/2014/main" id="{B1370183-14DD-42F8-AE46-4FE24C14F179}"/>
              </a:ext>
            </a:extLst>
          </p:cNvPr>
          <p:cNvSpPr>
            <a:spLocks noGrp="1"/>
          </p:cNvSpPr>
          <p:nvPr>
            <p:ph idx="1"/>
          </p:nvPr>
        </p:nvSpPr>
        <p:spPr>
          <a:xfrm>
            <a:off x="1451579" y="738232"/>
            <a:ext cx="9603275" cy="5394120"/>
          </a:xfrm>
        </p:spPr>
        <p:txBody>
          <a:bodyPr>
            <a:normAutofit fontScale="77500" lnSpcReduction="20000"/>
          </a:bodyPr>
          <a:lstStyle/>
          <a:p>
            <a:pPr marL="0" indent="0" algn="l">
              <a:buNone/>
            </a:pPr>
            <a:r>
              <a:rPr lang="en-US" b="1" i="0" dirty="0">
                <a:effectLst/>
                <a:latin typeface="Gotham A"/>
              </a:rPr>
              <a:t>Compound exercise:</a:t>
            </a:r>
            <a:r>
              <a:rPr lang="en-US" b="0" i="0" dirty="0">
                <a:effectLst/>
                <a:latin typeface="Gotham A"/>
              </a:rPr>
              <a:t> A movement where more than one joint is used. For example, a squat is a compound movement, as the hips, knees and ankles are all involved. </a:t>
            </a:r>
          </a:p>
          <a:p>
            <a:pPr algn="l"/>
            <a:r>
              <a:rPr lang="en-US" b="1" i="0" dirty="0">
                <a:effectLst/>
                <a:latin typeface="Gotham A"/>
              </a:rPr>
              <a:t>Isolation exercise:</a:t>
            </a:r>
            <a:r>
              <a:rPr lang="en-US" b="0" i="0" dirty="0">
                <a:effectLst/>
                <a:latin typeface="Gotham A"/>
              </a:rPr>
              <a:t> A movement where only one joint is used. For example, a bicep curl is an isolation movement, as the elbow is the only joint involved.</a:t>
            </a:r>
          </a:p>
          <a:p>
            <a:pPr algn="l"/>
            <a:r>
              <a:rPr lang="en-US" b="1" i="0" dirty="0">
                <a:effectLst/>
                <a:latin typeface="Gotham A"/>
              </a:rPr>
              <a:t>Supinated grip:</a:t>
            </a:r>
            <a:r>
              <a:rPr lang="en-US" b="0" i="0" dirty="0">
                <a:effectLst/>
                <a:latin typeface="Gotham A"/>
              </a:rPr>
              <a:t> A grip position where the lower arm is rotated so that the palm is facing upwards.</a:t>
            </a:r>
          </a:p>
          <a:p>
            <a:pPr algn="l"/>
            <a:r>
              <a:rPr lang="en-US" b="1" i="0" dirty="0">
                <a:effectLst/>
                <a:latin typeface="Gotham A"/>
              </a:rPr>
              <a:t>Pronated grip:</a:t>
            </a:r>
            <a:r>
              <a:rPr lang="en-US" b="0" i="0" dirty="0">
                <a:effectLst/>
                <a:latin typeface="Gotham A"/>
              </a:rPr>
              <a:t> The opposite of supination, so the palms will be facing down.</a:t>
            </a:r>
          </a:p>
          <a:p>
            <a:pPr algn="l"/>
            <a:r>
              <a:rPr lang="en-US" b="1" i="0" dirty="0">
                <a:effectLst/>
                <a:latin typeface="Gotham A"/>
              </a:rPr>
              <a:t>Superset:</a:t>
            </a:r>
            <a:r>
              <a:rPr lang="en-US" b="0" i="0" dirty="0">
                <a:effectLst/>
                <a:latin typeface="Gotham A"/>
              </a:rPr>
              <a:t> Performing two different exercises in each set with no rest in between. This keeps your heart rate elevated, involves more muscle </a:t>
            </a:r>
            <a:r>
              <a:rPr lang="en-US" b="0" i="0" dirty="0" err="1">
                <a:effectLst/>
                <a:latin typeface="Gotham A"/>
              </a:rPr>
              <a:t>fibres</a:t>
            </a:r>
            <a:r>
              <a:rPr lang="en-US" b="0" i="0" dirty="0">
                <a:effectLst/>
                <a:latin typeface="Gotham A"/>
              </a:rPr>
              <a:t> and burns a lot more calories!</a:t>
            </a:r>
          </a:p>
          <a:p>
            <a:pPr algn="l"/>
            <a:r>
              <a:rPr lang="en-US" b="1" i="0" dirty="0">
                <a:effectLst/>
                <a:latin typeface="Gotham A"/>
              </a:rPr>
              <a:t>Drop set:</a:t>
            </a:r>
            <a:r>
              <a:rPr lang="en-US" b="0" i="0" dirty="0">
                <a:effectLst/>
                <a:latin typeface="Gotham A"/>
              </a:rPr>
              <a:t> When you reach the point of failure, pick up lighter weights and continue the set until you reach failure again.</a:t>
            </a:r>
          </a:p>
          <a:p>
            <a:pPr algn="l"/>
            <a:r>
              <a:rPr lang="en-US" b="1" i="0" dirty="0">
                <a:effectLst/>
                <a:latin typeface="Gotham A"/>
              </a:rPr>
              <a:t>Pyramid set:</a:t>
            </a:r>
            <a:r>
              <a:rPr lang="en-US" b="0" i="0" dirty="0">
                <a:effectLst/>
                <a:latin typeface="Gotham A"/>
              </a:rPr>
              <a:t> With each set, you increase the weight and lower the reps.</a:t>
            </a:r>
          </a:p>
          <a:p>
            <a:pPr algn="l"/>
            <a:r>
              <a:rPr lang="en-US" b="1" i="0" dirty="0">
                <a:effectLst/>
                <a:latin typeface="Gotham A"/>
              </a:rPr>
              <a:t>Workout split:</a:t>
            </a:r>
            <a:r>
              <a:rPr lang="en-US" b="0" i="0" dirty="0">
                <a:effectLst/>
                <a:latin typeface="Gotham A"/>
              </a:rPr>
              <a:t> </a:t>
            </a:r>
            <a:r>
              <a:rPr lang="en-US" b="0" i="0" u="none" strike="noStrike" dirty="0">
                <a:effectLst/>
                <a:latin typeface="Gotham A"/>
                <a:hlinkClick r:id="rId2" tooltip="Muscle Groups">
                  <a:extLst>
                    <a:ext uri="{A12FA001-AC4F-418D-AE19-62706E023703}">
                      <ahyp:hlinkClr xmlns:ahyp="http://schemas.microsoft.com/office/drawing/2018/hyperlinkcolor" val="tx"/>
                    </a:ext>
                  </a:extLst>
                </a:hlinkClick>
              </a:rPr>
              <a:t>Splitting the muscle groups</a:t>
            </a:r>
            <a:r>
              <a:rPr lang="en-US" b="0" i="0" dirty="0">
                <a:effectLst/>
                <a:latin typeface="Gotham A"/>
              </a:rPr>
              <a:t> between different days of the week. For example, Monday might be hamstring and glute day, Tuesday is for arms, and so on.</a:t>
            </a:r>
          </a:p>
          <a:p>
            <a:pPr algn="l"/>
            <a:r>
              <a:rPr lang="en-US" b="1" i="0" dirty="0">
                <a:effectLst/>
                <a:latin typeface="Gotham A"/>
              </a:rPr>
              <a:t>Eccentric contraction:</a:t>
            </a:r>
            <a:r>
              <a:rPr lang="en-US" b="0" i="0" dirty="0">
                <a:effectLst/>
                <a:latin typeface="Gotham A"/>
              </a:rPr>
              <a:t> </a:t>
            </a:r>
            <a:r>
              <a:rPr lang="en-US" b="0" i="0" u="none" strike="noStrike" dirty="0">
                <a:effectLst/>
                <a:latin typeface="Gotham A"/>
                <a:hlinkClick r:id="rId3" tooltip="lengthening of the muscle">
                  <a:extLst>
                    <a:ext uri="{A12FA001-AC4F-418D-AE19-62706E023703}">
                      <ahyp:hlinkClr xmlns:ahyp="http://schemas.microsoft.com/office/drawing/2018/hyperlinkcolor" val="tx"/>
                    </a:ext>
                  </a:extLst>
                </a:hlinkClick>
              </a:rPr>
              <a:t>Lengthening of the muscle</a:t>
            </a:r>
            <a:r>
              <a:rPr lang="en-US" b="0" i="0" dirty="0">
                <a:effectLst/>
                <a:latin typeface="Gotham A"/>
              </a:rPr>
              <a:t>, also known as the negative portion of a lift. For example, the controlled downward movement in a bicep curl.</a:t>
            </a:r>
          </a:p>
          <a:p>
            <a:pPr algn="l"/>
            <a:r>
              <a:rPr lang="en-US" b="1" i="0" dirty="0">
                <a:effectLst/>
                <a:latin typeface="Gotham A"/>
              </a:rPr>
              <a:t>Concentric contraction:</a:t>
            </a:r>
            <a:r>
              <a:rPr lang="en-US" b="0" i="0" dirty="0">
                <a:effectLst/>
                <a:latin typeface="Gotham A"/>
              </a:rPr>
              <a:t> Shortening of the muscle, also known as the positive portion of a lift. For example, the upward movement in a bicep curl.</a:t>
            </a:r>
          </a:p>
          <a:p>
            <a:endParaRPr lang="en-IN" dirty="0"/>
          </a:p>
        </p:txBody>
      </p:sp>
    </p:spTree>
    <p:extLst>
      <p:ext uri="{BB962C8B-B14F-4D97-AF65-F5344CB8AC3E}">
        <p14:creationId xmlns:p14="http://schemas.microsoft.com/office/powerpoint/2010/main" val="1342336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BFE37-8713-49FF-A98B-849B4F262E0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F4598A6-839A-44B1-B640-882F2CDF7568}"/>
              </a:ext>
            </a:extLst>
          </p:cNvPr>
          <p:cNvSpPr>
            <a:spLocks noGrp="1"/>
          </p:cNvSpPr>
          <p:nvPr>
            <p:ph idx="1"/>
          </p:nvPr>
        </p:nvSpPr>
        <p:spPr>
          <a:xfrm>
            <a:off x="1451579" y="2015732"/>
            <a:ext cx="9603275" cy="4037749"/>
          </a:xfrm>
        </p:spPr>
        <p:txBody>
          <a:bodyPr>
            <a:normAutofit/>
          </a:bodyPr>
          <a:lstStyle/>
          <a:p>
            <a:r>
              <a:rPr lang="en-IN" b="0" i="0" dirty="0">
                <a:solidFill>
                  <a:srgbClr val="000000"/>
                </a:solidFill>
                <a:effectLst/>
                <a:latin typeface="Gotham A"/>
              </a:rPr>
              <a:t>Overload</a:t>
            </a:r>
          </a:p>
          <a:p>
            <a:r>
              <a:rPr lang="en-IN" b="0" i="0" dirty="0">
                <a:solidFill>
                  <a:srgbClr val="000000"/>
                </a:solidFill>
                <a:effectLst/>
                <a:latin typeface="Gotham A"/>
              </a:rPr>
              <a:t>Progression</a:t>
            </a:r>
          </a:p>
          <a:p>
            <a:r>
              <a:rPr lang="en-IN" b="0" i="0" dirty="0">
                <a:solidFill>
                  <a:srgbClr val="000000"/>
                </a:solidFill>
                <a:effectLst/>
                <a:latin typeface="Gotham A"/>
              </a:rPr>
              <a:t>Focus on the breath</a:t>
            </a:r>
          </a:p>
          <a:p>
            <a:r>
              <a:rPr lang="en-IN" b="0" i="0" dirty="0">
                <a:solidFill>
                  <a:srgbClr val="000000"/>
                </a:solidFill>
                <a:effectLst/>
                <a:latin typeface="Gotham A"/>
              </a:rPr>
              <a:t>The mind-muscle connection</a:t>
            </a:r>
          </a:p>
          <a:p>
            <a:r>
              <a:rPr lang="en-IN" b="0" i="0" dirty="0">
                <a:solidFill>
                  <a:srgbClr val="000000"/>
                </a:solidFill>
                <a:effectLst/>
                <a:latin typeface="Gotham A"/>
              </a:rPr>
              <a:t>Rest and recovery</a:t>
            </a:r>
          </a:p>
          <a:p>
            <a:r>
              <a:rPr lang="en-IN" b="0" i="0" dirty="0">
                <a:solidFill>
                  <a:srgbClr val="000000"/>
                </a:solidFill>
                <a:effectLst/>
                <a:latin typeface="Gotham A"/>
              </a:rPr>
              <a:t>Specificity</a:t>
            </a:r>
          </a:p>
          <a:p>
            <a:r>
              <a:rPr lang="en-US" b="0" i="0" dirty="0">
                <a:solidFill>
                  <a:srgbClr val="000000"/>
                </a:solidFill>
                <a:effectLst/>
                <a:latin typeface="Gotham A"/>
              </a:rPr>
              <a:t>Leave your ego at the door</a:t>
            </a:r>
            <a:br>
              <a:rPr lang="en-IN" dirty="0"/>
            </a:br>
            <a:endParaRPr lang="en-IN" dirty="0"/>
          </a:p>
        </p:txBody>
      </p:sp>
    </p:spTree>
    <p:extLst>
      <p:ext uri="{BB962C8B-B14F-4D97-AF65-F5344CB8AC3E}">
        <p14:creationId xmlns:p14="http://schemas.microsoft.com/office/powerpoint/2010/main" val="328717884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165</TotalTime>
  <Words>2823</Words>
  <Application>Microsoft Office PowerPoint</Application>
  <PresentationFormat>Widescreen</PresentationFormat>
  <Paragraphs>139</Paragraphs>
  <Slides>18</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18</vt:i4>
      </vt:variant>
    </vt:vector>
  </HeadingPairs>
  <TitlesOfParts>
    <vt:vector size="31" baseType="lpstr">
      <vt:lpstr>Arial</vt:lpstr>
      <vt:lpstr>Arial</vt:lpstr>
      <vt:lpstr>Gill Sans MT</vt:lpstr>
      <vt:lpstr>Gotham A</vt:lpstr>
      <vt:lpstr>Gotham SSm A</vt:lpstr>
      <vt:lpstr>Proxima Nova</vt:lpstr>
      <vt:lpstr>Roboto</vt:lpstr>
      <vt:lpstr>Roboto Condensed</vt:lpstr>
      <vt:lpstr>tisapro-regular</vt:lpstr>
      <vt:lpstr>VIC-Bold</vt:lpstr>
      <vt:lpstr>VIC-Regular</vt:lpstr>
      <vt:lpstr>VIC-SemiBold</vt:lpstr>
      <vt:lpstr>Gallery</vt:lpstr>
      <vt:lpstr>UNIT – IV  ANAEROBIC EXERSICE</vt:lpstr>
      <vt:lpstr>Basic principles of resistance training</vt:lpstr>
      <vt:lpstr>Safety techniques </vt:lpstr>
      <vt:lpstr>ROPER BODY ALIGNMENT</vt:lpstr>
      <vt:lpstr>LIFTING TECNIQUE </vt:lpstr>
      <vt:lpstr>Spatial awareness</vt:lpstr>
      <vt:lpstr>Breathing TECNIQUE </vt:lpstr>
      <vt:lpstr>PRINCIPAL OF WEIGHT TRANING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IV  ANAEROBIC EXERSICE</dc:title>
  <dc:creator>Vishal Kumar</dc:creator>
  <cp:lastModifiedBy>Vishal Kumar</cp:lastModifiedBy>
  <cp:revision>17</cp:revision>
  <dcterms:created xsi:type="dcterms:W3CDTF">2022-09-26T15:01:23Z</dcterms:created>
  <dcterms:modified xsi:type="dcterms:W3CDTF">2022-10-05T15:05:18Z</dcterms:modified>
</cp:coreProperties>
</file>