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86" r:id="rId2"/>
    <p:sldId id="278" r:id="rId3"/>
    <p:sldId id="279" r:id="rId4"/>
    <p:sldId id="280" r:id="rId5"/>
    <p:sldId id="281" r:id="rId6"/>
    <p:sldId id="282" r:id="rId7"/>
    <p:sldId id="283" r:id="rId8"/>
    <p:sldId id="277" r:id="rId9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19BE51F-BFD2-4682-AD54-16C21A246A6A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670AAC0-17B7-4E1D-8E61-99AEB2787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0AAC0-17B7-4E1D-8E61-99AEB27870F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03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A961-B0D2-4196-813A-1A56C41C72D9}" type="datetime1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02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8DD7F-1FE1-43A8-8B5C-44D96A91B39D}" type="datetime1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86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E48A9-8A11-4431-B97F-0AF8AC07AA9B}" type="datetime1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6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35DB-CDEE-4C09-BCDE-E7D1DAF38471}" type="datetime1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7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95CD-7E7D-48C5-80F5-E6E46489D9C9}" type="datetime1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21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169A-DB8E-41F9-8D1A-D7828485A159}" type="datetime1">
              <a:rPr lang="en-US" smtClean="0"/>
              <a:pPr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7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E529A-AE10-4A27-A5EA-FB81AE4E8015}" type="datetime1">
              <a:rPr lang="en-US" smtClean="0"/>
              <a:pPr/>
              <a:t>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5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5968-BFFC-4652-BB21-8012205D57EF}" type="datetime1">
              <a:rPr lang="en-US" smtClean="0"/>
              <a:pPr/>
              <a:t>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33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6D40-9925-411B-8F81-DFBBC903271E}" type="datetime1">
              <a:rPr lang="en-US" smtClean="0"/>
              <a:pPr/>
              <a:t>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8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4EC1A-E9F9-4D03-8460-F8AD358BE235}" type="datetime1">
              <a:rPr lang="en-US" smtClean="0"/>
              <a:pPr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76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84A32-956C-49C7-A777-642CA32CDAFD}" type="datetime1">
              <a:rPr lang="en-US" smtClean="0"/>
              <a:pPr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30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4CBD7-4F52-448D-B44C-DDDE0A0928A6}" type="datetime1">
              <a:rPr lang="en-US" smtClean="0"/>
              <a:pPr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32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E9D5DA5-64CC-4B52-AB44-068E0B4F30DA}"/>
              </a:ext>
            </a:extLst>
          </p:cNvPr>
          <p:cNvSpPr/>
          <p:nvPr/>
        </p:nvSpPr>
        <p:spPr>
          <a:xfrm>
            <a:off x="1143000" y="228600"/>
            <a:ext cx="1021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B.PHARM. 5</a:t>
            </a:r>
            <a:r>
              <a:rPr lang="en-US" sz="2000" b="1" baseline="30000" dirty="0">
                <a:latin typeface="Comic Sans MS" panose="030F0702030302020204" pitchFamily="66" charset="0"/>
                <a:cs typeface="Times New Roman" pitchFamily="18" charset="0"/>
              </a:rPr>
              <a:t>th</a:t>
            </a: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 SEMESTER BP504 T. PHARMACOGNOSY AND PHYTOCHEMISTRY II (Theory)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95691D-FCA5-4CED-9C6C-E59EE8165CC2}"/>
              </a:ext>
            </a:extLst>
          </p:cNvPr>
          <p:cNvSpPr/>
          <p:nvPr/>
        </p:nvSpPr>
        <p:spPr>
          <a:xfrm>
            <a:off x="0" y="1859495"/>
            <a:ext cx="1219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UNIT-I</a:t>
            </a:r>
          </a:p>
          <a:p>
            <a:pPr algn="ctr"/>
            <a:r>
              <a:rPr lang="en-US" sz="5400" b="1" dirty="0">
                <a:latin typeface="Comic Sans MS" panose="030F0702030302020204" pitchFamily="66" charset="0"/>
                <a:cs typeface="Times New Roman" pitchFamily="18" charset="0"/>
              </a:rPr>
              <a:t>ACETATE MEVALONATE </a:t>
            </a:r>
            <a:r>
              <a:rPr lang="en-US" sz="5400" b="1" dirty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PATHWAY </a:t>
            </a:r>
          </a:p>
          <a:p>
            <a:pPr algn="ctr"/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3AA68F-2288-4294-9871-012E86E5C50D}"/>
              </a:ext>
            </a:extLst>
          </p:cNvPr>
          <p:cNvSpPr/>
          <p:nvPr/>
        </p:nvSpPr>
        <p:spPr>
          <a:xfrm>
            <a:off x="3200400" y="4927923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DR. ANJU SINGH</a:t>
            </a:r>
          </a:p>
          <a:p>
            <a:pPr algn="ctr"/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ASSISTANT PROFESSOR </a:t>
            </a:r>
          </a:p>
          <a:p>
            <a:pPr algn="ctr"/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SCHOOL OF PHARAMACEUTICAL SCIENCES </a:t>
            </a:r>
          </a:p>
          <a:p>
            <a:pPr algn="ctr"/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CSJMU, KANPUR</a:t>
            </a: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4DEFBAF9-0BC5-DA2A-E11C-364D099F7296}"/>
              </a:ext>
            </a:extLst>
          </p:cNvPr>
          <p:cNvSpPr txBox="1">
            <a:spLocks/>
          </p:cNvSpPr>
          <p:nvPr/>
        </p:nvSpPr>
        <p:spPr>
          <a:xfrm>
            <a:off x="8853268" y="618707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1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906ABD9-8556-956D-7BA2-3EB863E15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6EF8E5E-5A18-7A75-AD70-072F670CAB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15012"/>
            <a:ext cx="8229600" cy="579438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ACETATE PATHWAY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7493" y="1417208"/>
            <a:ext cx="10591800" cy="4873063"/>
          </a:xfrm>
          <a:noFill/>
        </p:spPr>
        <p:txBody>
          <a:bodyPr>
            <a:noAutofit/>
          </a:bodyPr>
          <a:lstStyle/>
          <a:p>
            <a:pPr>
              <a:spcBef>
                <a:spcPts val="1200"/>
              </a:spcBef>
              <a:tabLst>
                <a:tab pos="4060825" algn="l"/>
              </a:tabLst>
            </a:pP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Acetate Required for synthesis of various secondary metabolites in plants, is central molecule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Starting material is acetate utilized as acetyl Co-A(active form of acetate)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Various straight chain or aromatic compounds are synthesized by acetate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Acetate </a:t>
            </a:r>
            <a:r>
              <a:rPr lang="en-US" sz="2200" dirty="0" err="1">
                <a:latin typeface="Comic Sans MS" panose="030F0702030302020204" pitchFamily="66" charset="0"/>
                <a:cs typeface="Times New Roman" pitchFamily="18" charset="0"/>
              </a:rPr>
              <a:t>Mevalonate</a:t>
            </a: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 Pathway 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Contributes 1/3</a:t>
            </a:r>
            <a:r>
              <a:rPr lang="en-US" sz="2200" baseline="30000" dirty="0">
                <a:latin typeface="Comic Sans MS" panose="030F0702030302020204" pitchFamily="66" charset="0"/>
                <a:cs typeface="Times New Roman" pitchFamily="18" charset="0"/>
              </a:rPr>
              <a:t>rd</a:t>
            </a: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 of secondary metabolites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Biosynthesis -active building block (universal precursor) Isoprene unit (C5)- for all </a:t>
            </a:r>
            <a:r>
              <a:rPr lang="en-US" sz="2200" dirty="0" err="1">
                <a:latin typeface="Comic Sans MS" panose="030F0702030302020204" pitchFamily="66" charset="0"/>
                <a:cs typeface="Times New Roman" pitchFamily="18" charset="0"/>
              </a:rPr>
              <a:t>isoprenoids</a:t>
            </a: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 (secondary metabolites)</a:t>
            </a:r>
          </a:p>
          <a:p>
            <a:pPr>
              <a:spcBef>
                <a:spcPts val="1200"/>
              </a:spcBef>
            </a:pPr>
            <a:r>
              <a:rPr lang="en-US" sz="2200" dirty="0" err="1">
                <a:latin typeface="Comic Sans MS" panose="030F0702030302020204" pitchFamily="66" charset="0"/>
                <a:cs typeface="Times New Roman" pitchFamily="18" charset="0"/>
              </a:rPr>
              <a:t>Isopentenyl</a:t>
            </a: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 pyrophosphate (universal precursor)</a:t>
            </a:r>
          </a:p>
          <a:p>
            <a:pPr>
              <a:spcBef>
                <a:spcPts val="1200"/>
              </a:spcBef>
            </a:pPr>
            <a:r>
              <a:rPr lang="en-US" sz="2200" dirty="0" err="1">
                <a:latin typeface="Comic Sans MS" panose="030F0702030302020204" pitchFamily="66" charset="0"/>
                <a:cs typeface="Times New Roman" pitchFamily="18" charset="0"/>
              </a:rPr>
              <a:t>Dimethyl</a:t>
            </a: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Comic Sans MS" panose="030F0702030302020204" pitchFamily="66" charset="0"/>
                <a:cs typeface="Times New Roman" pitchFamily="18" charset="0"/>
              </a:rPr>
              <a:t>allyl</a:t>
            </a: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 pyrophosphate (universal precursor)</a:t>
            </a:r>
          </a:p>
          <a:p>
            <a:pPr>
              <a:spcBef>
                <a:spcPts val="1200"/>
              </a:spcBef>
            </a:pPr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815B17F-EE1D-F09B-6423-A5AAF910D67C}"/>
              </a:ext>
            </a:extLst>
          </p:cNvPr>
          <p:cNvSpPr txBox="1">
            <a:spLocks/>
          </p:cNvSpPr>
          <p:nvPr/>
        </p:nvSpPr>
        <p:spPr>
          <a:xfrm>
            <a:off x="8853268" y="618707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2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E1FBE0-CCF9-1455-5839-282793127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063B5FB-211E-714B-1378-F85C095B5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5987" y="1148225"/>
            <a:ext cx="9957814" cy="5213350"/>
          </a:xfrm>
          <a:noFill/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200" dirty="0" err="1">
                <a:latin typeface="Comic Sans MS" panose="030F0702030302020204" pitchFamily="66" charset="0"/>
                <a:cs typeface="Times New Roman" pitchFamily="18" charset="0"/>
              </a:rPr>
              <a:t>Isopentenyl</a:t>
            </a: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 pyrophosphate  &amp; </a:t>
            </a:r>
            <a:r>
              <a:rPr lang="en-US" sz="2200" dirty="0" err="1">
                <a:latin typeface="Comic Sans MS" panose="030F0702030302020204" pitchFamily="66" charset="0"/>
                <a:cs typeface="Times New Roman" pitchFamily="18" charset="0"/>
              </a:rPr>
              <a:t>Dimethyl</a:t>
            </a: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Comic Sans MS" panose="030F0702030302020204" pitchFamily="66" charset="0"/>
                <a:cs typeface="Times New Roman" pitchFamily="18" charset="0"/>
              </a:rPr>
              <a:t>allyl</a:t>
            </a: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 pyrophosphate are universal precursor for synthesis of </a:t>
            </a:r>
            <a:r>
              <a:rPr lang="en-US" sz="2200" dirty="0" err="1">
                <a:latin typeface="Comic Sans MS" panose="030F0702030302020204" pitchFamily="66" charset="0"/>
                <a:cs typeface="Times New Roman" pitchFamily="18" charset="0"/>
              </a:rPr>
              <a:t>Isoprenoids</a:t>
            </a: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 i.e. </a:t>
            </a:r>
            <a:r>
              <a:rPr lang="en-US" sz="2200" dirty="0" err="1">
                <a:latin typeface="Comic Sans MS" panose="030F0702030302020204" pitchFamily="66" charset="0"/>
                <a:cs typeface="Times New Roman" pitchFamily="18" charset="0"/>
              </a:rPr>
              <a:t>terpenoids</a:t>
            </a: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 &amp; steroids</a:t>
            </a:r>
          </a:p>
          <a:p>
            <a:pPr>
              <a:spcBef>
                <a:spcPts val="600"/>
              </a:spcBef>
            </a:pP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Isoprene unit  (C</a:t>
            </a:r>
            <a:r>
              <a:rPr lang="en-US" sz="2200" baseline="-25000" dirty="0">
                <a:latin typeface="Comic Sans MS" panose="030F0702030302020204" pitchFamily="66" charset="0"/>
                <a:cs typeface="Times New Roman" pitchFamily="18" charset="0"/>
              </a:rPr>
              <a:t>5</a:t>
            </a: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H</a:t>
            </a:r>
            <a:r>
              <a:rPr lang="en-US" sz="2200" baseline="-25000" dirty="0">
                <a:latin typeface="Comic Sans MS" panose="030F0702030302020204" pitchFamily="66" charset="0"/>
                <a:cs typeface="Times New Roman" pitchFamily="18" charset="0"/>
              </a:rPr>
              <a:t>8</a:t>
            </a: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) - responsible along with other pathways for biogenesis of </a:t>
            </a:r>
            <a:r>
              <a:rPr lang="en-US" sz="2200" dirty="0" err="1">
                <a:latin typeface="Comic Sans MS" panose="030F0702030302020204" pitchFamily="66" charset="0"/>
                <a:cs typeface="Times New Roman" pitchFamily="18" charset="0"/>
              </a:rPr>
              <a:t>anthraquinone</a:t>
            </a: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Comic Sans MS" panose="030F0702030302020204" pitchFamily="66" charset="0"/>
                <a:cs typeface="Times New Roman" pitchFamily="18" charset="0"/>
              </a:rPr>
              <a:t>naphthaquinone</a:t>
            </a: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sz="2200" dirty="0" err="1">
                <a:latin typeface="Comic Sans MS" panose="030F0702030302020204" pitchFamily="66" charset="0"/>
                <a:cs typeface="Times New Roman" pitchFamily="18" charset="0"/>
              </a:rPr>
              <a:t>terpenoids</a:t>
            </a: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, glycosides, alkaloids</a:t>
            </a:r>
          </a:p>
          <a:p>
            <a:pPr>
              <a:spcBef>
                <a:spcPts val="600"/>
              </a:spcBef>
            </a:pP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Occurrence of  MAP: Eukaryotes, bacteria, plants, animals</a:t>
            </a:r>
          </a:p>
          <a:p>
            <a:pPr>
              <a:spcBef>
                <a:spcPts val="600"/>
              </a:spcBef>
            </a:pP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Isoprene units- </a:t>
            </a:r>
          </a:p>
          <a:p>
            <a:pPr>
              <a:spcBef>
                <a:spcPts val="600"/>
              </a:spcBef>
            </a:pPr>
            <a:endParaRPr lang="en-US" sz="2200" dirty="0">
              <a:latin typeface="Comic Sans MS" panose="030F0702030302020204" pitchFamily="66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endParaRPr lang="en-US" sz="2200" dirty="0">
              <a:latin typeface="Comic Sans MS" panose="030F0702030302020204" pitchFamily="66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200" dirty="0" err="1">
                <a:latin typeface="Comic Sans MS" panose="030F0702030302020204" pitchFamily="66" charset="0"/>
                <a:cs typeface="Times New Roman" pitchFamily="18" charset="0"/>
              </a:rPr>
              <a:t>Monoterpenoids</a:t>
            </a: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: 2 isoprene units:- 10 C - menthol, </a:t>
            </a:r>
            <a:r>
              <a:rPr lang="en-US" sz="2200" dirty="0" err="1">
                <a:latin typeface="Comic Sans MS" panose="030F0702030302020204" pitchFamily="66" charset="0"/>
                <a:cs typeface="Times New Roman" pitchFamily="18" charset="0"/>
              </a:rPr>
              <a:t>geraniol</a:t>
            </a:r>
            <a:endParaRPr lang="en-US" sz="2200" dirty="0">
              <a:latin typeface="Comic Sans MS" panose="030F0702030302020204" pitchFamily="66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200" dirty="0" err="1">
                <a:latin typeface="Comic Sans MS" panose="030F0702030302020204" pitchFamily="66" charset="0"/>
                <a:cs typeface="Times New Roman" pitchFamily="18" charset="0"/>
              </a:rPr>
              <a:t>Sesquiterpenoids</a:t>
            </a: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: 3units:  15 C: </a:t>
            </a:r>
            <a:r>
              <a:rPr lang="en-US" sz="2200" dirty="0" err="1">
                <a:latin typeface="Comic Sans MS" panose="030F0702030302020204" pitchFamily="66" charset="0"/>
                <a:cs typeface="Times New Roman" pitchFamily="18" charset="0"/>
              </a:rPr>
              <a:t>termerone</a:t>
            </a:r>
            <a:endParaRPr lang="en-US" sz="2200" dirty="0">
              <a:latin typeface="Comic Sans MS" panose="030F0702030302020204" pitchFamily="66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200" dirty="0" err="1">
                <a:latin typeface="Comic Sans MS" panose="030F0702030302020204" pitchFamily="66" charset="0"/>
                <a:cs typeface="Times New Roman" pitchFamily="18" charset="0"/>
              </a:rPr>
              <a:t>Diterpenoids</a:t>
            </a: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: 4 isoprene units- 20 C: </a:t>
            </a:r>
            <a:r>
              <a:rPr lang="en-US" sz="2200" dirty="0" err="1">
                <a:latin typeface="Comic Sans MS" panose="030F0702030302020204" pitchFamily="66" charset="0"/>
                <a:cs typeface="Times New Roman" pitchFamily="18" charset="0"/>
              </a:rPr>
              <a:t>phytol</a:t>
            </a:r>
            <a:endParaRPr lang="en-US" sz="2200" dirty="0">
              <a:latin typeface="Comic Sans MS" panose="030F0702030302020204" pitchFamily="66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200" dirty="0">
                <a:latin typeface="Comic Sans MS" panose="030F0702030302020204" pitchFamily="66" charset="0"/>
                <a:cs typeface="Times New Roman" pitchFamily="18" charset="0"/>
              </a:rPr>
              <a:t>Oxygenated Derivatives of </a:t>
            </a:r>
            <a:r>
              <a:rPr lang="en-US" sz="2200" dirty="0" err="1">
                <a:latin typeface="Comic Sans MS" panose="030F0702030302020204" pitchFamily="66" charset="0"/>
                <a:cs typeface="Times New Roman" pitchFamily="18" charset="0"/>
              </a:rPr>
              <a:t>terpenes</a:t>
            </a:r>
            <a:endParaRPr lang="en-US" sz="2200" dirty="0">
              <a:latin typeface="Comic Sans MS" panose="030F0702030302020204" pitchFamily="66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graphicFrame>
        <p:nvGraphicFramePr>
          <p:cNvPr id="2969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919737"/>
              </p:ext>
            </p:extLst>
          </p:nvPr>
        </p:nvGraphicFramePr>
        <p:xfrm>
          <a:off x="4964762" y="3373669"/>
          <a:ext cx="2820264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2253240" imgH="604440" progId="ChemDraw.Document.6.0">
                  <p:embed/>
                </p:oleObj>
              </mc:Choice>
              <mc:Fallback>
                <p:oleObj name="CS ChemDraw Drawing" r:id="rId2" imgW="2253240" imgH="604440" progId="ChemDraw.Document.6.0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4762" y="3373669"/>
                        <a:ext cx="2820264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34072"/>
              </p:ext>
            </p:extLst>
          </p:nvPr>
        </p:nvGraphicFramePr>
        <p:xfrm>
          <a:off x="8853268" y="3151418"/>
          <a:ext cx="2213638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2072520" imgH="1126080" progId="ChemDraw.Document.6.0">
                  <p:embed/>
                </p:oleObj>
              </mc:Choice>
              <mc:Fallback>
                <p:oleObj name="CS ChemDraw Drawing" r:id="rId4" imgW="2072520" imgH="1126080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3268" y="3151418"/>
                        <a:ext cx="2213638" cy="1201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F16D9AE2-932E-EE02-68F3-43A510E48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54255"/>
            <a:ext cx="8229600" cy="579438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ACETATE PATHWAY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FF5EB0C8-0F3B-2D93-547F-4C92841C3D83}"/>
              </a:ext>
            </a:extLst>
          </p:cNvPr>
          <p:cNvSpPr txBox="1">
            <a:spLocks/>
          </p:cNvSpPr>
          <p:nvPr/>
        </p:nvSpPr>
        <p:spPr>
          <a:xfrm>
            <a:off x="8853268" y="618707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3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028ABC0-E080-DAF8-0091-A610659E0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ED6D86E-B6D9-5B64-FFEB-2FE23DEEE09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457200"/>
            <a:ext cx="8039100" cy="808038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ACETATE MEVALONATE PATHWAY</a:t>
            </a:r>
            <a:endParaRPr lang="en-US" sz="48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10363200" cy="5181600"/>
          </a:xfrm>
          <a:noFill/>
        </p:spPr>
        <p:txBody>
          <a:bodyPr>
            <a:noAutofit/>
          </a:bodyPr>
          <a:lstStyle/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Starting material for MAP: Acetyl Co-A</a:t>
            </a: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Combination of 2 units of Ac-CO-A-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Aceto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acetyl Co-A</a:t>
            </a:r>
          </a:p>
          <a:p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Aceto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acetyl Co-A + 1 more Acetyl Co-A gives rise to </a:t>
            </a:r>
            <a:r>
              <a:rPr lang="el-GR" sz="2400" dirty="0">
                <a:latin typeface="Comic Sans MS" panose="030F0702030302020204" pitchFamily="66" charset="0"/>
                <a:cs typeface="Times New Roman"/>
              </a:rPr>
              <a:t>β</a:t>
            </a:r>
            <a:r>
              <a:rPr lang="en-US" sz="2400" dirty="0">
                <a:latin typeface="Comic Sans MS" panose="030F0702030302020204" pitchFamily="66" charset="0"/>
                <a:cs typeface="Times New Roman"/>
              </a:rPr>
              <a:t>-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hydroxy methyl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glutryl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Co-A, in presence of HMG Co-A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synthase</a:t>
            </a:r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HMG Co-A- reduced to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Mevalonic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acid in presence of HMG Co-A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reductase</a:t>
            </a:r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  <a:p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So, called as acetate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mevalonate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pathway</a:t>
            </a:r>
          </a:p>
          <a:p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Mevalonic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acid-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Iso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Pentenyl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pyrophosphate in presence of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isomerase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enzymes converts to  Di Methyl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Allyl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Comic Sans MS" panose="030F0702030302020204" pitchFamily="66" charset="0"/>
                <a:cs typeface="Times New Roman" pitchFamily="18" charset="0"/>
              </a:rPr>
              <a:t>PyroPhosphate</a:t>
            </a:r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  <a:p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  <a:p>
            <a:endParaRPr lang="en-US" sz="24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F2AB118-4890-458C-0192-D7846BFF9A5E}"/>
              </a:ext>
            </a:extLst>
          </p:cNvPr>
          <p:cNvSpPr txBox="1">
            <a:spLocks/>
          </p:cNvSpPr>
          <p:nvPr/>
        </p:nvSpPr>
        <p:spPr>
          <a:xfrm>
            <a:off x="8853268" y="618707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4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8CE0D21-FFD0-D50C-DA66-FE834DEB0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0E3DC6-1115-A12D-69AD-FF911F6A67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806" y="295685"/>
            <a:ext cx="8229600" cy="731838"/>
          </a:xfrm>
          <a:noFill/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ACETATE PATHWAY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66456" y="1295400"/>
            <a:ext cx="129540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Glycolysis</a:t>
            </a:r>
            <a:endParaRPr lang="en-US" b="1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66731" y="1295401"/>
            <a:ext cx="1457325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Pyruvate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End product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14606" y="1295400"/>
            <a:ext cx="161925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Acetyl Co-A</a:t>
            </a:r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>
          <a:xfrm flipV="1">
            <a:off x="3204706" y="1525588"/>
            <a:ext cx="971550" cy="9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14" name="Straight Arrow Connector 13"/>
          <p:cNvCxnSpPr>
            <a:cxnSpLocks/>
            <a:endCxn id="10" idx="1"/>
          </p:cNvCxnSpPr>
          <p:nvPr/>
        </p:nvCxnSpPr>
        <p:spPr>
          <a:xfrm flipV="1">
            <a:off x="5624056" y="1480066"/>
            <a:ext cx="590550" cy="33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15" name="Straight Arrow Connector 14"/>
          <p:cNvCxnSpPr>
            <a:stCxn id="10" idx="3"/>
            <a:endCxn id="16" idx="1"/>
          </p:cNvCxnSpPr>
          <p:nvPr/>
        </p:nvCxnSpPr>
        <p:spPr>
          <a:xfrm>
            <a:off x="7833856" y="1480066"/>
            <a:ext cx="9818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sp>
        <p:nvSpPr>
          <p:cNvPr id="16" name="TextBox 15"/>
          <p:cNvSpPr txBox="1"/>
          <p:nvPr/>
        </p:nvSpPr>
        <p:spPr>
          <a:xfrm>
            <a:off x="8815719" y="1295400"/>
            <a:ext cx="161925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TCA</a:t>
            </a:r>
          </a:p>
        </p:txBody>
      </p:sp>
      <p:cxnSp>
        <p:nvCxnSpPr>
          <p:cNvPr id="25" name="Elbow Connector 24"/>
          <p:cNvCxnSpPr>
            <a:cxnSpLocks/>
          </p:cNvCxnSpPr>
          <p:nvPr/>
        </p:nvCxnSpPr>
        <p:spPr>
          <a:xfrm rot="16200000" flipH="1">
            <a:off x="7320787" y="1808469"/>
            <a:ext cx="964683" cy="70054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28" name="Elbow Connector 27"/>
          <p:cNvCxnSpPr>
            <a:cxnSpLocks/>
          </p:cNvCxnSpPr>
          <p:nvPr/>
        </p:nvCxnSpPr>
        <p:spPr>
          <a:xfrm rot="5400000">
            <a:off x="5793911" y="1826089"/>
            <a:ext cx="894235" cy="59485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sp>
        <p:nvSpPr>
          <p:cNvPr id="31" name="Rectangle 30"/>
          <p:cNvSpPr/>
          <p:nvPr/>
        </p:nvSpPr>
        <p:spPr>
          <a:xfrm>
            <a:off x="2929334" y="2603823"/>
            <a:ext cx="3619621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Acetate </a:t>
            </a:r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mevalonate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 pathway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494626" y="2602467"/>
            <a:ext cx="3514023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Acetate </a:t>
            </a:r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melonate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 pathway-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602319" y="3429000"/>
            <a:ext cx="198455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Mevalonic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 acid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205616" y="3440667"/>
            <a:ext cx="1790394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Malonyl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 Co-A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788557" y="5105400"/>
            <a:ext cx="2544907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terpenes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 &amp; steroids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670068" y="4355068"/>
            <a:ext cx="3122289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Long chain fatty acids &amp;</a:t>
            </a:r>
          </a:p>
          <a:p>
            <a:pPr algn="ctr"/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polyketides</a:t>
            </a:r>
            <a:endParaRPr lang="en-US" b="1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cxnSp>
        <p:nvCxnSpPr>
          <p:cNvPr id="42" name="Straight Arrow Connector 41"/>
          <p:cNvCxnSpPr>
            <a:cxnSpLocks/>
            <a:endCxn id="31" idx="2"/>
          </p:cNvCxnSpPr>
          <p:nvPr/>
        </p:nvCxnSpPr>
        <p:spPr>
          <a:xfrm flipV="1">
            <a:off x="4739145" y="2973155"/>
            <a:ext cx="0" cy="468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43" name="Straight Arrow Connector 42"/>
          <p:cNvCxnSpPr>
            <a:cxnSpLocks/>
          </p:cNvCxnSpPr>
          <p:nvPr/>
        </p:nvCxnSpPr>
        <p:spPr>
          <a:xfrm flipV="1">
            <a:off x="8920631" y="2935479"/>
            <a:ext cx="0" cy="532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44" name="Straight Arrow Connector 43"/>
          <p:cNvCxnSpPr>
            <a:cxnSpLocks/>
          </p:cNvCxnSpPr>
          <p:nvPr/>
        </p:nvCxnSpPr>
        <p:spPr>
          <a:xfrm flipV="1">
            <a:off x="8920532" y="3801479"/>
            <a:ext cx="0" cy="583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45" name="Straight Arrow Connector 44"/>
          <p:cNvCxnSpPr>
            <a:cxnSpLocks/>
          </p:cNvCxnSpPr>
          <p:nvPr/>
        </p:nvCxnSpPr>
        <p:spPr>
          <a:xfrm flipV="1">
            <a:off x="4709557" y="4191000"/>
            <a:ext cx="99" cy="2326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46" name="Straight Arrow Connector 45"/>
          <p:cNvCxnSpPr>
            <a:cxnSpLocks/>
            <a:stCxn id="47" idx="0"/>
          </p:cNvCxnSpPr>
          <p:nvPr/>
        </p:nvCxnSpPr>
        <p:spPr>
          <a:xfrm flipH="1" flipV="1">
            <a:off x="4756628" y="3798332"/>
            <a:ext cx="1" cy="3926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sp>
        <p:nvSpPr>
          <p:cNvPr id="47" name="Rectangle 46"/>
          <p:cNvSpPr/>
          <p:nvPr/>
        </p:nvSpPr>
        <p:spPr>
          <a:xfrm>
            <a:off x="3926153" y="4191000"/>
            <a:ext cx="1660951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Isoprenoids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</a:p>
        </p:txBody>
      </p:sp>
      <p:cxnSp>
        <p:nvCxnSpPr>
          <p:cNvPr id="49" name="Straight Connector 48"/>
          <p:cNvCxnSpPr>
            <a:cxnSpLocks/>
          </p:cNvCxnSpPr>
          <p:nvPr/>
        </p:nvCxnSpPr>
        <p:spPr>
          <a:xfrm flipV="1">
            <a:off x="3911865" y="4812268"/>
            <a:ext cx="1538288" cy="970"/>
          </a:xfrm>
          <a:prstGeom prst="lin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51" name="Straight Arrow Connector 50"/>
          <p:cNvCxnSpPr>
            <a:cxnSpLocks/>
          </p:cNvCxnSpPr>
          <p:nvPr/>
        </p:nvCxnSpPr>
        <p:spPr>
          <a:xfrm flipH="1" flipV="1">
            <a:off x="5445390" y="4819726"/>
            <a:ext cx="4763" cy="285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53" name="Straight Arrow Connector 52"/>
          <p:cNvCxnSpPr>
            <a:cxnSpLocks/>
          </p:cNvCxnSpPr>
          <p:nvPr/>
        </p:nvCxnSpPr>
        <p:spPr>
          <a:xfrm flipV="1">
            <a:off x="3871357" y="5181600"/>
            <a:ext cx="99" cy="1395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sp>
        <p:nvSpPr>
          <p:cNvPr id="56" name="Rectangle 55"/>
          <p:cNvSpPr/>
          <p:nvPr/>
        </p:nvSpPr>
        <p:spPr>
          <a:xfrm>
            <a:off x="3107189" y="5181600"/>
            <a:ext cx="1333939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Squalene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</a:p>
        </p:txBody>
      </p:sp>
      <p:cxnSp>
        <p:nvCxnSpPr>
          <p:cNvPr id="57" name="Straight Arrow Connector 56"/>
          <p:cNvCxnSpPr>
            <a:cxnSpLocks/>
          </p:cNvCxnSpPr>
          <p:nvPr/>
        </p:nvCxnSpPr>
        <p:spPr>
          <a:xfrm flipV="1">
            <a:off x="3795157" y="5867400"/>
            <a:ext cx="99" cy="2326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sp>
        <p:nvSpPr>
          <p:cNvPr id="58" name="Rectangle 57"/>
          <p:cNvSpPr/>
          <p:nvPr/>
        </p:nvSpPr>
        <p:spPr>
          <a:xfrm>
            <a:off x="3115305" y="5867400"/>
            <a:ext cx="1195981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Steroids</a:t>
            </a:r>
          </a:p>
        </p:txBody>
      </p:sp>
      <p:cxnSp>
        <p:nvCxnSpPr>
          <p:cNvPr id="59" name="Straight Arrow Connector 58"/>
          <p:cNvCxnSpPr>
            <a:cxnSpLocks/>
          </p:cNvCxnSpPr>
          <p:nvPr/>
        </p:nvCxnSpPr>
        <p:spPr>
          <a:xfrm flipV="1">
            <a:off x="8996633" y="5574267"/>
            <a:ext cx="99" cy="2326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sp>
        <p:nvSpPr>
          <p:cNvPr id="60" name="Rectangle 59"/>
          <p:cNvSpPr/>
          <p:nvPr/>
        </p:nvSpPr>
        <p:spPr>
          <a:xfrm>
            <a:off x="8025182" y="5498067"/>
            <a:ext cx="226695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Lipids, fats , waxes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F67893B-399B-CCE8-BB79-59C3556A679D}"/>
              </a:ext>
            </a:extLst>
          </p:cNvPr>
          <p:cNvCxnSpPr>
            <a:cxnSpLocks/>
          </p:cNvCxnSpPr>
          <p:nvPr/>
        </p:nvCxnSpPr>
        <p:spPr>
          <a:xfrm flipH="1" flipV="1">
            <a:off x="3921390" y="4800676"/>
            <a:ext cx="4763" cy="3809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1FBEA5FC-9DF2-54A5-880B-B4072EA9773A}"/>
              </a:ext>
            </a:extLst>
          </p:cNvPr>
          <p:cNvCxnSpPr>
            <a:cxnSpLocks/>
          </p:cNvCxnSpPr>
          <p:nvPr/>
        </p:nvCxnSpPr>
        <p:spPr>
          <a:xfrm flipH="1" flipV="1">
            <a:off x="4754246" y="4569380"/>
            <a:ext cx="2382" cy="231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F176F115-267F-FB70-DB63-9FB679151CEA}"/>
              </a:ext>
            </a:extLst>
          </p:cNvPr>
          <p:cNvCxnSpPr>
            <a:cxnSpLocks/>
          </p:cNvCxnSpPr>
          <p:nvPr/>
        </p:nvCxnSpPr>
        <p:spPr>
          <a:xfrm flipV="1">
            <a:off x="3921390" y="5555217"/>
            <a:ext cx="0" cy="3121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B7028A86-D51B-BD59-75EA-DD36DD50AD37}"/>
              </a:ext>
            </a:extLst>
          </p:cNvPr>
          <p:cNvCxnSpPr>
            <a:cxnSpLocks/>
          </p:cNvCxnSpPr>
          <p:nvPr/>
        </p:nvCxnSpPr>
        <p:spPr>
          <a:xfrm flipV="1">
            <a:off x="8906244" y="4978849"/>
            <a:ext cx="0" cy="507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cxnSp>
      <p:sp>
        <p:nvSpPr>
          <p:cNvPr id="63" name="Slide Number Placeholder 3">
            <a:extLst>
              <a:ext uri="{FF2B5EF4-FFF2-40B4-BE49-F238E27FC236}">
                <a16:creationId xmlns:a16="http://schemas.microsoft.com/office/drawing/2014/main" id="{E5249094-C2CE-A573-E7D6-2F357F93FA25}"/>
              </a:ext>
            </a:extLst>
          </p:cNvPr>
          <p:cNvSpPr txBox="1">
            <a:spLocks/>
          </p:cNvSpPr>
          <p:nvPr/>
        </p:nvSpPr>
        <p:spPr>
          <a:xfrm>
            <a:off x="8853268" y="618707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5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9980F5A1-4F2F-3088-1B63-FA6AAC513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E77F0C6A-AB55-1793-3C6C-0E986B96B1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1156" y="281464"/>
            <a:ext cx="9829800" cy="808038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Comic Sans MS" panose="030F0702030302020204" pitchFamily="66" charset="0"/>
                <a:cs typeface="Times New Roman" pitchFamily="18" charset="0"/>
              </a:rPr>
              <a:t>TYPES OF COMPOUNDS SYNTHESIZED FROM ACETATE PATHWAY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1100" y="1142387"/>
            <a:ext cx="982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Iso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Pentenyl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 Pyrophosphate  + Di Methyl </a:t>
            </a:r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Allyl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Pyro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 Phosphate (active isoprene units) </a:t>
            </a:r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>
          <a:xfrm rot="5400000">
            <a:off x="2971798" y="1828803"/>
            <a:ext cx="457994" cy="79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61514" y="159337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CONDENSES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61514" y="2057401"/>
            <a:ext cx="2934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Geranyl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pyro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 PO</a:t>
            </a:r>
            <a:r>
              <a:rPr lang="en-US" b="1" baseline="-25000" dirty="0">
                <a:latin typeface="Comic Sans MS" panose="030F0702030302020204" pitchFamily="66" charset="0"/>
                <a:cs typeface="Times New Roman" pitchFamily="18" charset="0"/>
              </a:rPr>
              <a:t>4 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 (C10)</a:t>
            </a:r>
            <a:endParaRPr lang="en-US" b="1" baseline="-250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>
          <a:xfrm rot="5400000">
            <a:off x="2934494" y="2704306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cxnSpLocks/>
          </p:cNvCxnSpPr>
          <p:nvPr/>
        </p:nvCxnSpPr>
        <p:spPr>
          <a:xfrm>
            <a:off x="4495800" y="22860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29200" y="1905001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Monoterpenes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-Menthol, limonene, </a:t>
            </a:r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geraniol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, linalool, </a:t>
            </a:r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citral</a:t>
            </a:r>
            <a:endParaRPr lang="en-US" b="1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33600" y="2971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Farnesyl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 PP C15</a:t>
            </a:r>
          </a:p>
        </p:txBody>
      </p:sp>
      <p:cxnSp>
        <p:nvCxnSpPr>
          <p:cNvPr id="18" name="Straight Arrow Connector 17"/>
          <p:cNvCxnSpPr>
            <a:cxnSpLocks/>
          </p:cNvCxnSpPr>
          <p:nvPr/>
        </p:nvCxnSpPr>
        <p:spPr>
          <a:xfrm rot="5400000">
            <a:off x="2934494" y="3542506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</p:cNvCxnSpPr>
          <p:nvPr/>
        </p:nvCxnSpPr>
        <p:spPr>
          <a:xfrm>
            <a:off x="3810000" y="31242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419600" y="28956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sesquiterpenes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- </a:t>
            </a:r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termerone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zingiberene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abscisic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 acid, </a:t>
            </a:r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santalone</a:t>
            </a:r>
            <a:endParaRPr lang="en-US" b="1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cxnSp>
        <p:nvCxnSpPr>
          <p:cNvPr id="23" name="Curved Connector 22"/>
          <p:cNvCxnSpPr>
            <a:cxnSpLocks/>
          </p:cNvCxnSpPr>
          <p:nvPr/>
        </p:nvCxnSpPr>
        <p:spPr>
          <a:xfrm>
            <a:off x="2514599" y="2658784"/>
            <a:ext cx="685800" cy="158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982788" y="252043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IPP</a:t>
            </a:r>
          </a:p>
        </p:txBody>
      </p:sp>
      <p:cxnSp>
        <p:nvCxnSpPr>
          <p:cNvPr id="29" name="Straight Arrow Connector 28"/>
          <p:cNvCxnSpPr>
            <a:cxnSpLocks/>
          </p:cNvCxnSpPr>
          <p:nvPr/>
        </p:nvCxnSpPr>
        <p:spPr>
          <a:xfrm rot="10800000" flipV="1">
            <a:off x="2514600" y="3733800"/>
            <a:ext cx="6858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cxnSpLocks/>
          </p:cNvCxnSpPr>
          <p:nvPr/>
        </p:nvCxnSpPr>
        <p:spPr>
          <a:xfrm>
            <a:off x="3200400" y="3733800"/>
            <a:ext cx="6858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057400" y="4114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C-30</a:t>
            </a:r>
          </a:p>
        </p:txBody>
      </p:sp>
      <p:cxnSp>
        <p:nvCxnSpPr>
          <p:cNvPr id="36" name="Straight Arrow Connector 35"/>
          <p:cNvCxnSpPr>
            <a:cxnSpLocks/>
          </p:cNvCxnSpPr>
          <p:nvPr/>
        </p:nvCxnSpPr>
        <p:spPr>
          <a:xfrm rot="5400000">
            <a:off x="2172494" y="4685506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905000" y="4953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Squalene</a:t>
            </a:r>
            <a:endParaRPr lang="en-US" b="1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cxnSp>
        <p:nvCxnSpPr>
          <p:cNvPr id="38" name="Straight Arrow Connector 37"/>
          <p:cNvCxnSpPr>
            <a:cxnSpLocks/>
          </p:cNvCxnSpPr>
          <p:nvPr/>
        </p:nvCxnSpPr>
        <p:spPr>
          <a:xfrm rot="5400000">
            <a:off x="2057400" y="5257800"/>
            <a:ext cx="3810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cxnSpLocks/>
          </p:cNvCxnSpPr>
          <p:nvPr/>
        </p:nvCxnSpPr>
        <p:spPr>
          <a:xfrm rot="16200000" flipH="1">
            <a:off x="2464832" y="5231368"/>
            <a:ext cx="328136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1344637" y="5714918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Steroids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14600" y="5715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Terpenoids</a:t>
            </a:r>
            <a:endParaRPr lang="en-US" b="1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596391" y="6153833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Solanine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diosgenin</a:t>
            </a:r>
            <a:endParaRPr lang="en-US" b="1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276600" y="4343401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2 </a:t>
            </a:r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Geranyl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  GPP C-20</a:t>
            </a:r>
          </a:p>
        </p:txBody>
      </p:sp>
      <p:cxnSp>
        <p:nvCxnSpPr>
          <p:cNvPr id="49" name="Curved Connector 48"/>
          <p:cNvCxnSpPr>
            <a:cxnSpLocks/>
          </p:cNvCxnSpPr>
          <p:nvPr/>
        </p:nvCxnSpPr>
        <p:spPr>
          <a:xfrm rot="10800000" flipV="1">
            <a:off x="3429000" y="3657600"/>
            <a:ext cx="533400" cy="2286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962400" y="3429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IPP</a:t>
            </a:r>
          </a:p>
        </p:txBody>
      </p:sp>
      <p:cxnSp>
        <p:nvCxnSpPr>
          <p:cNvPr id="59" name="Straight Arrow Connector 58"/>
          <p:cNvCxnSpPr>
            <a:cxnSpLocks/>
          </p:cNvCxnSpPr>
          <p:nvPr/>
        </p:nvCxnSpPr>
        <p:spPr>
          <a:xfrm flipV="1">
            <a:off x="4648200" y="4114800"/>
            <a:ext cx="20574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705600" y="3886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Di </a:t>
            </a:r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terpenes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458200" y="3886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Taxol</a:t>
            </a:r>
            <a:endParaRPr lang="en-US" b="1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cxnSp>
        <p:nvCxnSpPr>
          <p:cNvPr id="62" name="Straight Arrow Connector 61"/>
          <p:cNvCxnSpPr>
            <a:cxnSpLocks/>
          </p:cNvCxnSpPr>
          <p:nvPr/>
        </p:nvCxnSpPr>
        <p:spPr>
          <a:xfrm>
            <a:off x="8001000" y="41148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47" idx="3"/>
          </p:cNvCxnSpPr>
          <p:nvPr/>
        </p:nvCxnSpPr>
        <p:spPr>
          <a:xfrm>
            <a:off x="4844716" y="4666567"/>
            <a:ext cx="1784684" cy="2102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629400" y="4648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Poly  </a:t>
            </a:r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terpenes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</a:p>
        </p:txBody>
      </p:sp>
      <p:cxnSp>
        <p:nvCxnSpPr>
          <p:cNvPr id="66" name="Straight Arrow Connector 65"/>
          <p:cNvCxnSpPr>
            <a:cxnSpLocks/>
          </p:cNvCxnSpPr>
          <p:nvPr/>
        </p:nvCxnSpPr>
        <p:spPr>
          <a:xfrm>
            <a:off x="8153400" y="48768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686800" y="4648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Rubber</a:t>
            </a:r>
          </a:p>
        </p:txBody>
      </p:sp>
      <p:cxnSp>
        <p:nvCxnSpPr>
          <p:cNvPr id="69" name="Straight Arrow Connector 68"/>
          <p:cNvCxnSpPr>
            <a:cxnSpLocks/>
          </p:cNvCxnSpPr>
          <p:nvPr/>
        </p:nvCxnSpPr>
        <p:spPr>
          <a:xfrm>
            <a:off x="4495800" y="4724400"/>
            <a:ext cx="1752600" cy="762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259537" y="555324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C-40</a:t>
            </a:r>
          </a:p>
        </p:txBody>
      </p:sp>
      <p:cxnSp>
        <p:nvCxnSpPr>
          <p:cNvPr id="71" name="Straight Arrow Connector 70"/>
          <p:cNvCxnSpPr>
            <a:cxnSpLocks/>
          </p:cNvCxnSpPr>
          <p:nvPr/>
        </p:nvCxnSpPr>
        <p:spPr>
          <a:xfrm>
            <a:off x="6858000" y="54864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391400" y="5257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Tetraterpenes</a:t>
            </a:r>
            <a:endParaRPr lang="en-US" b="1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cxnSp>
        <p:nvCxnSpPr>
          <p:cNvPr id="73" name="Curved Connector 72"/>
          <p:cNvCxnSpPr>
            <a:cxnSpLocks/>
          </p:cNvCxnSpPr>
          <p:nvPr/>
        </p:nvCxnSpPr>
        <p:spPr>
          <a:xfrm rot="10800000" flipV="1">
            <a:off x="5562600" y="4572000"/>
            <a:ext cx="609600" cy="1524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201509" y="4428558"/>
            <a:ext cx="806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IPP +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715000" y="4953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2GGPP</a:t>
            </a:r>
          </a:p>
        </p:txBody>
      </p:sp>
      <p:cxnSp>
        <p:nvCxnSpPr>
          <p:cNvPr id="79" name="Straight Arrow Connector 78"/>
          <p:cNvCxnSpPr>
            <a:cxnSpLocks/>
          </p:cNvCxnSpPr>
          <p:nvPr/>
        </p:nvCxnSpPr>
        <p:spPr>
          <a:xfrm rot="16200000" flipH="1">
            <a:off x="4038600" y="4953000"/>
            <a:ext cx="7620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190999" y="5562600"/>
            <a:ext cx="15201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Gibberellins</a:t>
            </a:r>
          </a:p>
          <a:p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Phytol</a:t>
            </a:r>
            <a:endParaRPr lang="en-US" b="1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543800" y="5638801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Carotenoids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b="1" dirty="0" err="1">
                <a:latin typeface="Comic Sans MS" panose="030F0702030302020204" pitchFamily="66" charset="0"/>
                <a:cs typeface="Times New Roman" pitchFamily="18" charset="0"/>
              </a:rPr>
              <a:t>lycopene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</a:p>
          <a:p>
            <a:r>
              <a:rPr lang="el-GR" b="1" dirty="0">
                <a:latin typeface="Comic Sans MS" panose="030F0702030302020204" pitchFamily="66" charset="0"/>
                <a:cs typeface="Times New Roman" pitchFamily="18" charset="0"/>
              </a:rPr>
              <a:t>β</a:t>
            </a:r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 carotene</a:t>
            </a:r>
          </a:p>
        </p:txBody>
      </p:sp>
      <p:sp>
        <p:nvSpPr>
          <p:cNvPr id="48" name="Slide Number Placeholder 3">
            <a:extLst>
              <a:ext uri="{FF2B5EF4-FFF2-40B4-BE49-F238E27FC236}">
                <a16:creationId xmlns:a16="http://schemas.microsoft.com/office/drawing/2014/main" id="{087DE45C-AC30-542B-A4E7-A923CDDB074A}"/>
              </a:ext>
            </a:extLst>
          </p:cNvPr>
          <p:cNvSpPr txBox="1">
            <a:spLocks/>
          </p:cNvSpPr>
          <p:nvPr/>
        </p:nvSpPr>
        <p:spPr>
          <a:xfrm>
            <a:off x="8853268" y="618707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6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50" name="Footer Placeholder 4">
            <a:extLst>
              <a:ext uri="{FF2B5EF4-FFF2-40B4-BE49-F238E27FC236}">
                <a16:creationId xmlns:a16="http://schemas.microsoft.com/office/drawing/2014/main" id="{443990A4-55AB-C1D2-D837-F4F2539B2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EEB2D410-1E17-AEE9-9012-CD444E5A57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isoprenoids_001.pn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514600" y="65109"/>
            <a:ext cx="6553200" cy="67928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7052"/>
            <a:ext cx="8229600" cy="731838"/>
          </a:xfr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10591800" cy="5410200"/>
          </a:xfrm>
          <a:noFill/>
        </p:spPr>
        <p:txBody>
          <a:bodyPr>
            <a:normAutofit/>
          </a:bodyPr>
          <a:lstStyle/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Medicinal Natural Products: A Biosynthetic Approach, Paul M.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Dewick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, 3</a:t>
            </a:r>
            <a:r>
              <a:rPr lang="en-US" sz="2600" baseline="30000" dirty="0">
                <a:latin typeface="Comic Sans MS" panose="030F0702030302020204" pitchFamily="66" charset="0"/>
                <a:cs typeface="Times New Roman" pitchFamily="18" charset="0"/>
              </a:rPr>
              <a:t>rd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Ed. 2009, John Wiley &amp; Sons, Ltd. England . </a:t>
            </a:r>
          </a:p>
          <a:p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The 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Biosynthesis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of secondary metabolites, R.B. Herbert, 1</a:t>
            </a:r>
            <a:r>
              <a:rPr lang="en-US" sz="2800" baseline="30000" dirty="0">
                <a:latin typeface="Comic Sans MS" panose="030F0702030302020204" pitchFamily="66" charset="0"/>
                <a:cs typeface="Times New Roman" pitchFamily="18" charset="0"/>
              </a:rPr>
              <a:t>st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Ed. 1981, Chapman &amp; hall, London.</a:t>
            </a:r>
          </a:p>
          <a:p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Pharmacognosy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, C.K.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Kokate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, A.P.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Purohit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, S.B.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Gokhale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sz="2400" dirty="0">
                <a:latin typeface="Comic Sans MS" panose="030F0702030302020204" pitchFamily="66" charset="0"/>
                <a:cs typeface="Times New Roman" pitchFamily="18" charset="0"/>
              </a:rPr>
              <a:t>54th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Ed. 2017, 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Nirali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Publication, New Delhi</a:t>
            </a:r>
          </a:p>
          <a:p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Trease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and Evans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Pharmacognosy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, W.C. Evans, 15</a:t>
            </a:r>
            <a:r>
              <a:rPr lang="en-US" sz="2800" baseline="30000" dirty="0">
                <a:latin typeface="Comic Sans MS" panose="030F0702030302020204" pitchFamily="66" charset="0"/>
                <a:cs typeface="Times New Roman" pitchFamily="18" charset="0"/>
              </a:rPr>
              <a:t>th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Ed. Elsevier, 2002.</a:t>
            </a:r>
          </a:p>
          <a:p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https://www.slideshare.net</a:t>
            </a:r>
          </a:p>
          <a:p>
            <a:endParaRPr lang="en-US" sz="2600" dirty="0">
              <a:latin typeface="Comic Sans MS" panose="030F0702030302020204" pitchFamily="66" charset="0"/>
              <a:cs typeface="Times New Roman" pitchFamily="18" charset="0"/>
            </a:endParaRPr>
          </a:p>
          <a:p>
            <a:pPr>
              <a:buNone/>
            </a:pPr>
            <a:endParaRPr lang="en-US" sz="26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2772</TotalTime>
  <Words>538</Words>
  <Application>Microsoft Office PowerPoint</Application>
  <PresentationFormat>Widescreen</PresentationFormat>
  <Paragraphs>98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Office Theme</vt:lpstr>
      <vt:lpstr>CS ChemDraw Drawing</vt:lpstr>
      <vt:lpstr>PowerPoint Presentation</vt:lpstr>
      <vt:lpstr>ACETATE PATHWAY</vt:lpstr>
      <vt:lpstr>ACETATE PATHWAY</vt:lpstr>
      <vt:lpstr>ACETATE MEVALONATE PATHWAY</vt:lpstr>
      <vt:lpstr>ACETATE PATHWAY</vt:lpstr>
      <vt:lpstr>TYPES OF COMPOUNDS SYNTHESIZED FROM ACETATE PATHWAY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BP504 T. PHARMACOGNOSY AND PHYTOCHEMISTRY II (Theory)</dc:title>
  <dc:creator>admin</dc:creator>
  <cp:lastModifiedBy>user</cp:lastModifiedBy>
  <cp:revision>264</cp:revision>
  <dcterms:created xsi:type="dcterms:W3CDTF">2006-08-16T00:00:00Z</dcterms:created>
  <dcterms:modified xsi:type="dcterms:W3CDTF">2023-02-22T03:37:39Z</dcterms:modified>
</cp:coreProperties>
</file>