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9" r:id="rId3"/>
    <p:sldId id="257" r:id="rId4"/>
    <p:sldId id="272" r:id="rId5"/>
    <p:sldId id="259" r:id="rId6"/>
    <p:sldId id="260" r:id="rId7"/>
    <p:sldId id="261" r:id="rId8"/>
    <p:sldId id="262" r:id="rId9"/>
    <p:sldId id="281" r:id="rId10"/>
    <p:sldId id="280" r:id="rId11"/>
    <p:sldId id="263" r:id="rId12"/>
    <p:sldId id="277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9BE51F-BFD2-4682-AD54-16C21A246A6A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670AAC0-17B7-4E1D-8E61-99AEB2787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AC0-17B7-4E1D-8E61-99AEB27870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AC0-17B7-4E1D-8E61-99AEB27870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AC0-17B7-4E1D-8E61-99AEB27870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9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6DF09-3862-497F-8C46-6F9AEBFF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E086A-DE33-4460-B269-D3BD6D4FB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A8552-EEED-483D-B891-DBA3F21C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1BED-CA9B-4D28-8E09-B668F28F793A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5B05C-F428-46D7-8C65-74CBB262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46A59-BF69-45EE-AC2E-989756CFA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0B90-047D-4E19-A47A-3BADD0B2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3755C-C4D7-434C-9FA6-FA81A721F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73549-B627-4B18-984A-B0648684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262D-A72B-4CF6-928E-D201CC62A9A3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14FC7-25EE-4BBA-BBEE-149CB1E4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9D193-DDF1-4626-A514-86B119F5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1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83E939-0082-4581-B749-DAE77D40E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2BBE5-6ECB-41C8-916E-71225F301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1008F-30B9-4823-93E5-8D8225AA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547A-6B09-4738-97C9-4BD35E86EDE4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2D112-DBC7-4FF6-8D69-BFAAEA0C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C77DB-B269-4B10-A59D-C63B2A46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9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112A9-2DE3-4A39-989D-6FE6D4FB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A46C0-4F80-453B-8075-0ECA06025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3F13C-738F-433A-9B1C-44FB29238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AD8-794E-4B29-B6DD-F02535B11D59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3DB94-0999-4DA2-A42F-99FD2327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5D160-3226-45BF-8B56-083E3269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97C0-295B-4AAA-B5DC-43E12AA1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A3A97-4967-4832-9720-4CC7C1B58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BB9E6-295D-48A2-B86E-66FE0212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6522-5BE9-4560-9416-E596419CD8E0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6E8C8-3237-46FB-A3F7-58FA832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1E0DF-26EA-490A-AB2B-37D539B6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4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611B-F33A-4B07-8825-33956BF7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F4547-FA93-466C-87CE-709D7CEAE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21C6D-E0CD-456B-8700-D53024198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9CAF-9BEF-4BB5-B11E-79302499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5B37-6F6B-4371-9224-48363E172E3C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3942A-FD0E-4344-9503-2AC2FB1A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809EA-C43E-4A51-89D7-81634577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3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4B1-AEA9-4D72-A002-AE1E5901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E1606-2823-439F-91D3-D3F285223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4FD47-D793-4CA1-AF98-F563FD06B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931DB-C951-4426-AE6C-29F31BB8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54AE6-F85A-4BC6-98F9-16E217003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8B80C3-E553-4A41-A75C-68000761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6331-9A6A-4992-8495-8447B17975C9}" type="datetime1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C62CF-1F5E-417C-85D4-D6924A18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8AED8-7A9C-4934-8B5F-9599B362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6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B7D46-A2D2-4C35-9C6A-C9ED3F5E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29A71-D74B-4721-9FC1-A8FEE387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B89A-6C37-450E-847D-69A24FAA8E99}" type="datetime1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A95C4-671C-4F8D-B44C-E66E6DCFB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E6482-0054-40B1-8AA2-5C95F766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9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C6A79-0844-4994-B10C-B92F5BBD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3F44-B7B7-437E-BF4C-2F0E61B38FE0}" type="datetime1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2809E9-F566-407F-8C61-0227AD8B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E66BF-D62D-459C-8DCA-3A2E7767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0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62CE-C594-4A93-B529-93742A31B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F9D8-896D-4D70-A99D-2B728E864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72085-1249-454A-8D0C-CA1F7060B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789EB-A4A1-4B34-913A-93BC1848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D523-8A44-4794-A4C1-DD6E2E010AFA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992E8-7123-4A96-8D1D-1FB07375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9C6DB-C16C-4F2A-B3BC-F7ED0CAF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ED96-5B05-4E1A-8F72-78E37AE4B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4C8519-9B55-4FE0-B6CC-DBD6C4DC5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050ED-DEA8-4E6A-8AF1-0CC310BCE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11708-524F-46EE-A554-1B782848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77C0-0DB8-41E8-9A68-E3BB21F83425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7568-EA48-4ECF-8C85-AA58AB36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ANJU SINGH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8E006-208C-4C81-B7F9-C5631495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7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552FC2-3CCD-4BA8-A17C-FC45B91C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6A5F2-8A83-457F-8DDA-CE836F46E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CD28-F704-4039-80AE-AAB5961C6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CC7F-3EF9-4261-BC50-7C2AEA7CB928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FBEAE-F6E8-45B7-BE12-D9C62E006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©2023 ANJU SINGH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35E47-094A-4FCA-ADB9-BA3956102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0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9D5DA5-64CC-4B52-AB44-068E0B4F30DA}"/>
              </a:ext>
            </a:extLst>
          </p:cNvPr>
          <p:cNvSpPr/>
          <p:nvPr/>
        </p:nvSpPr>
        <p:spPr>
          <a:xfrm>
            <a:off x="1143000" y="228600"/>
            <a:ext cx="1021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B.PHARM. 5</a:t>
            </a:r>
            <a:r>
              <a:rPr lang="en-US" sz="2000" b="1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SEMESTER BP504 T. PHARMACOGNOSY AND PHYTOCHEMISTRY II (Theory)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5691D-FCA5-4CED-9C6C-E59EE8165CC2}"/>
              </a:ext>
            </a:extLst>
          </p:cNvPr>
          <p:cNvSpPr/>
          <p:nvPr/>
        </p:nvSpPr>
        <p:spPr>
          <a:xfrm>
            <a:off x="571500" y="2213282"/>
            <a:ext cx="11049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UNIT-I</a:t>
            </a:r>
          </a:p>
          <a:p>
            <a:pPr algn="ctr"/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BRIEF STUDY OF BASIC METABOLIC PATHWAYS</a:t>
            </a:r>
          </a:p>
          <a:p>
            <a:pPr algn="ctr"/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3AA68F-2288-4294-9871-012E86E5C50D}"/>
              </a:ext>
            </a:extLst>
          </p:cNvPr>
          <p:cNvSpPr/>
          <p:nvPr/>
        </p:nvSpPr>
        <p:spPr>
          <a:xfrm>
            <a:off x="3200400" y="4927923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DR. ANJU SINGH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ASSISTANT PROFESSOR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SCHOOL OF PHARAMACEUTICAL SCIENCES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CSJMU, KANPUR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440A3-014C-411B-8D3D-DB9823CE7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A23B637-3D7D-21FF-6E5F-1598E2F2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3ED0ED9-2BC2-026E-9A4D-1A42FBB5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959" y="224651"/>
            <a:ext cx="7498080" cy="5032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CITRIC ACID CYCLE</a:t>
            </a:r>
          </a:p>
        </p:txBody>
      </p:sp>
      <p:sp>
        <p:nvSpPr>
          <p:cNvPr id="1028" name="AutoShape 4" descr="File:TCA cycle.svg - Wikimedia Common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File:TCA cycle.svg - Wikimedia Common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File:TCA cycle.svg - Wikimedia Common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File:TCA cycl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5257" y="825378"/>
            <a:ext cx="4758309" cy="52578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229099" y="6079351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https://commons.wikimedia.org/wiki/File:TCA_cycle.svg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286775-4020-48E2-913B-41869E669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DBF77D5-5892-21FA-C006-A4008731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10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099119F-AC99-4DB2-18AB-B01BEE7B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6522"/>
            <a:ext cx="8229600" cy="73183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METABOLIC PATHWAYS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32" y="1044785"/>
            <a:ext cx="6727703" cy="5635570"/>
          </a:xfrm>
          <a:noFill/>
          <a:ln>
            <a:noFill/>
          </a:ln>
        </p:spPr>
        <p:txBody>
          <a:bodyPr>
            <a:normAutofit/>
          </a:bodyPr>
          <a:lstStyle/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It helps in formation of NADPH from fatty acids, synthesis of ribose for nucleotide &amp; nucleic acid 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(oxidative pathway)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Helps in formation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erthyrose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4 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	phosphate, used in synthesis of 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	aromatic amino acids </a:t>
            </a:r>
          </a:p>
          <a:p>
            <a:pPr>
              <a:buNone/>
            </a:pP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          (non oxidative)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			↓ precursor for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		       lignin, 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   &amp; other biosynthetic pathways</a:t>
            </a:r>
          </a:p>
          <a:p>
            <a:pPr>
              <a:buNone/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105458" y="914400"/>
            <a:ext cx="4705542" cy="5342977"/>
            <a:chOff x="1981200" y="224803"/>
            <a:chExt cx="4419600" cy="4244327"/>
          </a:xfrm>
        </p:grpSpPr>
        <p:sp>
          <p:nvSpPr>
            <p:cNvPr id="51" name="TextBox 50"/>
            <p:cNvSpPr txBox="1"/>
            <p:nvPr/>
          </p:nvSpPr>
          <p:spPr>
            <a:xfrm>
              <a:off x="3041904" y="224803"/>
              <a:ext cx="2581657" cy="2444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HMP SHUNT PATHWAY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07080" y="704783"/>
              <a:ext cx="2121408" cy="24449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Glucose 6 Phosphate 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3822985" y="1481177"/>
              <a:ext cx="91440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urved Left Arrow 53"/>
            <p:cNvSpPr/>
            <p:nvPr/>
          </p:nvSpPr>
          <p:spPr>
            <a:xfrm>
              <a:off x="3925824" y="1024770"/>
              <a:ext cx="350520" cy="7620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65120" y="1024770"/>
              <a:ext cx="914400" cy="24449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NADP</a:t>
              </a:r>
              <a:r>
                <a:rPr lang="en-US" sz="1400" b="1" baseline="30000" dirty="0">
                  <a:latin typeface="Comic Sans MS" panose="030F0702030302020204" pitchFamily="66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34768" y="1584748"/>
              <a:ext cx="1600200" cy="24449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NADPH + H</a:t>
              </a:r>
              <a:r>
                <a:rPr lang="en-US" sz="1400" b="1" baseline="30000" dirty="0">
                  <a:latin typeface="Comic Sans MS" panose="030F0702030302020204" pitchFamily="66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72256" y="1264761"/>
              <a:ext cx="549843" cy="24449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Mg</a:t>
              </a:r>
              <a:r>
                <a:rPr lang="en-US" sz="1400" b="1" baseline="30000" dirty="0">
                  <a:latin typeface="Comic Sans MS" panose="030F0702030302020204" pitchFamily="66" charset="0"/>
                  <a:cs typeface="Times New Roman" pitchFamily="18" charset="0"/>
                </a:rPr>
                <a:t>+2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343400" y="1184764"/>
              <a:ext cx="2057400" cy="41563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Glucose 6 P </a:t>
              </a:r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dehydrogenase</a:t>
              </a:r>
              <a:endParaRPr lang="en-US" sz="1400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30296" y="1984731"/>
              <a:ext cx="2653932" cy="24449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6 </a:t>
              </a:r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Phosphoglucanolactone</a:t>
              </a:r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5400000">
              <a:off x="3899186" y="2684924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367784" y="2384715"/>
              <a:ext cx="1828800" cy="41563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Glucanolactone</a:t>
              </a:r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hydrolase</a:t>
              </a:r>
              <a:endParaRPr lang="en-US" sz="1400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07080" y="3024689"/>
              <a:ext cx="2133600" cy="24449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6 </a:t>
              </a:r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Phosphogluconate</a:t>
              </a:r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>
              <a:off x="3899186" y="3724882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urved Left Arrow 63"/>
            <p:cNvSpPr/>
            <p:nvPr/>
          </p:nvSpPr>
          <p:spPr>
            <a:xfrm>
              <a:off x="3925824" y="3344676"/>
              <a:ext cx="350520" cy="7620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88336" y="3344676"/>
              <a:ext cx="914400" cy="24449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NADP</a:t>
              </a:r>
              <a:r>
                <a:rPr lang="en-US" sz="1400" b="1" baseline="30000" dirty="0">
                  <a:latin typeface="Comic Sans MS" panose="030F0702030302020204" pitchFamily="66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483864" y="3504669"/>
              <a:ext cx="707136" cy="24449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Mg</a:t>
              </a:r>
              <a:r>
                <a:rPr lang="en-US" sz="1400" b="1" baseline="30000" dirty="0">
                  <a:latin typeface="Comic Sans MS" panose="030F0702030302020204" pitchFamily="66" charset="0"/>
                  <a:cs typeface="Times New Roman" pitchFamily="18" charset="0"/>
                </a:rPr>
                <a:t>+2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81200" y="3904653"/>
              <a:ext cx="1856232" cy="24449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CO</a:t>
              </a:r>
              <a:r>
                <a:rPr lang="en-US" sz="1400" b="1" baseline="-25000" dirty="0">
                  <a:latin typeface="Comic Sans MS" panose="030F0702030302020204" pitchFamily="66" charset="0"/>
                  <a:cs typeface="Times New Roman" pitchFamily="18" charset="0"/>
                </a:rPr>
                <a:t>2</a:t>
              </a:r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, NADPH + H</a:t>
              </a:r>
              <a:r>
                <a:rPr lang="en-US" sz="1400" b="1" baseline="30000" dirty="0">
                  <a:latin typeface="Comic Sans MS" panose="030F0702030302020204" pitchFamily="66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19600" y="3584666"/>
              <a:ext cx="1981200" cy="41563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Phosphogluconate</a:t>
              </a:r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 </a:t>
              </a:r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dehydrogenase</a:t>
              </a:r>
              <a:endParaRPr lang="en-US" sz="1400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07080" y="4224640"/>
              <a:ext cx="2438400" cy="24449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Comic Sans MS" panose="030F0702030302020204" pitchFamily="66" charset="0"/>
                  <a:cs typeface="Times New Roman" pitchFamily="18" charset="0"/>
                </a:rPr>
                <a:t>Ribulose</a:t>
              </a:r>
              <a:r>
                <a:rPr lang="en-US" sz="1400" b="1" dirty="0">
                  <a:latin typeface="Comic Sans MS" panose="030F0702030302020204" pitchFamily="66" charset="0"/>
                  <a:cs typeface="Times New Roman" pitchFamily="18" charset="0"/>
                </a:rPr>
                <a:t> 5 phosphate</a:t>
              </a: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8A38BBDE-9B38-498B-AA12-0EF35092C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3E5F50-C4DB-41C0-9D9B-3C787E4EE533}"/>
              </a:ext>
            </a:extLst>
          </p:cNvPr>
          <p:cNvSpPr/>
          <p:nvPr/>
        </p:nvSpPr>
        <p:spPr>
          <a:xfrm>
            <a:off x="1385901" y="964625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Sugar or glucose alternatively enters pentose phosphate pathway (HMP)</a:t>
            </a:r>
          </a:p>
          <a:p>
            <a:endParaRPr lang="en-US" dirty="0"/>
          </a:p>
        </p:txBody>
      </p:sp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73FA6BA8-0560-7828-298B-C0BD02B7A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25BF38E7-2D05-107C-92E3-E5FEE13D2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43681"/>
            <a:ext cx="8229600" cy="73183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3350"/>
            <a:ext cx="10820400" cy="49530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Medicinal Natural Products: A Biosynthetic Approach, Paul M.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Dewick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3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rd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Ed. 2009, John Wiley &amp; Sons, Ltd. England .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The Biosynthesis of secondary metabolites, R.B. Herbert, 1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st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1981, Chapman &amp; hall, London.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Pharmacognosy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C.K.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Kokate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A.P.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Purohit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S.B.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Gokhale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54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2017, 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Nirali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Publication, New Delhi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Trease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Evans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Pharmacognosy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W.C. Evans, 15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Elsevier, 2002.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https://www.slideshare.net</a:t>
            </a:r>
          </a:p>
          <a:p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5B6DD-A072-4AA9-8C74-750F6257A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21C1A86-B623-3312-8799-5D35617E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4B6AE7-9676-C630-91D7-D51230FA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0DC27D-97CB-4A37-82F1-8BD522565692}"/>
              </a:ext>
            </a:extLst>
          </p:cNvPr>
          <p:cNvSpPr/>
          <p:nvPr/>
        </p:nvSpPr>
        <p:spPr>
          <a:xfrm>
            <a:off x="647700" y="1447800"/>
            <a:ext cx="108966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Process of forming large molecules from smaller subunits within living organism, done by mainly enzymes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Also known as anabolism- simple molecules join to form macromolecules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Ex: Photosynthesis in chloroplast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Conversion of light energy into chemical energy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Synthesis of glucose from H</a:t>
            </a:r>
            <a:r>
              <a:rPr lang="en-US" sz="28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O+CO</a:t>
            </a:r>
            <a:r>
              <a:rPr lang="en-US" sz="28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32948-05D0-4764-A7D4-23C4D88E9290}"/>
              </a:ext>
            </a:extLst>
          </p:cNvPr>
          <p:cNvSpPr/>
          <p:nvPr/>
        </p:nvSpPr>
        <p:spPr>
          <a:xfrm>
            <a:off x="1981200" y="292388"/>
            <a:ext cx="8831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WHAT IS BIOSYNTHESIS?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142194-6F78-4F61-86EA-7ED07F1F9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830C6FD-FB46-99CE-094D-6A9FB6C2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7E7F8DC-16F7-1431-812E-0221877C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44474"/>
            <a:ext cx="8153400" cy="9906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1125200" cy="5486401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What is Metabolism?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Metabole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Greek word: Means Change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Controls total chemical reactions</a:t>
            </a:r>
          </a:p>
          <a:p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Metabolic pathway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is a series of steps in biochemical reactions that help to convert molecules or substrates like sugar into different usable materials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All these reactions take place inside cell, enzymes which are protein molecules break down or build up molecules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Enzymes are catalyst to these metabolic reactions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8F89AA-B736-444B-BD71-C3A2E08D9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63B5ABC-3227-883A-E432-49FF4020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CBFD608-EA82-5A54-2A4A-07A11948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0" y="518600"/>
            <a:ext cx="9906000" cy="16927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Anabolism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synthesis of larger/ complex mol. – requires energy, Glucose → glycogen</a:t>
            </a:r>
          </a:p>
          <a:p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Catabolism: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Met.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Reac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in cell that degrade substrate into smaller/ simpler products- release energy- Glucose→CO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3172392"/>
            <a:ext cx="84963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052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148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00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0678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10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34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962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553200" y="3505200"/>
            <a:ext cx="914400" cy="152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2286000"/>
            <a:ext cx="1059180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Anabolic:  Small molecules join into larger ones. Hence, Energy is required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14600" y="4114800"/>
            <a:ext cx="81534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956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528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100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672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953000" y="4495800"/>
            <a:ext cx="1143000" cy="152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2484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80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4676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0010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106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+ Energy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43000" y="5105401"/>
            <a:ext cx="9753600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Comic Sans MS" panose="030F0702030302020204" pitchFamily="66" charset="0"/>
                <a:cs typeface="Times New Roman" pitchFamily="18" charset="0"/>
              </a:rPr>
              <a:t>Catabolic: Large Molecules are broken down into the smaller one and hence energy is released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3429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+ Energy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DF628FF-2751-4174-A334-D2617E307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32" name="Slide Number Placeholder 3">
            <a:extLst>
              <a:ext uri="{FF2B5EF4-FFF2-40B4-BE49-F238E27FC236}">
                <a16:creationId xmlns:a16="http://schemas.microsoft.com/office/drawing/2014/main" id="{8A833D8E-5889-97ED-89A3-759EA06B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2A5D59B9-213F-A26B-558A-1D7B5FA8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82" y="274637"/>
            <a:ext cx="11382998" cy="73183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METABOLIC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4726"/>
            <a:ext cx="10210800" cy="5713274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Two types:</a:t>
            </a:r>
          </a:p>
          <a:p>
            <a:pPr>
              <a:spcBef>
                <a:spcPts val="1200"/>
              </a:spcBef>
            </a:pP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Anabolic Pathway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Utilization of energy for biosynthetic reactions. Utilizes NADH, FADH2, ATP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Metabolites: intermediates, small mol. products of metabolism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Primary metabolites- responsible for primary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fnc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Like- photosynthesis, respiration, reproduction etc.</a:t>
            </a:r>
          </a:p>
          <a:p>
            <a:pPr>
              <a:spcBef>
                <a:spcPts val="1200"/>
              </a:spcBef>
            </a:pP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Catabolic Pathway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release energy by breaking down molecules into simpler molecules. Ex. Cellular respiration: Sugar is taken in by cells and broken down to release energy.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Ex: Citric 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krebs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cycle- acetate from macronutrients like protein, fat, carbohydrate molecules under oxidation produces NADH, FADH2, ATP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17BA4F-E5C6-4536-8510-66F08C390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960AF5A-866E-7FBD-446C-49BA16E4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C92427-881E-5A60-34EC-DF48A700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2911"/>
            <a:ext cx="11536822" cy="869951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METABOLIC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1949"/>
            <a:ext cx="10515600" cy="4984750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Primary metabolites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carbohydrates, lipids, proteins, amino acids, nucleic acids, cellulose etc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Not responsible for therapeutic activity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Primary metabolic pathway: pathways followed for production of primary metabolites</a:t>
            </a:r>
          </a:p>
          <a:p>
            <a:pPr>
              <a:spcBef>
                <a:spcPts val="1200"/>
              </a:spcBef>
            </a:pP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Secondary metabolites: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not responsible for growth 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Secondary metabolites: synthesized for adaptation by plants under stress conditions, toxic subs, for attracting pollination, for defense etc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They are therapeutically active 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Ex: Alkaloids, glycosides etc.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They are the derivatives of primary metabolites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Synthesis of secondary metabolites: pathway known Secondary metabolic pathway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8E9A4D-8377-4E6C-851D-C0415327F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58C6BF-9103-A822-5228-66CE34C9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20559B-E99C-5627-0723-7309736C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11436"/>
            <a:ext cx="8229600" cy="73183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METABOLIC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5192"/>
            <a:ext cx="10439400" cy="5860835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Primary Metabolic pathways:</a:t>
            </a:r>
          </a:p>
          <a:p>
            <a:pPr>
              <a:buAutoNum type="arabicPeriod"/>
            </a:pP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Glycolysis</a:t>
            </a: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TCA/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Kreb’s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/ Citrate pathway</a:t>
            </a:r>
          </a:p>
          <a:p>
            <a:pPr>
              <a:buFont typeface="Arial" pitchFamily="34" charset="0"/>
              <a:buAutoNum type="arabicPeriod"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Pentose phosphate pathway/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Hexose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monophosphate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P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Primary metabolic pathway of carbon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                                                                      1</a:t>
            </a:r>
            <a:r>
              <a:rPr lang="en-US" sz="2400" baseline="30000" dirty="0">
                <a:latin typeface="Comic Sans MS" panose="030F0702030302020204" pitchFamily="66" charset="0"/>
                <a:cs typeface="Times New Roman" pitchFamily="18" charset="0"/>
              </a:rPr>
              <a:t>st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step is photosynthesis </a:t>
            </a:r>
          </a:p>
          <a:p>
            <a:pPr>
              <a:buAutoNum type="arabicPeriod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266362" y="4347090"/>
            <a:ext cx="233917" cy="920450"/>
          </a:xfrm>
          <a:custGeom>
            <a:avLst/>
            <a:gdLst>
              <a:gd name="connsiteX0" fmla="*/ 0 w 233917"/>
              <a:gd name="connsiteY0" fmla="*/ 6050 h 920450"/>
              <a:gd name="connsiteX1" fmla="*/ 95693 w 233917"/>
              <a:gd name="connsiteY1" fmla="*/ 59213 h 920450"/>
              <a:gd name="connsiteX2" fmla="*/ 138224 w 233917"/>
              <a:gd name="connsiteY2" fmla="*/ 123009 h 920450"/>
              <a:gd name="connsiteX3" fmla="*/ 148856 w 233917"/>
              <a:gd name="connsiteY3" fmla="*/ 154906 h 920450"/>
              <a:gd name="connsiteX4" fmla="*/ 159489 w 233917"/>
              <a:gd name="connsiteY4" fmla="*/ 197437 h 920450"/>
              <a:gd name="connsiteX5" fmla="*/ 180754 w 233917"/>
              <a:gd name="connsiteY5" fmla="*/ 229334 h 920450"/>
              <a:gd name="connsiteX6" fmla="*/ 202019 w 233917"/>
              <a:gd name="connsiteY6" fmla="*/ 303762 h 920450"/>
              <a:gd name="connsiteX7" fmla="*/ 212652 w 233917"/>
              <a:gd name="connsiteY7" fmla="*/ 335660 h 920450"/>
              <a:gd name="connsiteX8" fmla="*/ 223284 w 233917"/>
              <a:gd name="connsiteY8" fmla="*/ 441985 h 920450"/>
              <a:gd name="connsiteX9" fmla="*/ 233917 w 233917"/>
              <a:gd name="connsiteY9" fmla="*/ 484516 h 920450"/>
              <a:gd name="connsiteX10" fmla="*/ 223284 w 233917"/>
              <a:gd name="connsiteY10" fmla="*/ 739697 h 920450"/>
              <a:gd name="connsiteX11" fmla="*/ 202019 w 233917"/>
              <a:gd name="connsiteY11" fmla="*/ 856655 h 920450"/>
              <a:gd name="connsiteX12" fmla="*/ 180754 w 233917"/>
              <a:gd name="connsiteY12" fmla="*/ 920450 h 92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917" h="920450">
                <a:moveTo>
                  <a:pt x="0" y="6050"/>
                </a:moveTo>
                <a:cubicBezTo>
                  <a:pt x="77160" y="18910"/>
                  <a:pt x="54244" y="0"/>
                  <a:pt x="95693" y="59213"/>
                </a:cubicBezTo>
                <a:cubicBezTo>
                  <a:pt x="110349" y="80151"/>
                  <a:pt x="138224" y="123009"/>
                  <a:pt x="138224" y="123009"/>
                </a:cubicBezTo>
                <a:cubicBezTo>
                  <a:pt x="141768" y="133641"/>
                  <a:pt x="145777" y="144130"/>
                  <a:pt x="148856" y="154906"/>
                </a:cubicBezTo>
                <a:cubicBezTo>
                  <a:pt x="152871" y="168957"/>
                  <a:pt x="153732" y="184005"/>
                  <a:pt x="159489" y="197437"/>
                </a:cubicBezTo>
                <a:cubicBezTo>
                  <a:pt x="164523" y="209182"/>
                  <a:pt x="173666" y="218702"/>
                  <a:pt x="180754" y="229334"/>
                </a:cubicBezTo>
                <a:cubicBezTo>
                  <a:pt x="206253" y="305835"/>
                  <a:pt x="175309" y="210280"/>
                  <a:pt x="202019" y="303762"/>
                </a:cubicBezTo>
                <a:cubicBezTo>
                  <a:pt x="205098" y="314539"/>
                  <a:pt x="209108" y="325027"/>
                  <a:pt x="212652" y="335660"/>
                </a:cubicBezTo>
                <a:cubicBezTo>
                  <a:pt x="216196" y="371102"/>
                  <a:pt x="218247" y="406725"/>
                  <a:pt x="223284" y="441985"/>
                </a:cubicBezTo>
                <a:cubicBezTo>
                  <a:pt x="225351" y="456451"/>
                  <a:pt x="233917" y="469903"/>
                  <a:pt x="233917" y="484516"/>
                </a:cubicBezTo>
                <a:cubicBezTo>
                  <a:pt x="233917" y="569650"/>
                  <a:pt x="228765" y="654739"/>
                  <a:pt x="223284" y="739697"/>
                </a:cubicBezTo>
                <a:cubicBezTo>
                  <a:pt x="219095" y="804631"/>
                  <a:pt x="213769" y="803783"/>
                  <a:pt x="202019" y="856655"/>
                </a:cubicBezTo>
                <a:cubicBezTo>
                  <a:pt x="188744" y="916392"/>
                  <a:pt x="204625" y="896579"/>
                  <a:pt x="180754" y="920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425850" y="4491365"/>
            <a:ext cx="457200" cy="178177"/>
          </a:xfrm>
          <a:custGeom>
            <a:avLst/>
            <a:gdLst>
              <a:gd name="connsiteX0" fmla="*/ 0 w 457200"/>
              <a:gd name="connsiteY0" fmla="*/ 0 h 178177"/>
              <a:gd name="connsiteX1" fmla="*/ 116958 w 457200"/>
              <a:gd name="connsiteY1" fmla="*/ 31897 h 178177"/>
              <a:gd name="connsiteX2" fmla="*/ 350874 w 457200"/>
              <a:gd name="connsiteY2" fmla="*/ 31897 h 178177"/>
              <a:gd name="connsiteX3" fmla="*/ 372139 w 457200"/>
              <a:gd name="connsiteY3" fmla="*/ 53163 h 178177"/>
              <a:gd name="connsiteX4" fmla="*/ 404037 w 457200"/>
              <a:gd name="connsiteY4" fmla="*/ 74428 h 178177"/>
              <a:gd name="connsiteX5" fmla="*/ 414669 w 457200"/>
              <a:gd name="connsiteY5" fmla="*/ 106325 h 178177"/>
              <a:gd name="connsiteX6" fmla="*/ 457200 w 457200"/>
              <a:gd name="connsiteY6" fmla="*/ 148856 h 178177"/>
              <a:gd name="connsiteX7" fmla="*/ 425302 w 457200"/>
              <a:gd name="connsiteY7" fmla="*/ 170121 h 178177"/>
              <a:gd name="connsiteX8" fmla="*/ 318976 w 457200"/>
              <a:gd name="connsiteY8" fmla="*/ 138223 h 178177"/>
              <a:gd name="connsiteX9" fmla="*/ 287079 w 457200"/>
              <a:gd name="connsiteY9" fmla="*/ 127590 h 178177"/>
              <a:gd name="connsiteX10" fmla="*/ 223283 w 457200"/>
              <a:gd name="connsiteY10" fmla="*/ 74428 h 178177"/>
              <a:gd name="connsiteX11" fmla="*/ 138223 w 457200"/>
              <a:gd name="connsiteY11" fmla="*/ 53163 h 178177"/>
              <a:gd name="connsiteX12" fmla="*/ 85060 w 457200"/>
              <a:gd name="connsiteY12" fmla="*/ 31897 h 17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" h="178177">
                <a:moveTo>
                  <a:pt x="0" y="0"/>
                </a:moveTo>
                <a:cubicBezTo>
                  <a:pt x="95933" y="23983"/>
                  <a:pt x="57334" y="12023"/>
                  <a:pt x="116958" y="31897"/>
                </a:cubicBezTo>
                <a:cubicBezTo>
                  <a:pt x="192922" y="26054"/>
                  <a:pt x="274717" y="11127"/>
                  <a:pt x="350874" y="31897"/>
                </a:cubicBezTo>
                <a:cubicBezTo>
                  <a:pt x="360545" y="34535"/>
                  <a:pt x="364311" y="46901"/>
                  <a:pt x="372139" y="53163"/>
                </a:cubicBezTo>
                <a:cubicBezTo>
                  <a:pt x="382118" y="61146"/>
                  <a:pt x="393404" y="67340"/>
                  <a:pt x="404037" y="74428"/>
                </a:cubicBezTo>
                <a:cubicBezTo>
                  <a:pt x="407581" y="85060"/>
                  <a:pt x="408155" y="97205"/>
                  <a:pt x="414669" y="106325"/>
                </a:cubicBezTo>
                <a:cubicBezTo>
                  <a:pt x="426322" y="122640"/>
                  <a:pt x="457200" y="148856"/>
                  <a:pt x="457200" y="148856"/>
                </a:cubicBezTo>
                <a:cubicBezTo>
                  <a:pt x="446567" y="155944"/>
                  <a:pt x="438017" y="168850"/>
                  <a:pt x="425302" y="170121"/>
                </a:cubicBezTo>
                <a:cubicBezTo>
                  <a:pt x="344736" y="178177"/>
                  <a:pt x="368405" y="162938"/>
                  <a:pt x="318976" y="138223"/>
                </a:cubicBezTo>
                <a:cubicBezTo>
                  <a:pt x="308952" y="133211"/>
                  <a:pt x="297711" y="131134"/>
                  <a:pt x="287079" y="127590"/>
                </a:cubicBezTo>
                <a:cubicBezTo>
                  <a:pt x="263563" y="104075"/>
                  <a:pt x="252890" y="89232"/>
                  <a:pt x="223283" y="74428"/>
                </a:cubicBezTo>
                <a:cubicBezTo>
                  <a:pt x="198974" y="62273"/>
                  <a:pt x="162496" y="59231"/>
                  <a:pt x="138223" y="53163"/>
                </a:cubicBezTo>
                <a:cubicBezTo>
                  <a:pt x="111946" y="46594"/>
                  <a:pt x="107059" y="42897"/>
                  <a:pt x="85060" y="31897"/>
                </a:cubicBezTo>
              </a:path>
            </a:pathLst>
          </a:custGeom>
          <a:solidFill>
            <a:srgbClr val="00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496735" y="4777322"/>
            <a:ext cx="376259" cy="330730"/>
          </a:xfrm>
          <a:custGeom>
            <a:avLst/>
            <a:gdLst>
              <a:gd name="connsiteX0" fmla="*/ 24809 w 376259"/>
              <a:gd name="connsiteY0" fmla="*/ 1121 h 330730"/>
              <a:gd name="connsiteX1" fmla="*/ 184297 w 376259"/>
              <a:gd name="connsiteY1" fmla="*/ 11753 h 330730"/>
              <a:gd name="connsiteX2" fmla="*/ 216195 w 376259"/>
              <a:gd name="connsiteY2" fmla="*/ 43651 h 330730"/>
              <a:gd name="connsiteX3" fmla="*/ 258725 w 376259"/>
              <a:gd name="connsiteY3" fmla="*/ 149977 h 330730"/>
              <a:gd name="connsiteX4" fmla="*/ 279990 w 376259"/>
              <a:gd name="connsiteY4" fmla="*/ 213772 h 330730"/>
              <a:gd name="connsiteX5" fmla="*/ 333153 w 376259"/>
              <a:gd name="connsiteY5" fmla="*/ 320098 h 330730"/>
              <a:gd name="connsiteX6" fmla="*/ 365051 w 376259"/>
              <a:gd name="connsiteY6" fmla="*/ 330730 h 330730"/>
              <a:gd name="connsiteX7" fmla="*/ 311888 w 376259"/>
              <a:gd name="connsiteY7" fmla="*/ 320098 h 330730"/>
              <a:gd name="connsiteX8" fmla="*/ 301255 w 376259"/>
              <a:gd name="connsiteY8" fmla="*/ 288200 h 330730"/>
              <a:gd name="connsiteX9" fmla="*/ 258725 w 376259"/>
              <a:gd name="connsiteY9" fmla="*/ 213772 h 330730"/>
              <a:gd name="connsiteX10" fmla="*/ 226827 w 376259"/>
              <a:gd name="connsiteY10" fmla="*/ 139344 h 330730"/>
              <a:gd name="connsiteX11" fmla="*/ 163032 w 376259"/>
              <a:gd name="connsiteY11" fmla="*/ 96814 h 330730"/>
              <a:gd name="connsiteX12" fmla="*/ 99237 w 376259"/>
              <a:gd name="connsiteY12" fmla="*/ 33018 h 330730"/>
              <a:gd name="connsiteX13" fmla="*/ 35441 w 376259"/>
              <a:gd name="connsiteY13" fmla="*/ 11753 h 330730"/>
              <a:gd name="connsiteX14" fmla="*/ 24809 w 376259"/>
              <a:gd name="connsiteY14" fmla="*/ 1121 h 33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259" h="330730">
                <a:moveTo>
                  <a:pt x="24809" y="1121"/>
                </a:moveTo>
                <a:cubicBezTo>
                  <a:pt x="49618" y="1121"/>
                  <a:pt x="132285" y="195"/>
                  <a:pt x="184297" y="11753"/>
                </a:cubicBezTo>
                <a:cubicBezTo>
                  <a:pt x="198976" y="15015"/>
                  <a:pt x="207455" y="31415"/>
                  <a:pt x="216195" y="43651"/>
                </a:cubicBezTo>
                <a:cubicBezTo>
                  <a:pt x="235752" y="71030"/>
                  <a:pt x="249041" y="120925"/>
                  <a:pt x="258725" y="149977"/>
                </a:cubicBezTo>
                <a:lnTo>
                  <a:pt x="279990" y="213772"/>
                </a:lnTo>
                <a:cubicBezTo>
                  <a:pt x="287609" y="244247"/>
                  <a:pt x="298630" y="308591"/>
                  <a:pt x="333153" y="320098"/>
                </a:cubicBezTo>
                <a:cubicBezTo>
                  <a:pt x="343786" y="323642"/>
                  <a:pt x="376259" y="330730"/>
                  <a:pt x="365051" y="330730"/>
                </a:cubicBezTo>
                <a:cubicBezTo>
                  <a:pt x="346979" y="330730"/>
                  <a:pt x="329609" y="323642"/>
                  <a:pt x="311888" y="320098"/>
                </a:cubicBezTo>
                <a:cubicBezTo>
                  <a:pt x="308344" y="309465"/>
                  <a:pt x="305670" y="298502"/>
                  <a:pt x="301255" y="288200"/>
                </a:cubicBezTo>
                <a:cubicBezTo>
                  <a:pt x="285067" y="250428"/>
                  <a:pt x="280081" y="245807"/>
                  <a:pt x="258725" y="213772"/>
                </a:cubicBezTo>
                <a:cubicBezTo>
                  <a:pt x="251710" y="185715"/>
                  <a:pt x="250323" y="159903"/>
                  <a:pt x="226827" y="139344"/>
                </a:cubicBezTo>
                <a:cubicBezTo>
                  <a:pt x="207593" y="122514"/>
                  <a:pt x="178367" y="117260"/>
                  <a:pt x="163032" y="96814"/>
                </a:cubicBezTo>
                <a:cubicBezTo>
                  <a:pt x="139640" y="65625"/>
                  <a:pt x="134216" y="48564"/>
                  <a:pt x="99237" y="33018"/>
                </a:cubicBezTo>
                <a:cubicBezTo>
                  <a:pt x="78753" y="23914"/>
                  <a:pt x="56706" y="18841"/>
                  <a:pt x="35441" y="11753"/>
                </a:cubicBezTo>
                <a:cubicBezTo>
                  <a:pt x="182" y="0"/>
                  <a:pt x="0" y="1121"/>
                  <a:pt x="24809" y="1121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028901" y="4650852"/>
            <a:ext cx="419986" cy="450112"/>
          </a:xfrm>
          <a:custGeom>
            <a:avLst/>
            <a:gdLst>
              <a:gd name="connsiteX0" fmla="*/ 418214 w 419986"/>
              <a:gd name="connsiteY0" fmla="*/ 0 h 450112"/>
              <a:gd name="connsiteX1" fmla="*/ 407581 w 419986"/>
              <a:gd name="connsiteY1" fmla="*/ 42530 h 450112"/>
              <a:gd name="connsiteX2" fmla="*/ 396949 w 419986"/>
              <a:gd name="connsiteY2" fmla="*/ 95693 h 450112"/>
              <a:gd name="connsiteX3" fmla="*/ 333153 w 419986"/>
              <a:gd name="connsiteY3" fmla="*/ 212651 h 450112"/>
              <a:gd name="connsiteX4" fmla="*/ 301256 w 419986"/>
              <a:gd name="connsiteY4" fmla="*/ 255181 h 450112"/>
              <a:gd name="connsiteX5" fmla="*/ 216195 w 419986"/>
              <a:gd name="connsiteY5" fmla="*/ 350875 h 450112"/>
              <a:gd name="connsiteX6" fmla="*/ 184298 w 419986"/>
              <a:gd name="connsiteY6" fmla="*/ 372140 h 450112"/>
              <a:gd name="connsiteX7" fmla="*/ 163032 w 419986"/>
              <a:gd name="connsiteY7" fmla="*/ 393405 h 450112"/>
              <a:gd name="connsiteX8" fmla="*/ 99237 w 419986"/>
              <a:gd name="connsiteY8" fmla="*/ 414670 h 450112"/>
              <a:gd name="connsiteX9" fmla="*/ 14177 w 419986"/>
              <a:gd name="connsiteY9" fmla="*/ 435935 h 450112"/>
              <a:gd name="connsiteX10" fmla="*/ 56707 w 419986"/>
              <a:gd name="connsiteY10" fmla="*/ 393405 h 450112"/>
              <a:gd name="connsiteX11" fmla="*/ 109870 w 419986"/>
              <a:gd name="connsiteY11" fmla="*/ 297712 h 450112"/>
              <a:gd name="connsiteX12" fmla="*/ 131135 w 419986"/>
              <a:gd name="connsiteY12" fmla="*/ 265814 h 450112"/>
              <a:gd name="connsiteX13" fmla="*/ 141767 w 419986"/>
              <a:gd name="connsiteY13" fmla="*/ 233916 h 450112"/>
              <a:gd name="connsiteX14" fmla="*/ 205563 w 419986"/>
              <a:gd name="connsiteY14" fmla="*/ 159488 h 450112"/>
              <a:gd name="connsiteX15" fmla="*/ 237460 w 419986"/>
              <a:gd name="connsiteY15" fmla="*/ 127591 h 450112"/>
              <a:gd name="connsiteX16" fmla="*/ 269358 w 419986"/>
              <a:gd name="connsiteY16" fmla="*/ 116958 h 450112"/>
              <a:gd name="connsiteX17" fmla="*/ 333153 w 419986"/>
              <a:gd name="connsiteY17" fmla="*/ 74428 h 450112"/>
              <a:gd name="connsiteX18" fmla="*/ 396949 w 419986"/>
              <a:gd name="connsiteY18" fmla="*/ 42530 h 450112"/>
              <a:gd name="connsiteX19" fmla="*/ 418214 w 419986"/>
              <a:gd name="connsiteY19" fmla="*/ 0 h 45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9986" h="450112">
                <a:moveTo>
                  <a:pt x="418214" y="0"/>
                </a:moveTo>
                <a:cubicBezTo>
                  <a:pt x="419986" y="0"/>
                  <a:pt x="410751" y="28265"/>
                  <a:pt x="407581" y="42530"/>
                </a:cubicBezTo>
                <a:cubicBezTo>
                  <a:pt x="403661" y="60172"/>
                  <a:pt x="403436" y="78826"/>
                  <a:pt x="396949" y="95693"/>
                </a:cubicBezTo>
                <a:cubicBezTo>
                  <a:pt x="380856" y="137534"/>
                  <a:pt x="359041" y="176407"/>
                  <a:pt x="333153" y="212651"/>
                </a:cubicBezTo>
                <a:cubicBezTo>
                  <a:pt x="322853" y="227071"/>
                  <a:pt x="311556" y="240761"/>
                  <a:pt x="301256" y="255181"/>
                </a:cubicBezTo>
                <a:cubicBezTo>
                  <a:pt x="272201" y="295858"/>
                  <a:pt x="268101" y="316271"/>
                  <a:pt x="216195" y="350875"/>
                </a:cubicBezTo>
                <a:cubicBezTo>
                  <a:pt x="205563" y="357963"/>
                  <a:pt x="194276" y="364157"/>
                  <a:pt x="184298" y="372140"/>
                </a:cubicBezTo>
                <a:cubicBezTo>
                  <a:pt x="176470" y="378402"/>
                  <a:pt x="171998" y="388922"/>
                  <a:pt x="163032" y="393405"/>
                </a:cubicBezTo>
                <a:cubicBezTo>
                  <a:pt x="142983" y="403429"/>
                  <a:pt x="120983" y="409233"/>
                  <a:pt x="99237" y="414670"/>
                </a:cubicBezTo>
                <a:lnTo>
                  <a:pt x="14177" y="435935"/>
                </a:lnTo>
                <a:cubicBezTo>
                  <a:pt x="42529" y="350874"/>
                  <a:pt x="0" y="450112"/>
                  <a:pt x="56707" y="393405"/>
                </a:cubicBezTo>
                <a:cubicBezTo>
                  <a:pt x="123752" y="326360"/>
                  <a:pt x="83130" y="351190"/>
                  <a:pt x="109870" y="297712"/>
                </a:cubicBezTo>
                <a:cubicBezTo>
                  <a:pt x="115585" y="286282"/>
                  <a:pt x="124047" y="276447"/>
                  <a:pt x="131135" y="265814"/>
                </a:cubicBezTo>
                <a:cubicBezTo>
                  <a:pt x="134679" y="255181"/>
                  <a:pt x="136755" y="243941"/>
                  <a:pt x="141767" y="233916"/>
                </a:cubicBezTo>
                <a:cubicBezTo>
                  <a:pt x="157959" y="201532"/>
                  <a:pt x="179405" y="185646"/>
                  <a:pt x="205563" y="159488"/>
                </a:cubicBezTo>
                <a:cubicBezTo>
                  <a:pt x="216195" y="148856"/>
                  <a:pt x="223195" y="132346"/>
                  <a:pt x="237460" y="127591"/>
                </a:cubicBezTo>
                <a:cubicBezTo>
                  <a:pt x="248093" y="124047"/>
                  <a:pt x="259561" y="122401"/>
                  <a:pt x="269358" y="116958"/>
                </a:cubicBezTo>
                <a:cubicBezTo>
                  <a:pt x="291699" y="104546"/>
                  <a:pt x="308907" y="82510"/>
                  <a:pt x="333153" y="74428"/>
                </a:cubicBezTo>
                <a:cubicBezTo>
                  <a:pt x="377174" y="59754"/>
                  <a:pt x="355725" y="70012"/>
                  <a:pt x="396949" y="42530"/>
                </a:cubicBezTo>
                <a:cubicBezTo>
                  <a:pt x="410087" y="3115"/>
                  <a:pt x="416442" y="0"/>
                  <a:pt x="418214" y="0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449793" y="5095925"/>
            <a:ext cx="487652" cy="275618"/>
          </a:xfrm>
          <a:custGeom>
            <a:avLst/>
            <a:gdLst>
              <a:gd name="connsiteX0" fmla="*/ 50485 w 487652"/>
              <a:gd name="connsiteY0" fmla="*/ 54657 h 275618"/>
              <a:gd name="connsiteX1" fmla="*/ 103647 w 487652"/>
              <a:gd name="connsiteY1" fmla="*/ 118453 h 275618"/>
              <a:gd name="connsiteX2" fmla="*/ 156810 w 487652"/>
              <a:gd name="connsiteY2" fmla="*/ 171615 h 275618"/>
              <a:gd name="connsiteX3" fmla="*/ 178075 w 487652"/>
              <a:gd name="connsiteY3" fmla="*/ 192881 h 275618"/>
              <a:gd name="connsiteX4" fmla="*/ 199340 w 487652"/>
              <a:gd name="connsiteY4" fmla="*/ 224778 h 275618"/>
              <a:gd name="connsiteX5" fmla="*/ 231238 w 487652"/>
              <a:gd name="connsiteY5" fmla="*/ 235411 h 275618"/>
              <a:gd name="connsiteX6" fmla="*/ 348196 w 487652"/>
              <a:gd name="connsiteY6" fmla="*/ 267308 h 275618"/>
              <a:gd name="connsiteX7" fmla="*/ 475787 w 487652"/>
              <a:gd name="connsiteY7" fmla="*/ 256676 h 275618"/>
              <a:gd name="connsiteX8" fmla="*/ 454522 w 487652"/>
              <a:gd name="connsiteY8" fmla="*/ 224778 h 275618"/>
              <a:gd name="connsiteX9" fmla="*/ 422624 w 487652"/>
              <a:gd name="connsiteY9" fmla="*/ 214146 h 275618"/>
              <a:gd name="connsiteX10" fmla="*/ 358829 w 487652"/>
              <a:gd name="connsiteY10" fmla="*/ 182248 h 275618"/>
              <a:gd name="connsiteX11" fmla="*/ 326931 w 487652"/>
              <a:gd name="connsiteY11" fmla="*/ 160983 h 275618"/>
              <a:gd name="connsiteX12" fmla="*/ 305666 w 487652"/>
              <a:gd name="connsiteY12" fmla="*/ 129085 h 275618"/>
              <a:gd name="connsiteX13" fmla="*/ 178075 w 487652"/>
              <a:gd name="connsiteY13" fmla="*/ 65290 h 275618"/>
              <a:gd name="connsiteX14" fmla="*/ 114280 w 487652"/>
              <a:gd name="connsiteY14" fmla="*/ 44025 h 275618"/>
              <a:gd name="connsiteX15" fmla="*/ 50485 w 487652"/>
              <a:gd name="connsiteY15" fmla="*/ 54657 h 2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7652" h="275618">
                <a:moveTo>
                  <a:pt x="50485" y="54657"/>
                </a:moveTo>
                <a:cubicBezTo>
                  <a:pt x="178541" y="182717"/>
                  <a:pt x="0" y="0"/>
                  <a:pt x="103647" y="118453"/>
                </a:cubicBezTo>
                <a:cubicBezTo>
                  <a:pt x="120150" y="137313"/>
                  <a:pt x="139089" y="153894"/>
                  <a:pt x="156810" y="171615"/>
                </a:cubicBezTo>
                <a:cubicBezTo>
                  <a:pt x="163899" y="178704"/>
                  <a:pt x="172514" y="184540"/>
                  <a:pt x="178075" y="192881"/>
                </a:cubicBezTo>
                <a:cubicBezTo>
                  <a:pt x="185163" y="203513"/>
                  <a:pt x="189362" y="216795"/>
                  <a:pt x="199340" y="224778"/>
                </a:cubicBezTo>
                <a:cubicBezTo>
                  <a:pt x="208092" y="231779"/>
                  <a:pt x="221213" y="230399"/>
                  <a:pt x="231238" y="235411"/>
                </a:cubicBezTo>
                <a:cubicBezTo>
                  <a:pt x="311653" y="275618"/>
                  <a:pt x="195132" y="248176"/>
                  <a:pt x="348196" y="267308"/>
                </a:cubicBezTo>
                <a:cubicBezTo>
                  <a:pt x="390726" y="263764"/>
                  <a:pt x="436162" y="272526"/>
                  <a:pt x="475787" y="256676"/>
                </a:cubicBezTo>
                <a:cubicBezTo>
                  <a:pt x="487652" y="251930"/>
                  <a:pt x="464501" y="232761"/>
                  <a:pt x="454522" y="224778"/>
                </a:cubicBezTo>
                <a:cubicBezTo>
                  <a:pt x="445770" y="217777"/>
                  <a:pt x="433257" y="217690"/>
                  <a:pt x="422624" y="214146"/>
                </a:cubicBezTo>
                <a:cubicBezTo>
                  <a:pt x="331208" y="153203"/>
                  <a:pt x="446870" y="226269"/>
                  <a:pt x="358829" y="182248"/>
                </a:cubicBezTo>
                <a:cubicBezTo>
                  <a:pt x="347399" y="176533"/>
                  <a:pt x="337564" y="168071"/>
                  <a:pt x="326931" y="160983"/>
                </a:cubicBezTo>
                <a:cubicBezTo>
                  <a:pt x="319843" y="150350"/>
                  <a:pt x="315283" y="137500"/>
                  <a:pt x="305666" y="129085"/>
                </a:cubicBezTo>
                <a:cubicBezTo>
                  <a:pt x="254929" y="84690"/>
                  <a:pt x="238306" y="85367"/>
                  <a:pt x="178075" y="65290"/>
                </a:cubicBezTo>
                <a:cubicBezTo>
                  <a:pt x="178070" y="65288"/>
                  <a:pt x="114285" y="44025"/>
                  <a:pt x="114280" y="44025"/>
                </a:cubicBezTo>
                <a:lnTo>
                  <a:pt x="50485" y="54657"/>
                </a:ln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018834" y="5079513"/>
            <a:ext cx="483603" cy="281171"/>
          </a:xfrm>
          <a:custGeom>
            <a:avLst/>
            <a:gdLst>
              <a:gd name="connsiteX0" fmla="*/ 470812 w 483603"/>
              <a:gd name="connsiteY0" fmla="*/ 17908 h 281171"/>
              <a:gd name="connsiteX1" fmla="*/ 417649 w 483603"/>
              <a:gd name="connsiteY1" fmla="*/ 92335 h 281171"/>
              <a:gd name="connsiteX2" fmla="*/ 396384 w 483603"/>
              <a:gd name="connsiteY2" fmla="*/ 124233 h 281171"/>
              <a:gd name="connsiteX3" fmla="*/ 290059 w 483603"/>
              <a:gd name="connsiteY3" fmla="*/ 198661 h 281171"/>
              <a:gd name="connsiteX4" fmla="*/ 258161 w 483603"/>
              <a:gd name="connsiteY4" fmla="*/ 209294 h 281171"/>
              <a:gd name="connsiteX5" fmla="*/ 226263 w 483603"/>
              <a:gd name="connsiteY5" fmla="*/ 230559 h 281171"/>
              <a:gd name="connsiteX6" fmla="*/ 173100 w 483603"/>
              <a:gd name="connsiteY6" fmla="*/ 241191 h 281171"/>
              <a:gd name="connsiteX7" fmla="*/ 56142 w 483603"/>
              <a:gd name="connsiteY7" fmla="*/ 262456 h 281171"/>
              <a:gd name="connsiteX8" fmla="*/ 88040 w 483603"/>
              <a:gd name="connsiteY8" fmla="*/ 230559 h 281171"/>
              <a:gd name="connsiteX9" fmla="*/ 119938 w 483603"/>
              <a:gd name="connsiteY9" fmla="*/ 209294 h 281171"/>
              <a:gd name="connsiteX10" fmla="*/ 141203 w 483603"/>
              <a:gd name="connsiteY10" fmla="*/ 188028 h 281171"/>
              <a:gd name="connsiteX11" fmla="*/ 204998 w 483603"/>
              <a:gd name="connsiteY11" fmla="*/ 145498 h 281171"/>
              <a:gd name="connsiteX12" fmla="*/ 247528 w 483603"/>
              <a:gd name="connsiteY12" fmla="*/ 92335 h 281171"/>
              <a:gd name="connsiteX13" fmla="*/ 279426 w 483603"/>
              <a:gd name="connsiteY13" fmla="*/ 81703 h 281171"/>
              <a:gd name="connsiteX14" fmla="*/ 364486 w 483603"/>
              <a:gd name="connsiteY14" fmla="*/ 28540 h 281171"/>
              <a:gd name="connsiteX15" fmla="*/ 396384 w 483603"/>
              <a:gd name="connsiteY15" fmla="*/ 17908 h 281171"/>
              <a:gd name="connsiteX16" fmla="*/ 470812 w 483603"/>
              <a:gd name="connsiteY16" fmla="*/ 17908 h 28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3603" h="281171">
                <a:moveTo>
                  <a:pt x="470812" y="17908"/>
                </a:moveTo>
                <a:cubicBezTo>
                  <a:pt x="474356" y="30313"/>
                  <a:pt x="483603" y="0"/>
                  <a:pt x="417649" y="92335"/>
                </a:cubicBezTo>
                <a:cubicBezTo>
                  <a:pt x="410221" y="102734"/>
                  <a:pt x="405420" y="115197"/>
                  <a:pt x="396384" y="124233"/>
                </a:cubicBezTo>
                <a:cubicBezTo>
                  <a:pt x="384252" y="136365"/>
                  <a:pt x="295271" y="196924"/>
                  <a:pt x="290059" y="198661"/>
                </a:cubicBezTo>
                <a:cubicBezTo>
                  <a:pt x="279426" y="202205"/>
                  <a:pt x="268186" y="204282"/>
                  <a:pt x="258161" y="209294"/>
                </a:cubicBezTo>
                <a:cubicBezTo>
                  <a:pt x="246731" y="215009"/>
                  <a:pt x="238228" y="226072"/>
                  <a:pt x="226263" y="230559"/>
                </a:cubicBezTo>
                <a:cubicBezTo>
                  <a:pt x="209342" y="236904"/>
                  <a:pt x="190742" y="237271"/>
                  <a:pt x="173100" y="241191"/>
                </a:cubicBezTo>
                <a:cubicBezTo>
                  <a:pt x="82853" y="261246"/>
                  <a:pt x="185174" y="244024"/>
                  <a:pt x="56142" y="262456"/>
                </a:cubicBezTo>
                <a:cubicBezTo>
                  <a:pt x="0" y="281171"/>
                  <a:pt x="14919" y="279306"/>
                  <a:pt x="88040" y="230559"/>
                </a:cubicBezTo>
                <a:cubicBezTo>
                  <a:pt x="98673" y="223471"/>
                  <a:pt x="110902" y="218330"/>
                  <a:pt x="119938" y="209294"/>
                </a:cubicBezTo>
                <a:cubicBezTo>
                  <a:pt x="127026" y="202205"/>
                  <a:pt x="133183" y="194043"/>
                  <a:pt x="141203" y="188028"/>
                </a:cubicBezTo>
                <a:cubicBezTo>
                  <a:pt x="161649" y="172693"/>
                  <a:pt x="204998" y="145498"/>
                  <a:pt x="204998" y="145498"/>
                </a:cubicBezTo>
                <a:cubicBezTo>
                  <a:pt x="214655" y="131013"/>
                  <a:pt x="230696" y="102434"/>
                  <a:pt x="247528" y="92335"/>
                </a:cubicBezTo>
                <a:cubicBezTo>
                  <a:pt x="257139" y="86569"/>
                  <a:pt x="268793" y="85247"/>
                  <a:pt x="279426" y="81703"/>
                </a:cubicBezTo>
                <a:cubicBezTo>
                  <a:pt x="313124" y="31155"/>
                  <a:pt x="288568" y="53845"/>
                  <a:pt x="364486" y="28540"/>
                </a:cubicBezTo>
                <a:lnTo>
                  <a:pt x="396384" y="17908"/>
                </a:lnTo>
                <a:cubicBezTo>
                  <a:pt x="463676" y="29123"/>
                  <a:pt x="467268" y="5504"/>
                  <a:pt x="470812" y="17908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270534" y="5246275"/>
            <a:ext cx="197847" cy="381382"/>
          </a:xfrm>
          <a:custGeom>
            <a:avLst/>
            <a:gdLst>
              <a:gd name="connsiteX0" fmla="*/ 197847 w 197847"/>
              <a:gd name="connsiteY0" fmla="*/ 0 h 381382"/>
              <a:gd name="connsiteX1" fmla="*/ 176582 w 197847"/>
              <a:gd name="connsiteY1" fmla="*/ 63796 h 381382"/>
              <a:gd name="connsiteX2" fmla="*/ 112786 w 197847"/>
              <a:gd name="connsiteY2" fmla="*/ 106326 h 381382"/>
              <a:gd name="connsiteX3" fmla="*/ 70256 w 197847"/>
              <a:gd name="connsiteY3" fmla="*/ 223284 h 381382"/>
              <a:gd name="connsiteX4" fmla="*/ 48991 w 197847"/>
              <a:gd name="connsiteY4" fmla="*/ 287079 h 381382"/>
              <a:gd name="connsiteX5" fmla="*/ 27726 w 197847"/>
              <a:gd name="connsiteY5" fmla="*/ 372140 h 381382"/>
              <a:gd name="connsiteX6" fmla="*/ 91521 w 197847"/>
              <a:gd name="connsiteY6" fmla="*/ 340242 h 381382"/>
              <a:gd name="connsiteX7" fmla="*/ 112786 w 197847"/>
              <a:gd name="connsiteY7" fmla="*/ 308345 h 381382"/>
              <a:gd name="connsiteX8" fmla="*/ 144684 w 197847"/>
              <a:gd name="connsiteY8" fmla="*/ 297712 h 381382"/>
              <a:gd name="connsiteX9" fmla="*/ 155317 w 197847"/>
              <a:gd name="connsiteY9" fmla="*/ 265814 h 381382"/>
              <a:gd name="connsiteX10" fmla="*/ 176582 w 197847"/>
              <a:gd name="connsiteY10" fmla="*/ 233917 h 381382"/>
              <a:gd name="connsiteX11" fmla="*/ 187214 w 197847"/>
              <a:gd name="connsiteY11" fmla="*/ 63796 h 381382"/>
              <a:gd name="connsiteX12" fmla="*/ 197847 w 197847"/>
              <a:gd name="connsiteY12" fmla="*/ 0 h 38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847" h="381382">
                <a:moveTo>
                  <a:pt x="197847" y="0"/>
                </a:moveTo>
                <a:cubicBezTo>
                  <a:pt x="190759" y="21265"/>
                  <a:pt x="195233" y="51362"/>
                  <a:pt x="176582" y="63796"/>
                </a:cubicBezTo>
                <a:lnTo>
                  <a:pt x="112786" y="106326"/>
                </a:lnTo>
                <a:cubicBezTo>
                  <a:pt x="68207" y="173195"/>
                  <a:pt x="110863" y="101462"/>
                  <a:pt x="70256" y="223284"/>
                </a:cubicBezTo>
                <a:cubicBezTo>
                  <a:pt x="63168" y="244549"/>
                  <a:pt x="54427" y="265333"/>
                  <a:pt x="48991" y="287079"/>
                </a:cubicBezTo>
                <a:cubicBezTo>
                  <a:pt x="41903" y="315433"/>
                  <a:pt x="0" y="381382"/>
                  <a:pt x="27726" y="372140"/>
                </a:cubicBezTo>
                <a:cubicBezTo>
                  <a:pt x="71747" y="357466"/>
                  <a:pt x="50299" y="367724"/>
                  <a:pt x="91521" y="340242"/>
                </a:cubicBezTo>
                <a:cubicBezTo>
                  <a:pt x="98609" y="329610"/>
                  <a:pt x="102808" y="316328"/>
                  <a:pt x="112786" y="308345"/>
                </a:cubicBezTo>
                <a:cubicBezTo>
                  <a:pt x="121538" y="301344"/>
                  <a:pt x="136759" y="305637"/>
                  <a:pt x="144684" y="297712"/>
                </a:cubicBezTo>
                <a:cubicBezTo>
                  <a:pt x="152609" y="289787"/>
                  <a:pt x="150305" y="275839"/>
                  <a:pt x="155317" y="265814"/>
                </a:cubicBezTo>
                <a:cubicBezTo>
                  <a:pt x="161032" y="254385"/>
                  <a:pt x="169494" y="244549"/>
                  <a:pt x="176582" y="233917"/>
                </a:cubicBezTo>
                <a:cubicBezTo>
                  <a:pt x="180126" y="177210"/>
                  <a:pt x="181266" y="120301"/>
                  <a:pt x="187214" y="63796"/>
                </a:cubicBezTo>
                <a:cubicBezTo>
                  <a:pt x="188387" y="52650"/>
                  <a:pt x="197847" y="31898"/>
                  <a:pt x="197847" y="0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138772" y="4204285"/>
            <a:ext cx="212651" cy="202018"/>
          </a:xfrm>
          <a:custGeom>
            <a:avLst/>
            <a:gdLst>
              <a:gd name="connsiteX0" fmla="*/ 212651 w 212651"/>
              <a:gd name="connsiteY0" fmla="*/ 202018 h 202018"/>
              <a:gd name="connsiteX1" fmla="*/ 202018 w 212651"/>
              <a:gd name="connsiteY1" fmla="*/ 170121 h 202018"/>
              <a:gd name="connsiteX2" fmla="*/ 170121 w 212651"/>
              <a:gd name="connsiteY2" fmla="*/ 148855 h 202018"/>
              <a:gd name="connsiteX3" fmla="*/ 95693 w 212651"/>
              <a:gd name="connsiteY3" fmla="*/ 127590 h 202018"/>
              <a:gd name="connsiteX4" fmla="*/ 63795 w 212651"/>
              <a:gd name="connsiteY4" fmla="*/ 106325 h 202018"/>
              <a:gd name="connsiteX5" fmla="*/ 42530 w 212651"/>
              <a:gd name="connsiteY5" fmla="*/ 74428 h 202018"/>
              <a:gd name="connsiteX6" fmla="*/ 21265 w 212651"/>
              <a:gd name="connsiteY6" fmla="*/ 53162 h 202018"/>
              <a:gd name="connsiteX7" fmla="*/ 0 w 212651"/>
              <a:gd name="connsiteY7" fmla="*/ 0 h 20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651" h="202018">
                <a:moveTo>
                  <a:pt x="212651" y="202018"/>
                </a:moveTo>
                <a:cubicBezTo>
                  <a:pt x="209107" y="191386"/>
                  <a:pt x="209019" y="178873"/>
                  <a:pt x="202018" y="170121"/>
                </a:cubicBezTo>
                <a:cubicBezTo>
                  <a:pt x="194035" y="160142"/>
                  <a:pt x="181551" y="154570"/>
                  <a:pt x="170121" y="148855"/>
                </a:cubicBezTo>
                <a:cubicBezTo>
                  <a:pt x="154873" y="141231"/>
                  <a:pt x="109312" y="130995"/>
                  <a:pt x="95693" y="127590"/>
                </a:cubicBezTo>
                <a:cubicBezTo>
                  <a:pt x="85060" y="120502"/>
                  <a:pt x="72831" y="115361"/>
                  <a:pt x="63795" y="106325"/>
                </a:cubicBezTo>
                <a:cubicBezTo>
                  <a:pt x="54759" y="97289"/>
                  <a:pt x="50513" y="84406"/>
                  <a:pt x="42530" y="74428"/>
                </a:cubicBezTo>
                <a:cubicBezTo>
                  <a:pt x="36268" y="66600"/>
                  <a:pt x="28353" y="60251"/>
                  <a:pt x="21265" y="53162"/>
                </a:cubicBezTo>
                <a:cubicBezTo>
                  <a:pt x="8126" y="13747"/>
                  <a:pt x="15644" y="31289"/>
                  <a:pt x="0" y="0"/>
                </a:cubicBezTo>
              </a:path>
            </a:pathLst>
          </a:custGeom>
          <a:solidFill>
            <a:srgbClr val="00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931535" y="4365547"/>
            <a:ext cx="338370" cy="370367"/>
          </a:xfrm>
          <a:custGeom>
            <a:avLst/>
            <a:gdLst>
              <a:gd name="connsiteX0" fmla="*/ 334826 w 338370"/>
              <a:gd name="connsiteY0" fmla="*/ 8860 h 370367"/>
              <a:gd name="connsiteX1" fmla="*/ 292296 w 338370"/>
              <a:gd name="connsiteY1" fmla="*/ 104553 h 370367"/>
              <a:gd name="connsiteX2" fmla="*/ 185971 w 338370"/>
              <a:gd name="connsiteY2" fmla="*/ 168348 h 370367"/>
              <a:gd name="connsiteX3" fmla="*/ 132808 w 338370"/>
              <a:gd name="connsiteY3" fmla="*/ 200246 h 370367"/>
              <a:gd name="connsiteX4" fmla="*/ 37115 w 338370"/>
              <a:gd name="connsiteY4" fmla="*/ 285306 h 370367"/>
              <a:gd name="connsiteX5" fmla="*/ 37115 w 338370"/>
              <a:gd name="connsiteY5" fmla="*/ 370367 h 370367"/>
              <a:gd name="connsiteX6" fmla="*/ 154073 w 338370"/>
              <a:gd name="connsiteY6" fmla="*/ 338469 h 370367"/>
              <a:gd name="connsiteX7" fmla="*/ 185971 w 338370"/>
              <a:gd name="connsiteY7" fmla="*/ 317204 h 370367"/>
              <a:gd name="connsiteX8" fmla="*/ 217868 w 338370"/>
              <a:gd name="connsiteY8" fmla="*/ 306571 h 370367"/>
              <a:gd name="connsiteX9" fmla="*/ 239133 w 338370"/>
              <a:gd name="connsiteY9" fmla="*/ 274674 h 370367"/>
              <a:gd name="connsiteX10" fmla="*/ 260398 w 338370"/>
              <a:gd name="connsiteY10" fmla="*/ 253408 h 370367"/>
              <a:gd name="connsiteX11" fmla="*/ 271031 w 338370"/>
              <a:gd name="connsiteY11" fmla="*/ 221511 h 370367"/>
              <a:gd name="connsiteX12" fmla="*/ 292296 w 338370"/>
              <a:gd name="connsiteY12" fmla="*/ 189613 h 370367"/>
              <a:gd name="connsiteX13" fmla="*/ 313561 w 338370"/>
              <a:gd name="connsiteY13" fmla="*/ 51390 h 370367"/>
              <a:gd name="connsiteX14" fmla="*/ 334826 w 338370"/>
              <a:gd name="connsiteY14" fmla="*/ 8860 h 37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8370" h="370367">
                <a:moveTo>
                  <a:pt x="334826" y="8860"/>
                </a:moveTo>
                <a:cubicBezTo>
                  <a:pt x="331282" y="17720"/>
                  <a:pt x="316083" y="83739"/>
                  <a:pt x="292296" y="104553"/>
                </a:cubicBezTo>
                <a:cubicBezTo>
                  <a:pt x="207955" y="178352"/>
                  <a:pt x="255924" y="121714"/>
                  <a:pt x="185971" y="168348"/>
                </a:cubicBezTo>
                <a:cubicBezTo>
                  <a:pt x="127589" y="207269"/>
                  <a:pt x="206850" y="175564"/>
                  <a:pt x="132808" y="200246"/>
                </a:cubicBezTo>
                <a:cubicBezTo>
                  <a:pt x="59976" y="273077"/>
                  <a:pt x="94035" y="247359"/>
                  <a:pt x="37115" y="285306"/>
                </a:cubicBezTo>
                <a:cubicBezTo>
                  <a:pt x="12680" y="358611"/>
                  <a:pt x="0" y="333251"/>
                  <a:pt x="37115" y="370367"/>
                </a:cubicBezTo>
                <a:cubicBezTo>
                  <a:pt x="133048" y="346383"/>
                  <a:pt x="94449" y="358343"/>
                  <a:pt x="154073" y="338469"/>
                </a:cubicBezTo>
                <a:cubicBezTo>
                  <a:pt x="164706" y="331381"/>
                  <a:pt x="174541" y="322919"/>
                  <a:pt x="185971" y="317204"/>
                </a:cubicBezTo>
                <a:cubicBezTo>
                  <a:pt x="195995" y="312192"/>
                  <a:pt x="209116" y="313572"/>
                  <a:pt x="217868" y="306571"/>
                </a:cubicBezTo>
                <a:cubicBezTo>
                  <a:pt x="227846" y="298588"/>
                  <a:pt x="231150" y="284652"/>
                  <a:pt x="239133" y="274674"/>
                </a:cubicBezTo>
                <a:cubicBezTo>
                  <a:pt x="245395" y="266846"/>
                  <a:pt x="253310" y="260497"/>
                  <a:pt x="260398" y="253408"/>
                </a:cubicBezTo>
                <a:cubicBezTo>
                  <a:pt x="263942" y="242776"/>
                  <a:pt x="266019" y="231535"/>
                  <a:pt x="271031" y="221511"/>
                </a:cubicBezTo>
                <a:cubicBezTo>
                  <a:pt x="276746" y="210081"/>
                  <a:pt x="288934" y="201942"/>
                  <a:pt x="292296" y="189613"/>
                </a:cubicBezTo>
                <a:cubicBezTo>
                  <a:pt x="295664" y="177264"/>
                  <a:pt x="303338" y="75244"/>
                  <a:pt x="313561" y="51390"/>
                </a:cubicBezTo>
                <a:cubicBezTo>
                  <a:pt x="317510" y="42176"/>
                  <a:pt x="338370" y="0"/>
                  <a:pt x="334826" y="8860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7" name="Sun 26"/>
          <p:cNvSpPr/>
          <p:nvPr/>
        </p:nvSpPr>
        <p:spPr>
          <a:xfrm>
            <a:off x="1678566" y="3734680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059566" y="4877680"/>
            <a:ext cx="304800" cy="609600"/>
          </a:xfrm>
          <a:custGeom>
            <a:avLst/>
            <a:gdLst>
              <a:gd name="connsiteX0" fmla="*/ 53163 w 180754"/>
              <a:gd name="connsiteY0" fmla="*/ 63795 h 584790"/>
              <a:gd name="connsiteX1" fmla="*/ 31898 w 180754"/>
              <a:gd name="connsiteY1" fmla="*/ 180753 h 584790"/>
              <a:gd name="connsiteX2" fmla="*/ 21265 w 180754"/>
              <a:gd name="connsiteY2" fmla="*/ 223283 h 584790"/>
              <a:gd name="connsiteX3" fmla="*/ 10633 w 180754"/>
              <a:gd name="connsiteY3" fmla="*/ 297711 h 584790"/>
              <a:gd name="connsiteX4" fmla="*/ 0 w 180754"/>
              <a:gd name="connsiteY4" fmla="*/ 350874 h 584790"/>
              <a:gd name="connsiteX5" fmla="*/ 21265 w 180754"/>
              <a:gd name="connsiteY5" fmla="*/ 510362 h 584790"/>
              <a:gd name="connsiteX6" fmla="*/ 31898 w 180754"/>
              <a:gd name="connsiteY6" fmla="*/ 542260 h 584790"/>
              <a:gd name="connsiteX7" fmla="*/ 63796 w 180754"/>
              <a:gd name="connsiteY7" fmla="*/ 563525 h 584790"/>
              <a:gd name="connsiteX8" fmla="*/ 127591 w 180754"/>
              <a:gd name="connsiteY8" fmla="*/ 584790 h 584790"/>
              <a:gd name="connsiteX9" fmla="*/ 159489 w 180754"/>
              <a:gd name="connsiteY9" fmla="*/ 552893 h 584790"/>
              <a:gd name="connsiteX10" fmla="*/ 180754 w 180754"/>
              <a:gd name="connsiteY10" fmla="*/ 489097 h 584790"/>
              <a:gd name="connsiteX11" fmla="*/ 170121 w 180754"/>
              <a:gd name="connsiteY11" fmla="*/ 372139 h 584790"/>
              <a:gd name="connsiteX12" fmla="*/ 159489 w 180754"/>
              <a:gd name="connsiteY12" fmla="*/ 340241 h 584790"/>
              <a:gd name="connsiteX13" fmla="*/ 127591 w 180754"/>
              <a:gd name="connsiteY13" fmla="*/ 223283 h 584790"/>
              <a:gd name="connsiteX14" fmla="*/ 106326 w 180754"/>
              <a:gd name="connsiteY14" fmla="*/ 159488 h 584790"/>
              <a:gd name="connsiteX15" fmla="*/ 95693 w 180754"/>
              <a:gd name="connsiteY15" fmla="*/ 127590 h 584790"/>
              <a:gd name="connsiteX16" fmla="*/ 74428 w 180754"/>
              <a:gd name="connsiteY16" fmla="*/ 95693 h 584790"/>
              <a:gd name="connsiteX17" fmla="*/ 63796 w 180754"/>
              <a:gd name="connsiteY17" fmla="*/ 0 h 5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0754" h="584790">
                <a:moveTo>
                  <a:pt x="53163" y="63795"/>
                </a:moveTo>
                <a:cubicBezTo>
                  <a:pt x="29046" y="160257"/>
                  <a:pt x="57296" y="41063"/>
                  <a:pt x="31898" y="180753"/>
                </a:cubicBezTo>
                <a:cubicBezTo>
                  <a:pt x="29284" y="195130"/>
                  <a:pt x="23879" y="208906"/>
                  <a:pt x="21265" y="223283"/>
                </a:cubicBezTo>
                <a:cubicBezTo>
                  <a:pt x="16782" y="247940"/>
                  <a:pt x="14753" y="272991"/>
                  <a:pt x="10633" y="297711"/>
                </a:cubicBezTo>
                <a:cubicBezTo>
                  <a:pt x="7662" y="315537"/>
                  <a:pt x="3544" y="333153"/>
                  <a:pt x="0" y="350874"/>
                </a:cubicBezTo>
                <a:cubicBezTo>
                  <a:pt x="8360" y="442833"/>
                  <a:pt x="2481" y="444618"/>
                  <a:pt x="21265" y="510362"/>
                </a:cubicBezTo>
                <a:cubicBezTo>
                  <a:pt x="24344" y="521139"/>
                  <a:pt x="24896" y="533508"/>
                  <a:pt x="31898" y="542260"/>
                </a:cubicBezTo>
                <a:cubicBezTo>
                  <a:pt x="39881" y="552239"/>
                  <a:pt x="52119" y="558335"/>
                  <a:pt x="63796" y="563525"/>
                </a:cubicBezTo>
                <a:cubicBezTo>
                  <a:pt x="84279" y="572629"/>
                  <a:pt x="127591" y="584790"/>
                  <a:pt x="127591" y="584790"/>
                </a:cubicBezTo>
                <a:cubicBezTo>
                  <a:pt x="138224" y="574158"/>
                  <a:pt x="152187" y="566037"/>
                  <a:pt x="159489" y="552893"/>
                </a:cubicBezTo>
                <a:cubicBezTo>
                  <a:pt x="170375" y="533298"/>
                  <a:pt x="180754" y="489097"/>
                  <a:pt x="180754" y="489097"/>
                </a:cubicBezTo>
                <a:cubicBezTo>
                  <a:pt x="177210" y="450111"/>
                  <a:pt x="175657" y="410892"/>
                  <a:pt x="170121" y="372139"/>
                </a:cubicBezTo>
                <a:cubicBezTo>
                  <a:pt x="168536" y="361044"/>
                  <a:pt x="162207" y="351114"/>
                  <a:pt x="159489" y="340241"/>
                </a:cubicBezTo>
                <a:cubicBezTo>
                  <a:pt x="129437" y="220032"/>
                  <a:pt x="173205" y="360123"/>
                  <a:pt x="127591" y="223283"/>
                </a:cubicBezTo>
                <a:lnTo>
                  <a:pt x="106326" y="159488"/>
                </a:lnTo>
                <a:cubicBezTo>
                  <a:pt x="102782" y="148855"/>
                  <a:pt x="101910" y="136915"/>
                  <a:pt x="95693" y="127590"/>
                </a:cubicBezTo>
                <a:lnTo>
                  <a:pt x="74428" y="95693"/>
                </a:lnTo>
                <a:cubicBezTo>
                  <a:pt x="57072" y="43621"/>
                  <a:pt x="63796" y="75003"/>
                  <a:pt x="63796" y="0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2" name="Cloud 31"/>
          <p:cNvSpPr/>
          <p:nvPr/>
        </p:nvSpPr>
        <p:spPr>
          <a:xfrm>
            <a:off x="1907166" y="5639680"/>
            <a:ext cx="838200" cy="685800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3" name="Cube 32"/>
          <p:cNvSpPr/>
          <p:nvPr/>
        </p:nvSpPr>
        <p:spPr>
          <a:xfrm>
            <a:off x="3735966" y="5868280"/>
            <a:ext cx="381000" cy="30175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4" name="Cube 33"/>
          <p:cNvSpPr/>
          <p:nvPr/>
        </p:nvSpPr>
        <p:spPr>
          <a:xfrm>
            <a:off x="3888366" y="5487280"/>
            <a:ext cx="381000" cy="30175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5" name="Cube 34"/>
          <p:cNvSpPr/>
          <p:nvPr/>
        </p:nvSpPr>
        <p:spPr>
          <a:xfrm>
            <a:off x="4193166" y="5792080"/>
            <a:ext cx="381000" cy="30175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6" name="Cloud 35"/>
          <p:cNvSpPr/>
          <p:nvPr/>
        </p:nvSpPr>
        <p:spPr>
          <a:xfrm>
            <a:off x="4040766" y="4115680"/>
            <a:ext cx="762000" cy="7620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4697" y="380541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Energy</a:t>
            </a:r>
          </a:p>
        </p:txBody>
      </p:sp>
      <p:cxnSp>
        <p:nvCxnSpPr>
          <p:cNvPr id="48" name="Curved Connector 47"/>
          <p:cNvCxnSpPr/>
          <p:nvPr/>
        </p:nvCxnSpPr>
        <p:spPr>
          <a:xfrm flipV="1">
            <a:off x="2821566" y="5487280"/>
            <a:ext cx="381000" cy="3048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flipV="1">
            <a:off x="2364366" y="5030080"/>
            <a:ext cx="6096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>
            <a:off x="2516766" y="4039480"/>
            <a:ext cx="457200" cy="3048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flipV="1">
            <a:off x="3507366" y="4191880"/>
            <a:ext cx="5334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3850266" y="4991980"/>
            <a:ext cx="457200" cy="3810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8966" y="5030081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mic Sans MS" panose="030F0702030302020204" pitchFamily="66" charset="0"/>
              </a:rPr>
              <a:t>Water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02366" y="617308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CO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040766" y="617308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Sugar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726566" y="396328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955166" y="502449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6CO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+ 6H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O                C</a:t>
            </a:r>
            <a:r>
              <a:rPr lang="en-US" baseline="-25000" dirty="0">
                <a:latin typeface="Comic Sans MS" panose="030F0702030302020204" pitchFamily="66" charset="0"/>
              </a:rPr>
              <a:t>6</a:t>
            </a:r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baseline="-25000" dirty="0">
                <a:latin typeface="Comic Sans MS" panose="030F0702030302020204" pitchFamily="66" charset="0"/>
              </a:rPr>
              <a:t>12</a:t>
            </a:r>
            <a:r>
              <a:rPr lang="en-US" dirty="0">
                <a:latin typeface="Comic Sans MS" panose="030F0702030302020204" pitchFamily="66" charset="0"/>
              </a:rPr>
              <a:t>O</a:t>
            </a:r>
            <a:r>
              <a:rPr lang="en-US" baseline="-25000" dirty="0">
                <a:latin typeface="Comic Sans MS" panose="030F0702030302020204" pitchFamily="66" charset="0"/>
              </a:rPr>
              <a:t>6</a:t>
            </a:r>
            <a:r>
              <a:rPr lang="en-US" dirty="0">
                <a:latin typeface="Comic Sans MS" panose="030F0702030302020204" pitchFamily="66" charset="0"/>
              </a:rPr>
              <a:t> +6O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7" name="Right Arrow 76"/>
          <p:cNvSpPr/>
          <p:nvPr/>
        </p:nvSpPr>
        <p:spPr>
          <a:xfrm>
            <a:off x="6707766" y="5176019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87093" y="409880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Photosynthesis 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2FAC575-F9D5-431A-9D6C-068BC6276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3D73B766-52FD-0C83-4578-E0B13CF4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6281C1A7-2ED0-8A29-01CB-E0FDF1AE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19448"/>
            <a:ext cx="8229600" cy="73183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METABOLIC PATHWAYS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44018"/>
            <a:ext cx="10972800" cy="4419600"/>
          </a:xfrm>
          <a:noFill/>
          <a:ln>
            <a:noFill/>
          </a:ln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Sugar or Glucose enters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Glycolysis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cycle &amp; finally converted to 2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pyruvate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+ 2 NADH + 4 ATP with many intermediates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After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glycolysis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Pyruvate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in presence of O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 (aerobic) is converted to Acetyl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CoA</a:t>
            </a: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In TCA cycle- Oxidation of Acetyl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CoA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derived from carbohydrates, fats, proteins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Oxidation of nutrients to produce usable chemical energy in the form of ATP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2491B3-8E8C-4AC0-A461-40EB86FC6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12A9C01-BDF9-92EA-EAAD-02ED511B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8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152912-0337-FD4C-FE37-8848396E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4040" y="126031"/>
            <a:ext cx="6246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GLYCOLYSIS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557941"/>
            <a:ext cx="867545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Glucose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344193" y="109054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8199" y="862741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mic Sans MS" panose="030F0702030302020204" pitchFamily="66" charset="0"/>
              </a:rPr>
              <a:t>Hexose</a:t>
            </a:r>
            <a:r>
              <a:rPr lang="en-US" sz="1400" b="1" dirty="0">
                <a:latin typeface="Comic Sans MS" panose="030F0702030302020204" pitchFamily="66" charset="0"/>
              </a:rPr>
              <a:t> </a:t>
            </a:r>
            <a:r>
              <a:rPr lang="en-US" sz="1400" b="1" dirty="0" err="1">
                <a:latin typeface="Comic Sans MS" panose="030F0702030302020204" pitchFamily="66" charset="0"/>
              </a:rPr>
              <a:t>Kinase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Curved Left Arrow 17"/>
          <p:cNvSpPr/>
          <p:nvPr/>
        </p:nvSpPr>
        <p:spPr>
          <a:xfrm>
            <a:off x="4267199" y="86274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799" y="71034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ATP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3799" y="101514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ADP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1319941"/>
            <a:ext cx="2079415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Glucose 6 Phosphate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344193" y="185254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8199" y="1624741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mic Sans MS" panose="030F0702030302020204" pitchFamily="66" charset="0"/>
              </a:rPr>
              <a:t>Phospho</a:t>
            </a:r>
            <a:r>
              <a:rPr lang="en-US" sz="1400" b="1" dirty="0">
                <a:latin typeface="Comic Sans MS" panose="030F0702030302020204" pitchFamily="66" charset="0"/>
              </a:rPr>
              <a:t> glucose </a:t>
            </a:r>
            <a:r>
              <a:rPr lang="en-US" sz="1400" b="1" dirty="0" err="1">
                <a:latin typeface="Comic Sans MS" panose="030F0702030302020204" pitchFamily="66" charset="0"/>
              </a:rPr>
              <a:t>isomerase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33800" y="2081941"/>
            <a:ext cx="2196435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Fructose 6 Phosphate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344193" y="261454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199" y="238674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mic Sans MS" panose="030F0702030302020204" pitchFamily="66" charset="0"/>
              </a:rPr>
              <a:t>Phospho</a:t>
            </a:r>
            <a:r>
              <a:rPr lang="en-US" sz="1400" b="1" dirty="0">
                <a:latin typeface="Comic Sans MS" panose="030F0702030302020204" pitchFamily="66" charset="0"/>
              </a:rPr>
              <a:t> Fructose </a:t>
            </a:r>
            <a:r>
              <a:rPr lang="en-US" sz="1400" b="1" dirty="0" err="1">
                <a:latin typeface="Comic Sans MS" panose="030F0702030302020204" pitchFamily="66" charset="0"/>
              </a:rPr>
              <a:t>kinase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28" name="Curved Left Arrow 27"/>
          <p:cNvSpPr/>
          <p:nvPr/>
        </p:nvSpPr>
        <p:spPr>
          <a:xfrm>
            <a:off x="4267199" y="246294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33799" y="238674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ATP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799" y="261534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ADP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7600" y="2843941"/>
            <a:ext cx="2832827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Fructose 1, 6 </a:t>
            </a:r>
            <a:r>
              <a:rPr lang="en-US" sz="1500" b="1" dirty="0" err="1">
                <a:latin typeface="Comic Sans MS" panose="030F0702030302020204" pitchFamily="66" charset="0"/>
              </a:rPr>
              <a:t>Bis</a:t>
            </a:r>
            <a:r>
              <a:rPr lang="en-US" sz="1500" b="1" dirty="0">
                <a:latin typeface="Comic Sans MS" panose="030F0702030302020204" pitchFamily="66" charset="0"/>
              </a:rPr>
              <a:t> Phosphate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6946039" y="3034326"/>
            <a:ext cx="0" cy="4923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344193" y="337654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67199" y="3605941"/>
            <a:ext cx="662361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GLAP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53324" y="3557589"/>
            <a:ext cx="712054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DHAP</a:t>
            </a:r>
          </a:p>
        </p:txBody>
      </p:sp>
      <p:cxnSp>
        <p:nvCxnSpPr>
          <p:cNvPr id="37" name="Straight Arrow Connector 36"/>
          <p:cNvCxnSpPr>
            <a:cxnSpLocks/>
            <a:stCxn id="35" idx="1"/>
            <a:endCxn id="34" idx="3"/>
          </p:cNvCxnSpPr>
          <p:nvPr/>
        </p:nvCxnSpPr>
        <p:spPr>
          <a:xfrm flipH="1">
            <a:off x="4929560" y="3719172"/>
            <a:ext cx="1523764" cy="48352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91099" y="3856298"/>
            <a:ext cx="2209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mic Sans MS" panose="030F0702030302020204" pitchFamily="66" charset="0"/>
              </a:rPr>
              <a:t>Trios PO4 </a:t>
            </a:r>
            <a:r>
              <a:rPr lang="en-US" sz="1300" b="1" dirty="0" err="1">
                <a:latin typeface="Comic Sans MS" panose="030F0702030302020204" pitchFamily="66" charset="0"/>
              </a:rPr>
              <a:t>isomerase</a:t>
            </a:r>
            <a:endParaRPr lang="en-US" sz="1300" b="1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488839" y="3000418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4344193" y="413854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57600" y="4367941"/>
            <a:ext cx="2555508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1,3 </a:t>
            </a:r>
            <a:r>
              <a:rPr lang="en-US" sz="1500" b="1" dirty="0" err="1">
                <a:latin typeface="Comic Sans MS" panose="030F0702030302020204" pitchFamily="66" charset="0"/>
              </a:rPr>
              <a:t>Bisphospho</a:t>
            </a:r>
            <a:r>
              <a:rPr lang="en-US" sz="1500" b="1" dirty="0">
                <a:latin typeface="Comic Sans MS" panose="030F0702030302020204" pitchFamily="66" charset="0"/>
              </a:rPr>
              <a:t> </a:t>
            </a:r>
            <a:r>
              <a:rPr lang="en-US" sz="1500" b="1" dirty="0" err="1">
                <a:latin typeface="Comic Sans MS" panose="030F0702030302020204" pitchFamily="66" charset="0"/>
              </a:rPr>
              <a:t>Glycerate</a:t>
            </a:r>
            <a:endParaRPr lang="en-US" sz="1500" b="1" dirty="0">
              <a:latin typeface="Comic Sans MS" panose="030F0702030302020204" pitchFamily="66" charset="0"/>
            </a:endParaRPr>
          </a:p>
        </p:txBody>
      </p:sp>
      <p:sp>
        <p:nvSpPr>
          <p:cNvPr id="48" name="Curved Left Arrow 47"/>
          <p:cNvSpPr/>
          <p:nvPr/>
        </p:nvSpPr>
        <p:spPr>
          <a:xfrm>
            <a:off x="4267199" y="391074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4344193" y="490054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3758341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  <a:cs typeface="Times New Roman" pitchFamily="18" charset="0"/>
              </a:rPr>
              <a:t>2 NAD</a:t>
            </a:r>
            <a:r>
              <a:rPr lang="en-US" sz="1200" b="1" baseline="30000" dirty="0">
                <a:latin typeface="Comic Sans MS" panose="030F0702030302020204" pitchFamily="66" charset="0"/>
                <a:cs typeface="Times New Roman" pitchFamily="18" charset="0"/>
              </a:rPr>
              <a:t>+</a:t>
            </a:r>
            <a:r>
              <a:rPr lang="en-US" sz="1200" b="1" dirty="0">
                <a:latin typeface="Comic Sans MS" panose="030F0702030302020204" pitchFamily="66" charset="0"/>
                <a:cs typeface="Times New Roman" pitchFamily="18" charset="0"/>
              </a:rPr>
              <a:t> + 2Pi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05200" y="406314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  <a:cs typeface="Times New Roman" pitchFamily="18" charset="0"/>
              </a:rPr>
              <a:t>2 NADH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81400" y="5129941"/>
            <a:ext cx="2291012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3 Phosphate </a:t>
            </a:r>
            <a:r>
              <a:rPr lang="en-US" sz="1500" b="1" dirty="0" err="1">
                <a:latin typeface="Comic Sans MS" panose="030F0702030302020204" pitchFamily="66" charset="0"/>
              </a:rPr>
              <a:t>Glycerate</a:t>
            </a:r>
            <a:endParaRPr lang="en-US" sz="1500" b="1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71999" y="467274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err="1">
                <a:latin typeface="Comic Sans MS" panose="030F0702030302020204" pitchFamily="66" charset="0"/>
              </a:rPr>
              <a:t>Phospho</a:t>
            </a:r>
            <a:r>
              <a:rPr lang="en-US" sz="1300" b="1" dirty="0">
                <a:latin typeface="Comic Sans MS" panose="030F0702030302020204" pitchFamily="66" charset="0"/>
              </a:rPr>
              <a:t> </a:t>
            </a:r>
            <a:r>
              <a:rPr lang="en-US" sz="1300" b="1" dirty="0" err="1">
                <a:latin typeface="Comic Sans MS" panose="030F0702030302020204" pitchFamily="66" charset="0"/>
              </a:rPr>
              <a:t>glycerate</a:t>
            </a:r>
            <a:r>
              <a:rPr lang="en-US" sz="1300" b="1" dirty="0">
                <a:latin typeface="Comic Sans MS" panose="030F0702030302020204" pitchFamily="66" charset="0"/>
              </a:rPr>
              <a:t> </a:t>
            </a:r>
            <a:r>
              <a:rPr lang="en-US" sz="1300" b="1" dirty="0" err="1">
                <a:latin typeface="Comic Sans MS" panose="030F0702030302020204" pitchFamily="66" charset="0"/>
              </a:rPr>
              <a:t>kinase</a:t>
            </a:r>
            <a:endParaRPr lang="en-US" sz="1300" b="1" dirty="0">
              <a:latin typeface="Comic Sans MS" panose="030F0702030302020204" pitchFamily="66" charset="0"/>
            </a:endParaRPr>
          </a:p>
        </p:txBody>
      </p:sp>
      <p:sp>
        <p:nvSpPr>
          <p:cNvPr id="54" name="Curved Left Arrow 53"/>
          <p:cNvSpPr/>
          <p:nvPr/>
        </p:nvSpPr>
        <p:spPr>
          <a:xfrm>
            <a:off x="4267199" y="467274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7599" y="482514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2 ATP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7599" y="459654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2 ADP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4267993" y="566254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313301" y="5891941"/>
            <a:ext cx="2291012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mic Sans MS" panose="030F0702030302020204" pitchFamily="66" charset="0"/>
              </a:rPr>
              <a:t>2 Phosphate </a:t>
            </a:r>
            <a:r>
              <a:rPr lang="en-US" sz="1500" b="1" dirty="0" err="1">
                <a:latin typeface="Comic Sans MS" panose="030F0702030302020204" pitchFamily="66" charset="0"/>
              </a:rPr>
              <a:t>Glycerate</a:t>
            </a:r>
            <a:endParaRPr lang="en-US" sz="1500" b="1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1999" y="5426302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err="1">
                <a:latin typeface="Comic Sans MS" panose="030F0702030302020204" pitchFamily="66" charset="0"/>
              </a:rPr>
              <a:t>Phospho</a:t>
            </a:r>
            <a:r>
              <a:rPr lang="en-US" sz="1300" b="1" dirty="0">
                <a:latin typeface="Comic Sans MS" panose="030F0702030302020204" pitchFamily="66" charset="0"/>
              </a:rPr>
              <a:t> </a:t>
            </a:r>
            <a:r>
              <a:rPr lang="en-US" sz="1300" b="1" dirty="0" err="1">
                <a:latin typeface="Comic Sans MS" panose="030F0702030302020204" pitchFamily="66" charset="0"/>
              </a:rPr>
              <a:t>glycerate</a:t>
            </a:r>
            <a:r>
              <a:rPr lang="en-US" sz="1300" b="1" dirty="0">
                <a:latin typeface="Comic Sans MS" panose="030F0702030302020204" pitchFamily="66" charset="0"/>
              </a:rPr>
              <a:t> </a:t>
            </a:r>
            <a:r>
              <a:rPr lang="en-US" sz="1300" b="1" dirty="0" err="1">
                <a:latin typeface="Comic Sans MS" panose="030F0702030302020204" pitchFamily="66" charset="0"/>
              </a:rPr>
              <a:t>mutase</a:t>
            </a:r>
            <a:endParaRPr lang="en-US" sz="1300" b="1" dirty="0">
              <a:latin typeface="Comic Sans MS" panose="030F0702030302020204" pitchFamily="66" charset="0"/>
            </a:endParaRPr>
          </a:p>
        </p:txBody>
      </p:sp>
      <p:cxnSp>
        <p:nvCxnSpPr>
          <p:cNvPr id="62" name="Straight Arrow Connector 61"/>
          <p:cNvCxnSpPr>
            <a:endCxn id="63" idx="1"/>
          </p:cNvCxnSpPr>
          <p:nvPr/>
        </p:nvCxnSpPr>
        <p:spPr>
          <a:xfrm>
            <a:off x="5714999" y="6044341"/>
            <a:ext cx="609601" cy="91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324600" y="5891941"/>
            <a:ext cx="2234907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mic Sans MS" panose="030F0702030302020204" pitchFamily="66" charset="0"/>
              </a:rPr>
              <a:t>Phospho</a:t>
            </a:r>
            <a:r>
              <a:rPr lang="en-US" sz="1500" b="1" dirty="0">
                <a:latin typeface="Comic Sans MS" panose="030F0702030302020204" pitchFamily="66" charset="0"/>
              </a:rPr>
              <a:t> </a:t>
            </a:r>
            <a:r>
              <a:rPr lang="en-US" sz="1500" b="1" dirty="0" err="1">
                <a:latin typeface="Comic Sans MS" panose="030F0702030302020204" pitchFamily="66" charset="0"/>
              </a:rPr>
              <a:t>enol</a:t>
            </a:r>
            <a:r>
              <a:rPr lang="en-US" sz="1500" b="1" dirty="0">
                <a:latin typeface="Comic Sans MS" panose="030F0702030302020204" pitchFamily="66" charset="0"/>
              </a:rPr>
              <a:t> </a:t>
            </a:r>
            <a:r>
              <a:rPr lang="en-US" sz="1500" b="1" dirty="0" err="1">
                <a:latin typeface="Comic Sans MS" panose="030F0702030302020204" pitchFamily="66" charset="0"/>
              </a:rPr>
              <a:t>pyruvate</a:t>
            </a:r>
            <a:endParaRPr lang="en-US" sz="1500" b="1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76296" y="604434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mic Sans MS" panose="030F0702030302020204" pitchFamily="66" charset="0"/>
                <a:cs typeface="Times New Roman" pitchFamily="18" charset="0"/>
              </a:rPr>
              <a:t>enolase</a:t>
            </a:r>
            <a:endParaRPr lang="en-US" sz="1400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endCxn id="68" idx="1"/>
          </p:cNvCxnSpPr>
          <p:nvPr/>
        </p:nvCxnSpPr>
        <p:spPr>
          <a:xfrm flipV="1">
            <a:off x="8483307" y="5999303"/>
            <a:ext cx="762001" cy="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245308" y="5837720"/>
            <a:ext cx="984565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mic Sans MS" panose="030F0702030302020204" pitchFamily="66" charset="0"/>
              </a:rPr>
              <a:t>Pyruvate</a:t>
            </a:r>
            <a:endParaRPr lang="en-US" sz="1500" b="1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435670" y="602146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mic Sans MS" panose="030F0702030302020204" pitchFamily="66" charset="0"/>
              </a:rPr>
              <a:t>Pyruvate</a:t>
            </a:r>
            <a:r>
              <a:rPr lang="en-US" sz="1400" b="1" dirty="0">
                <a:latin typeface="Comic Sans MS" panose="030F0702030302020204" pitchFamily="66" charset="0"/>
              </a:rPr>
              <a:t> </a:t>
            </a:r>
            <a:r>
              <a:rPr lang="en-US" sz="1400" b="1" dirty="0" err="1">
                <a:latin typeface="Comic Sans MS" panose="030F0702030302020204" pitchFamily="66" charset="0"/>
              </a:rPr>
              <a:t>kinase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72" name="Curved Right Arrow 71"/>
          <p:cNvSpPr/>
          <p:nvPr/>
        </p:nvSpPr>
        <p:spPr>
          <a:xfrm rot="16200000">
            <a:off x="8671755" y="5549128"/>
            <a:ext cx="190500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847833" y="534612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2 ATP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014044" y="539961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2 ADP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199" y="314874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mic Sans MS" panose="030F0702030302020204" pitchFamily="66" charset="0"/>
                <a:cs typeface="Times New Roman" pitchFamily="18" charset="0"/>
              </a:rPr>
              <a:t>aldolase</a:t>
            </a:r>
            <a:endParaRPr lang="en-US" sz="1400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648199" y="4063140"/>
            <a:ext cx="18406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mic Sans MS" panose="030F0702030302020204" pitchFamily="66" charset="0"/>
              </a:rPr>
              <a:t>GLAP  </a:t>
            </a:r>
            <a:r>
              <a:rPr lang="en-US" sz="1300" b="1" dirty="0" err="1">
                <a:latin typeface="Comic Sans MS" panose="030F0702030302020204" pitchFamily="66" charset="0"/>
              </a:rPr>
              <a:t>hydrogenase</a:t>
            </a:r>
            <a:endParaRPr lang="en-US" sz="1300" b="1" dirty="0">
              <a:latin typeface="Comic Sans MS" panose="030F0702030302020204" pitchFamily="66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810499" y="4770865"/>
            <a:ext cx="3071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DHAP: </a:t>
            </a:r>
            <a:r>
              <a:rPr lang="en-US" sz="1400" b="1" dirty="0" err="1">
                <a:latin typeface="Comic Sans MS" panose="030F0702030302020204" pitchFamily="66" charset="0"/>
              </a:rPr>
              <a:t>di</a:t>
            </a:r>
            <a:r>
              <a:rPr lang="en-US" sz="1400" b="1" dirty="0">
                <a:latin typeface="Comic Sans MS" panose="030F0702030302020204" pitchFamily="66" charset="0"/>
              </a:rPr>
              <a:t> </a:t>
            </a:r>
            <a:r>
              <a:rPr lang="en-US" sz="1400" b="1" dirty="0" err="1">
                <a:latin typeface="Comic Sans MS" panose="030F0702030302020204" pitchFamily="66" charset="0"/>
              </a:rPr>
              <a:t>hydroxy</a:t>
            </a:r>
            <a:r>
              <a:rPr lang="en-US" sz="1400" b="1" dirty="0">
                <a:latin typeface="Comic Sans MS" panose="030F0702030302020204" pitchFamily="66" charset="0"/>
              </a:rPr>
              <a:t> acetone phosphate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810499" y="4197520"/>
            <a:ext cx="2842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GLAP:  </a:t>
            </a:r>
            <a:r>
              <a:rPr lang="en-US" sz="1400" b="1" dirty="0" err="1">
                <a:latin typeface="Comic Sans MS" panose="030F0702030302020204" pitchFamily="66" charset="0"/>
              </a:rPr>
              <a:t>Glyceraldehyde</a:t>
            </a:r>
            <a:r>
              <a:rPr lang="en-US" sz="1400" b="1" dirty="0">
                <a:latin typeface="Comic Sans MS" panose="030F0702030302020204" pitchFamily="66" charset="0"/>
              </a:rPr>
              <a:t> 3 </a:t>
            </a:r>
            <a:r>
              <a:rPr lang="en-US" sz="1400" b="1" dirty="0" err="1">
                <a:latin typeface="Comic Sans MS" panose="030F0702030302020204" pitchFamily="66" charset="0"/>
              </a:rPr>
              <a:t>Phospahte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1877C7B5-D04D-4204-9F73-7B4479273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1" name="Slide Number Placeholder 3">
            <a:extLst>
              <a:ext uri="{FF2B5EF4-FFF2-40B4-BE49-F238E27FC236}">
                <a16:creationId xmlns:a16="http://schemas.microsoft.com/office/drawing/2014/main" id="{2612F16E-4647-87A7-C54A-625DFEFC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9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2F875E3-7998-C54E-E2BB-51367EB0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2782</TotalTime>
  <Words>913</Words>
  <Application>Microsoft Office PowerPoint</Application>
  <PresentationFormat>Widescreen</PresentationFormat>
  <Paragraphs>159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METABOLISM</vt:lpstr>
      <vt:lpstr>PowerPoint Presentation</vt:lpstr>
      <vt:lpstr>METABOLIC PATHWAYS</vt:lpstr>
      <vt:lpstr>METABOLIC PATHWAYS</vt:lpstr>
      <vt:lpstr>METABOLIC PATHWAYS</vt:lpstr>
      <vt:lpstr>METABOLIC PATHWAYS</vt:lpstr>
      <vt:lpstr>PowerPoint Presentation</vt:lpstr>
      <vt:lpstr>CITRIC ACID CYCLE</vt:lpstr>
      <vt:lpstr>METABOLIC PATHWAYS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283</cp:revision>
  <dcterms:created xsi:type="dcterms:W3CDTF">2006-08-16T00:00:00Z</dcterms:created>
  <dcterms:modified xsi:type="dcterms:W3CDTF">2023-02-20T17:01:34Z</dcterms:modified>
</cp:coreProperties>
</file>