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29F-1F02-40B7-82C5-AADC5CC4300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2EEB-243B-4E07-B2AE-177B1F4E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CA1-1B0D-4534-AF9C-65B9025D4AD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372E-8DA0-4797-BA74-5282530E3E8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DB-1A8F-4A91-94C2-7D8A990129B5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04-B02C-4F21-85C9-9EF727D9B925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C90-4C48-4082-A8AB-9A425052A906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7059-0FA0-4E4D-B5BA-4B3C4CE4A283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79A2-B260-46B4-82AD-7D9FB8C5A22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9DAC-D535-40D8-9D2A-A4C296DD7EBB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52D0-4DEC-41F4-A975-95EE993884C3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4B-8802-4CD2-8CE7-DB433A103DB2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47E-4CBF-451A-B764-30020E20B8E5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6CBC-C241-45DE-8815-B157E0B07579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9D5DA5-64CC-4B52-AB44-068E0B4F30DA}"/>
              </a:ext>
            </a:extLst>
          </p:cNvPr>
          <p:cNvSpPr/>
          <p:nvPr/>
        </p:nvSpPr>
        <p:spPr>
          <a:xfrm>
            <a:off x="1143000" y="228600"/>
            <a:ext cx="1021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B.PHARM. 5</a:t>
            </a:r>
            <a:r>
              <a:rPr lang="en-US" sz="2000" b="1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SEMESTER BP504 T. PHARMACOGNOSY AND PHYTOCHEMISTRY II (Theory)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5691D-FCA5-4CED-9C6C-E59EE8165CC2}"/>
              </a:ext>
            </a:extLst>
          </p:cNvPr>
          <p:cNvSpPr/>
          <p:nvPr/>
        </p:nvSpPr>
        <p:spPr>
          <a:xfrm>
            <a:off x="571500" y="1580099"/>
            <a:ext cx="11049000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UNIT-I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Metabolic pathways in higher plants and their determination</a:t>
            </a:r>
          </a:p>
          <a:p>
            <a:pPr algn="ctr"/>
            <a:endParaRPr lang="en-US" sz="1050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Study of the utilization of radioactive isotopes in the investigation of Biogenetic studies.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METHODS OF DETECTION IN THE TRACER TECHNIQUE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3AA68F-2288-4294-9871-012E86E5C50D}"/>
              </a:ext>
            </a:extLst>
          </p:cNvPr>
          <p:cNvSpPr/>
          <p:nvPr/>
        </p:nvSpPr>
        <p:spPr>
          <a:xfrm>
            <a:off x="3200400" y="4927923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DR. ANJU SINGH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SCHOOL OF PHARAMACEUTICAL SCIENCES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CSJMU, KANPUR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440A3-014C-411B-8D3D-DB9823CE7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A23B637-3D7D-21FF-6E5F-1598E2F2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3ED0ED9-2BC2-026E-9A4D-1A42FBB5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5612"/>
            <a:ext cx="8839200" cy="7318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4. ISOTOPE INCORPORATION: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439400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It provides information about the position of bond cleavage &amp; their formation during the reaction.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Ex: Cleavage of glucose-1-phosphotase catalyzed by alkaline phosphatase.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Reaction occurs with cleavage of either C-O bond/P-O bond. If the reaction is carried in presence of 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O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18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enriched 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O, the C-O cleavage path yields glucose containing one atom of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18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O. The P-O cleavage is characterized by phosphate containing one atom 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18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O.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A13A7-2C20-BC8D-8EFF-155E4E693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7EAA3F7-A10E-75DD-54F7-D212482914B8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10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28986C-419E-1AE1-D8D9-E54CB410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7700"/>
            <a:ext cx="8695054" cy="7318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4. ISOTOPE INCORPORATION: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106680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During experimentation, the label invariably appears in inorganic phosphate identifying the P-O bond as the cleavage. 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514600" y="2590801"/>
          <a:ext cx="2209800" cy="184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S ChemDraw Drawing" r:id="rId2" imgW="1888920" imgH="1573560" progId="ChemDraw.Document.6.0">
                  <p:embed/>
                </p:oleObj>
              </mc:Choice>
              <mc:Fallback>
                <p:oleObj name="CS ChemDraw Drawing" r:id="rId2" imgW="1888920" imgH="157356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1"/>
                        <a:ext cx="2209800" cy="184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3352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+ H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O</a:t>
            </a:r>
            <a:r>
              <a:rPr lang="en-US" baseline="30000" dirty="0">
                <a:latin typeface="Comic Sans MS" panose="030F0702030302020204" pitchFamily="66" charset="0"/>
              </a:rPr>
              <a:t>18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2198" y="3590418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907946"/>
              </p:ext>
            </p:extLst>
          </p:nvPr>
        </p:nvGraphicFramePr>
        <p:xfrm>
          <a:off x="7416162" y="2637918"/>
          <a:ext cx="165989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CS ChemDraw Drawing" r:id="rId4" imgW="1461960" imgH="1677240" progId="ChemDraw.Document.6.0">
                  <p:embed/>
                </p:oleObj>
              </mc:Choice>
              <mc:Fallback>
                <p:oleObj name="CS ChemDraw Drawing" r:id="rId4" imgW="1461960" imgH="1677240" progId="ChemDraw.Document.6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162" y="2637918"/>
                        <a:ext cx="1659891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152254" y="3429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+ H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PO</a:t>
            </a:r>
            <a:r>
              <a:rPr lang="en-US" baseline="-25000" dirty="0">
                <a:latin typeface="Comic Sans MS" panose="030F0702030302020204" pitchFamily="66" charset="0"/>
              </a:rPr>
              <a:t>4 </a:t>
            </a:r>
            <a:r>
              <a:rPr lang="en-US" baseline="30000" dirty="0">
                <a:latin typeface="Comic Sans MS" panose="030F0702030302020204" pitchFamily="66" charset="0"/>
              </a:rPr>
              <a:t>-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663D6E-FE24-5908-F963-6CC5C393BC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37DAD70-EBF9-6B72-BBB2-D59B423FEF9B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36253ED-B7A1-33E2-C259-0F366C8A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584" y="333971"/>
            <a:ext cx="10668000" cy="96043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DETECTORS FOR IDENTIFICATION &amp; MEASUREMENT OF RADIO-LABELLED </a:t>
            </a:r>
            <a:b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COMPOUND</a:t>
            </a:r>
          </a:p>
        </p:txBody>
      </p:sp>
      <p:sp>
        <p:nvSpPr>
          <p:cNvPr id="5" name="Flowchart: Direct Access Storage 4"/>
          <p:cNvSpPr/>
          <p:nvPr/>
        </p:nvSpPr>
        <p:spPr>
          <a:xfrm>
            <a:off x="4315968" y="2847579"/>
            <a:ext cx="4523232" cy="1524000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4108704" y="3457179"/>
            <a:ext cx="2901696" cy="304800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321040" y="3533380"/>
            <a:ext cx="1280160" cy="76200"/>
          </a:xfrm>
          <a:custGeom>
            <a:avLst/>
            <a:gdLst>
              <a:gd name="connsiteX0" fmla="*/ 0 w 974361"/>
              <a:gd name="connsiteY0" fmla="*/ 89941 h 209863"/>
              <a:gd name="connsiteX1" fmla="*/ 149902 w 974361"/>
              <a:gd name="connsiteY1" fmla="*/ 74951 h 209863"/>
              <a:gd name="connsiteX2" fmla="*/ 164892 w 974361"/>
              <a:gd name="connsiteY2" fmla="*/ 29981 h 209863"/>
              <a:gd name="connsiteX3" fmla="*/ 194872 w 974361"/>
              <a:gd name="connsiteY3" fmla="*/ 0 h 209863"/>
              <a:gd name="connsiteX4" fmla="*/ 209862 w 974361"/>
              <a:gd name="connsiteY4" fmla="*/ 44971 h 209863"/>
              <a:gd name="connsiteX5" fmla="*/ 254833 w 974361"/>
              <a:gd name="connsiteY5" fmla="*/ 134912 h 209863"/>
              <a:gd name="connsiteX6" fmla="*/ 284813 w 974361"/>
              <a:gd name="connsiteY6" fmla="*/ 89941 h 209863"/>
              <a:gd name="connsiteX7" fmla="*/ 314793 w 974361"/>
              <a:gd name="connsiteY7" fmla="*/ 0 h 209863"/>
              <a:gd name="connsiteX8" fmla="*/ 344774 w 974361"/>
              <a:gd name="connsiteY8" fmla="*/ 29981 h 209863"/>
              <a:gd name="connsiteX9" fmla="*/ 374754 w 974361"/>
              <a:gd name="connsiteY9" fmla="*/ 119922 h 209863"/>
              <a:gd name="connsiteX10" fmla="*/ 419724 w 974361"/>
              <a:gd name="connsiteY10" fmla="*/ 134912 h 209863"/>
              <a:gd name="connsiteX11" fmla="*/ 494675 w 974361"/>
              <a:gd name="connsiteY11" fmla="*/ 29981 h 209863"/>
              <a:gd name="connsiteX12" fmla="*/ 539646 w 974361"/>
              <a:gd name="connsiteY12" fmla="*/ 104932 h 209863"/>
              <a:gd name="connsiteX13" fmla="*/ 554636 w 974361"/>
              <a:gd name="connsiteY13" fmla="*/ 149902 h 209863"/>
              <a:gd name="connsiteX14" fmla="*/ 599606 w 974361"/>
              <a:gd name="connsiteY14" fmla="*/ 164892 h 209863"/>
              <a:gd name="connsiteX15" fmla="*/ 614597 w 974361"/>
              <a:gd name="connsiteY15" fmla="*/ 119922 h 209863"/>
              <a:gd name="connsiteX16" fmla="*/ 629587 w 974361"/>
              <a:gd name="connsiteY16" fmla="*/ 59961 h 209863"/>
              <a:gd name="connsiteX17" fmla="*/ 674557 w 974361"/>
              <a:gd name="connsiteY17" fmla="*/ 29981 h 209863"/>
              <a:gd name="connsiteX18" fmla="*/ 719528 w 974361"/>
              <a:gd name="connsiteY18" fmla="*/ 119922 h 209863"/>
              <a:gd name="connsiteX19" fmla="*/ 764498 w 974361"/>
              <a:gd name="connsiteY19" fmla="*/ 134912 h 209863"/>
              <a:gd name="connsiteX20" fmla="*/ 779488 w 974361"/>
              <a:gd name="connsiteY20" fmla="*/ 74951 h 209863"/>
              <a:gd name="connsiteX21" fmla="*/ 809469 w 974361"/>
              <a:gd name="connsiteY21" fmla="*/ 44971 h 209863"/>
              <a:gd name="connsiteX22" fmla="*/ 839449 w 974361"/>
              <a:gd name="connsiteY22" fmla="*/ 89941 h 209863"/>
              <a:gd name="connsiteX23" fmla="*/ 899410 w 974361"/>
              <a:gd name="connsiteY23" fmla="*/ 209863 h 209863"/>
              <a:gd name="connsiteX24" fmla="*/ 944380 w 974361"/>
              <a:gd name="connsiteY24" fmla="*/ 194872 h 209863"/>
              <a:gd name="connsiteX25" fmla="*/ 974361 w 974361"/>
              <a:gd name="connsiteY25" fmla="*/ 104932 h 20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74361" h="209863">
                <a:moveTo>
                  <a:pt x="0" y="89941"/>
                </a:moveTo>
                <a:cubicBezTo>
                  <a:pt x="49967" y="84944"/>
                  <a:pt x="102709" y="92112"/>
                  <a:pt x="149902" y="74951"/>
                </a:cubicBezTo>
                <a:cubicBezTo>
                  <a:pt x="164752" y="69551"/>
                  <a:pt x="156763" y="43530"/>
                  <a:pt x="164892" y="29981"/>
                </a:cubicBezTo>
                <a:cubicBezTo>
                  <a:pt x="172163" y="17862"/>
                  <a:pt x="184879" y="9994"/>
                  <a:pt x="194872" y="0"/>
                </a:cubicBezTo>
                <a:cubicBezTo>
                  <a:pt x="199869" y="14990"/>
                  <a:pt x="202796" y="30838"/>
                  <a:pt x="209862" y="44971"/>
                </a:cubicBezTo>
                <a:cubicBezTo>
                  <a:pt x="267983" y="161215"/>
                  <a:pt x="217150" y="21868"/>
                  <a:pt x="254833" y="134912"/>
                </a:cubicBezTo>
                <a:cubicBezTo>
                  <a:pt x="264826" y="119922"/>
                  <a:pt x="277496" y="106404"/>
                  <a:pt x="284813" y="89941"/>
                </a:cubicBezTo>
                <a:cubicBezTo>
                  <a:pt x="297648" y="61063"/>
                  <a:pt x="314793" y="0"/>
                  <a:pt x="314793" y="0"/>
                </a:cubicBezTo>
                <a:cubicBezTo>
                  <a:pt x="324787" y="9994"/>
                  <a:pt x="338453" y="17340"/>
                  <a:pt x="344774" y="29981"/>
                </a:cubicBezTo>
                <a:cubicBezTo>
                  <a:pt x="358907" y="58247"/>
                  <a:pt x="344774" y="109929"/>
                  <a:pt x="374754" y="119922"/>
                </a:cubicBezTo>
                <a:lnTo>
                  <a:pt x="419724" y="134912"/>
                </a:lnTo>
                <a:cubicBezTo>
                  <a:pt x="454702" y="29981"/>
                  <a:pt x="419725" y="54964"/>
                  <a:pt x="494675" y="29981"/>
                </a:cubicBezTo>
                <a:cubicBezTo>
                  <a:pt x="537138" y="157371"/>
                  <a:pt x="477916" y="2049"/>
                  <a:pt x="539646" y="104932"/>
                </a:cubicBezTo>
                <a:cubicBezTo>
                  <a:pt x="547776" y="118481"/>
                  <a:pt x="543463" y="138729"/>
                  <a:pt x="554636" y="149902"/>
                </a:cubicBezTo>
                <a:cubicBezTo>
                  <a:pt x="565809" y="161075"/>
                  <a:pt x="584616" y="159895"/>
                  <a:pt x="599606" y="164892"/>
                </a:cubicBezTo>
                <a:cubicBezTo>
                  <a:pt x="604603" y="149902"/>
                  <a:pt x="610256" y="135115"/>
                  <a:pt x="614597" y="119922"/>
                </a:cubicBezTo>
                <a:cubicBezTo>
                  <a:pt x="620257" y="100113"/>
                  <a:pt x="618159" y="77103"/>
                  <a:pt x="629587" y="59961"/>
                </a:cubicBezTo>
                <a:cubicBezTo>
                  <a:pt x="639580" y="44971"/>
                  <a:pt x="659567" y="39974"/>
                  <a:pt x="674557" y="29981"/>
                </a:cubicBezTo>
                <a:cubicBezTo>
                  <a:pt x="684432" y="59607"/>
                  <a:pt x="693110" y="98788"/>
                  <a:pt x="719528" y="119922"/>
                </a:cubicBezTo>
                <a:cubicBezTo>
                  <a:pt x="731866" y="129793"/>
                  <a:pt x="749508" y="129915"/>
                  <a:pt x="764498" y="134912"/>
                </a:cubicBezTo>
                <a:cubicBezTo>
                  <a:pt x="769495" y="114925"/>
                  <a:pt x="770274" y="93378"/>
                  <a:pt x="779488" y="74951"/>
                </a:cubicBezTo>
                <a:cubicBezTo>
                  <a:pt x="785809" y="62310"/>
                  <a:pt x="795758" y="41543"/>
                  <a:pt x="809469" y="44971"/>
                </a:cubicBezTo>
                <a:cubicBezTo>
                  <a:pt x="826947" y="49340"/>
                  <a:pt x="829456" y="74951"/>
                  <a:pt x="839449" y="89941"/>
                </a:cubicBezTo>
                <a:cubicBezTo>
                  <a:pt x="873898" y="193290"/>
                  <a:pt x="847083" y="157536"/>
                  <a:pt x="899410" y="209863"/>
                </a:cubicBezTo>
                <a:cubicBezTo>
                  <a:pt x="914400" y="204866"/>
                  <a:pt x="935196" y="207730"/>
                  <a:pt x="944380" y="194872"/>
                </a:cubicBezTo>
                <a:cubicBezTo>
                  <a:pt x="962748" y="169157"/>
                  <a:pt x="974361" y="104932"/>
                  <a:pt x="974361" y="1049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cxnSp>
        <p:nvCxnSpPr>
          <p:cNvPr id="20" name="Curved Connector 19"/>
          <p:cNvCxnSpPr>
            <a:stCxn id="12" idx="0"/>
          </p:cNvCxnSpPr>
          <p:nvPr/>
        </p:nvCxnSpPr>
        <p:spPr>
          <a:xfrm flipH="1" flipV="1">
            <a:off x="8305800" y="3533379"/>
            <a:ext cx="15240" cy="32658"/>
          </a:xfrm>
          <a:prstGeom prst="curvedConnector4">
            <a:avLst>
              <a:gd name="adj1" fmla="val -1500000"/>
              <a:gd name="adj2" fmla="val 9999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62288" y="3685779"/>
            <a:ext cx="196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omic Sans MS" panose="030F0702030302020204" pitchFamily="66" charset="0"/>
                <a:cs typeface="Times New Roman"/>
              </a:rPr>
              <a:t>α</a:t>
            </a:r>
            <a:r>
              <a:rPr lang="en-US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l-GR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l-GR" dirty="0">
                <a:latin typeface="Comic Sans MS" panose="030F0702030302020204" pitchFamily="66" charset="0"/>
                <a:cs typeface="Times New Roman"/>
              </a:rPr>
              <a:t>γ</a:t>
            </a:r>
            <a:r>
              <a:rPr lang="en-US" dirty="0">
                <a:latin typeface="Comic Sans MS" panose="030F0702030302020204" pitchFamily="66" charset="0"/>
                <a:cs typeface="Times New Roman"/>
              </a:rPr>
              <a:t> radiations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H="1">
            <a:off x="8534400" y="2999979"/>
            <a:ext cx="1066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49384" y="2771379"/>
            <a:ext cx="119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window</a:t>
            </a:r>
          </a:p>
        </p:txBody>
      </p:sp>
      <p:cxnSp>
        <p:nvCxnSpPr>
          <p:cNvPr id="33" name="Elbow Connector 32"/>
          <p:cNvCxnSpPr>
            <a:cxnSpLocks/>
          </p:cNvCxnSpPr>
          <p:nvPr/>
        </p:nvCxnSpPr>
        <p:spPr>
          <a:xfrm rot="10800000" flipV="1">
            <a:off x="6629400" y="4371579"/>
            <a:ext cx="1447800" cy="1066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be 36"/>
          <p:cNvSpPr/>
          <p:nvPr/>
        </p:nvSpPr>
        <p:spPr>
          <a:xfrm>
            <a:off x="5519928" y="5133579"/>
            <a:ext cx="1109472" cy="5334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8" name="Cube 37"/>
          <p:cNvSpPr/>
          <p:nvPr/>
        </p:nvSpPr>
        <p:spPr>
          <a:xfrm>
            <a:off x="3425952" y="5285979"/>
            <a:ext cx="1450848" cy="7620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0" name="Chord 39"/>
          <p:cNvSpPr/>
          <p:nvPr/>
        </p:nvSpPr>
        <p:spPr>
          <a:xfrm rot="6745513">
            <a:off x="3638676" y="5601899"/>
            <a:ext cx="404498" cy="502194"/>
          </a:xfrm>
          <a:prstGeom prst="chor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1" name="Moon 40"/>
          <p:cNvSpPr/>
          <p:nvPr/>
        </p:nvSpPr>
        <p:spPr>
          <a:xfrm rot="5400000">
            <a:off x="4244340" y="5567919"/>
            <a:ext cx="228600" cy="426720"/>
          </a:xfrm>
          <a:prstGeom prst="mo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cxnSp>
        <p:nvCxnSpPr>
          <p:cNvPr id="43" name="Straight Arrow Connector 42"/>
          <p:cNvCxnSpPr>
            <a:stCxn id="40" idx="2"/>
          </p:cNvCxnSpPr>
          <p:nvPr/>
        </p:nvCxnSpPr>
        <p:spPr>
          <a:xfrm flipV="1">
            <a:off x="3854137" y="5743180"/>
            <a:ext cx="108262" cy="200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239768" y="5743179"/>
            <a:ext cx="256032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78608" y="6112511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Amplifier &amp; counter</a:t>
            </a:r>
          </a:p>
        </p:txBody>
      </p:sp>
      <p:cxnSp>
        <p:nvCxnSpPr>
          <p:cNvPr id="47" name="Shape 46"/>
          <p:cNvCxnSpPr>
            <a:stCxn id="7" idx="2"/>
          </p:cNvCxnSpPr>
          <p:nvPr/>
        </p:nvCxnSpPr>
        <p:spPr>
          <a:xfrm rot="10800000" flipV="1">
            <a:off x="3962400" y="3609579"/>
            <a:ext cx="530924" cy="1676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V="1">
            <a:off x="4785360" y="5439967"/>
            <a:ext cx="853440" cy="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hord 59"/>
          <p:cNvSpPr/>
          <p:nvPr/>
        </p:nvSpPr>
        <p:spPr>
          <a:xfrm rot="6745513">
            <a:off x="5848475" y="5297098"/>
            <a:ext cx="404498" cy="502194"/>
          </a:xfrm>
          <a:prstGeom prst="chor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4314" y="5133579"/>
            <a:ext cx="34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50736" y="5133579"/>
            <a:ext cx="42672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01768" y="5743179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High voltage source</a:t>
            </a:r>
          </a:p>
        </p:txBody>
      </p:sp>
      <p:cxnSp>
        <p:nvCxnSpPr>
          <p:cNvPr id="65" name="Straight Arrow Connector 64"/>
          <p:cNvCxnSpPr>
            <a:cxnSpLocks/>
          </p:cNvCxnSpPr>
          <p:nvPr/>
        </p:nvCxnSpPr>
        <p:spPr>
          <a:xfrm flipV="1">
            <a:off x="5486305" y="3532585"/>
            <a:ext cx="889" cy="603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68240" y="2085579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Anode (+)</a:t>
            </a:r>
          </a:p>
        </p:txBody>
      </p:sp>
      <p:cxnSp>
        <p:nvCxnSpPr>
          <p:cNvPr id="69" name="Elbow Connector 68"/>
          <p:cNvCxnSpPr>
            <a:cxnSpLocks/>
          </p:cNvCxnSpPr>
          <p:nvPr/>
        </p:nvCxnSpPr>
        <p:spPr>
          <a:xfrm rot="10800000">
            <a:off x="3962400" y="2771379"/>
            <a:ext cx="990600" cy="304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819400" y="2390379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Metallic cylinder Cathode </a:t>
            </a:r>
          </a:p>
          <a:p>
            <a:r>
              <a:rPr lang="en-US" dirty="0">
                <a:latin typeface="Comic Sans MS" panose="030F0702030302020204" pitchFamily="66" charset="0"/>
              </a:rPr>
              <a:t>      (-)</a:t>
            </a:r>
          </a:p>
        </p:txBody>
      </p:sp>
      <p:sp>
        <p:nvSpPr>
          <p:cNvPr id="72" name="Oval 71"/>
          <p:cNvSpPr/>
          <p:nvPr/>
        </p:nvSpPr>
        <p:spPr>
          <a:xfrm>
            <a:off x="6077712" y="39905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6230112" y="4142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5468112" y="39143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6458712" y="39143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15912" y="38381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849112" y="4142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5772912" y="38381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153912" y="33047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611112" y="32285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763512" y="3380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915912" y="35333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6306312" y="2999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458712" y="31523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7144512" y="29237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7296912" y="30761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687312" y="29237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839712" y="30761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992112" y="32285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5620512" y="2999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7144512" y="3380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5772912" y="31523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5925312" y="33047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6611112" y="3761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087112" y="32285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5087112" y="3761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239512" y="39143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5391912" y="40667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239512" y="33809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001512" y="3076179"/>
            <a:ext cx="17068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879592" y="2771379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e-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601968" y="3457179"/>
            <a:ext cx="2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+</a:t>
            </a:r>
          </a:p>
        </p:txBody>
      </p:sp>
      <p:cxnSp>
        <p:nvCxnSpPr>
          <p:cNvPr id="105" name="Straight Arrow Connector 104"/>
          <p:cNvCxnSpPr>
            <a:cxnSpLocks/>
          </p:cNvCxnSpPr>
          <p:nvPr/>
        </p:nvCxnSpPr>
        <p:spPr>
          <a:xfrm flipV="1">
            <a:off x="6172200" y="2390379"/>
            <a:ext cx="685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446520" y="2085579"/>
            <a:ext cx="170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Free electron</a:t>
            </a:r>
          </a:p>
        </p:txBody>
      </p:sp>
      <p:cxnSp>
        <p:nvCxnSpPr>
          <p:cNvPr id="108" name="Straight Arrow Connector 107"/>
          <p:cNvCxnSpPr>
            <a:stCxn id="85" idx="0"/>
          </p:cNvCxnSpPr>
          <p:nvPr/>
        </p:nvCxnSpPr>
        <p:spPr>
          <a:xfrm flipV="1">
            <a:off x="7229856" y="2542779"/>
            <a:ext cx="771144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968566" y="2237979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Argon gas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5146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Geiger Muller Counter-  detection of all types of particles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784848" y="3990579"/>
            <a:ext cx="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Ar</a:t>
            </a:r>
            <a:r>
              <a:rPr lang="en-US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418832" y="4523979"/>
            <a:ext cx="187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Ionised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Ar</a:t>
            </a:r>
            <a:r>
              <a:rPr lang="en-US" dirty="0">
                <a:latin typeface="Comic Sans MS" panose="030F0702030302020204" pitchFamily="66" charset="0"/>
              </a:rPr>
              <a:t> gas</a:t>
            </a:r>
          </a:p>
        </p:txBody>
      </p:sp>
      <p:cxnSp>
        <p:nvCxnSpPr>
          <p:cNvPr id="107" name="Straight Arrow Connector 106"/>
          <p:cNvCxnSpPr>
            <a:cxnSpLocks/>
          </p:cNvCxnSpPr>
          <p:nvPr/>
        </p:nvCxnSpPr>
        <p:spPr>
          <a:xfrm>
            <a:off x="7239000" y="4219179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1487D4C1-87B2-6E65-AECF-40BC4D90F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2D90790-669A-E78A-46EE-DD403FF43F4D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1219A4E-FB60-0361-4347-FC5478BB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496" y="392337"/>
            <a:ext cx="100584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SCINTILLATION COUNTER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1767681"/>
            <a:ext cx="100584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2500" dirty="0">
                <a:latin typeface="Comic Sans MS" panose="030F0702030302020204" pitchFamily="66" charset="0"/>
                <a:ea typeface="+mj-ea"/>
                <a:cs typeface="Times New Roman" pitchFamily="18" charset="0"/>
              </a:rPr>
              <a:t>Means </a:t>
            </a:r>
            <a:r>
              <a:rPr lang="en-US" sz="2500" dirty="0" err="1">
                <a:latin typeface="Comic Sans MS" panose="030F0702030302020204" pitchFamily="66" charset="0"/>
                <a:ea typeface="+mj-ea"/>
                <a:cs typeface="Times New Roman" pitchFamily="18" charset="0"/>
              </a:rPr>
              <a:t>Luminiscence</a:t>
            </a:r>
            <a:r>
              <a:rPr lang="en-US" sz="2500" dirty="0">
                <a:latin typeface="Comic Sans MS" panose="030F0702030302020204" pitchFamily="66" charset="0"/>
                <a:ea typeface="+mj-ea"/>
                <a:cs typeface="Times New Roman" pitchFamily="18" charset="0"/>
              </a:rPr>
              <a:t> , </a:t>
            </a:r>
            <a:r>
              <a:rPr lang="en-US" sz="2500" dirty="0" err="1">
                <a:latin typeface="Comic Sans MS" panose="030F0702030302020204" pitchFamily="66" charset="0"/>
                <a:ea typeface="+mj-ea"/>
                <a:cs typeface="Times New Roman" pitchFamily="18" charset="0"/>
              </a:rPr>
              <a:t>Scintillator</a:t>
            </a:r>
            <a:r>
              <a:rPr lang="en-US" sz="2500" dirty="0">
                <a:latin typeface="Comic Sans MS" panose="030F0702030302020204" pitchFamily="66" charset="0"/>
                <a:ea typeface="+mj-ea"/>
                <a:cs typeface="Times New Roman" pitchFamily="18" charset="0"/>
              </a:rPr>
              <a:t>- substance which has property to </a:t>
            </a:r>
            <a:r>
              <a:rPr lang="en-US" sz="2500" dirty="0" err="1">
                <a:latin typeface="Comic Sans MS" panose="030F0702030302020204" pitchFamily="66" charset="0"/>
                <a:ea typeface="+mj-ea"/>
                <a:cs typeface="Times New Roman" pitchFamily="18" charset="0"/>
              </a:rPr>
              <a:t>luminate</a:t>
            </a:r>
            <a:r>
              <a:rPr lang="en-US" sz="2500" dirty="0">
                <a:latin typeface="Comic Sans MS" panose="030F0702030302020204" pitchFamily="66" charset="0"/>
                <a:ea typeface="+mj-ea"/>
                <a:cs typeface="Times New Roman" pitchFamily="18" charset="0"/>
              </a:rPr>
              <a:t>- ex: </a:t>
            </a:r>
            <a:r>
              <a:rPr lang="en-US" sz="2500" dirty="0" err="1">
                <a:latin typeface="Comic Sans MS" panose="030F0702030302020204" pitchFamily="66" charset="0"/>
                <a:ea typeface="+mj-ea"/>
                <a:cs typeface="Times New Roman" pitchFamily="18" charset="0"/>
              </a:rPr>
              <a:t>ZnS</a:t>
            </a:r>
            <a:r>
              <a:rPr lang="en-US" sz="2500" dirty="0">
                <a:latin typeface="Comic Sans MS" panose="030F0702030302020204" pitchFamily="66" charset="0"/>
                <a:ea typeface="+mj-ea"/>
                <a:cs typeface="Times New Roman" pitchFamily="18" charset="0"/>
              </a:rPr>
              <a:t>, </a:t>
            </a:r>
            <a:r>
              <a:rPr lang="en-US" sz="2500" dirty="0" err="1">
                <a:latin typeface="Comic Sans MS" panose="030F0702030302020204" pitchFamily="66" charset="0"/>
                <a:ea typeface="+mj-ea"/>
                <a:cs typeface="Times New Roman" pitchFamily="18" charset="0"/>
              </a:rPr>
              <a:t>NaI</a:t>
            </a:r>
            <a:r>
              <a:rPr lang="en-US" sz="2500" dirty="0">
                <a:latin typeface="Comic Sans MS" panose="030F0702030302020204" pitchFamily="66" charset="0"/>
                <a:ea typeface="+mj-ea"/>
                <a:cs typeface="Times New Roman" pitchFamily="18" charset="0"/>
              </a:rPr>
              <a:t> (Thallium) </a:t>
            </a:r>
          </a:p>
        </p:txBody>
      </p:sp>
      <p:sp>
        <p:nvSpPr>
          <p:cNvPr id="25602" name="AutoShape 2" descr="Wavelength-dispersive Spectrometry: Scintillation Detecto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4" name="Picture 4" descr="Wavelength-dispersive Spectrometry: Scintillation Dete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834" y="2819400"/>
            <a:ext cx="5275972" cy="2306199"/>
          </a:xfrm>
          <a:prstGeom prst="rect">
            <a:avLst/>
          </a:prstGeom>
          <a:noFill/>
        </p:spPr>
      </p:pic>
      <p:pic>
        <p:nvPicPr>
          <p:cNvPr id="25606" name="Picture 6" descr="Stanford: Advanced Optical Ceramics Laborato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3025" y="2935738"/>
            <a:ext cx="5113170" cy="2045268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895F5A-FE41-EFE3-465D-0A8D09ECCE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6DC9447-5224-EE62-25E8-30F19AD4B61D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47DB843-9453-F3C6-CEBF-6C872CED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366930"/>
            <a:ext cx="8229600" cy="6096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AUTORADIOGRAPHY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6680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To visualize the distribution of radio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labelled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substance in a biological system and to locate it in various parts of plants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Photographic film, emulsion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AgBr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AgX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, Sample- morphological part of plant/ section of part</a:t>
            </a:r>
          </a:p>
          <a:p>
            <a:endParaRPr lang="en-US" sz="25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5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29700" name="Picture 4" descr="J histol histopathol on Twitter: &quot;#Autoradiography is the use of X ..."/>
          <p:cNvPicPr>
            <a:picLocks noChangeAspect="1" noChangeArrowheads="1"/>
          </p:cNvPicPr>
          <p:nvPr/>
        </p:nvPicPr>
        <p:blipFill>
          <a:blip r:embed="rId2"/>
          <a:srcRect l="1667" t="24444" r="3333" b="11111"/>
          <a:stretch>
            <a:fillRect/>
          </a:stretch>
        </p:blipFill>
        <p:spPr bwMode="auto">
          <a:xfrm>
            <a:off x="2661930" y="2667001"/>
            <a:ext cx="6715739" cy="33528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16A263-1BB2-D1F9-D04A-649E97969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589ECA8-88C6-CE9F-1FDA-EF2A59499C37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3BCE9D8-74DB-F2D0-8FF7-A9EE8531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utoradiography"/>
          <p:cNvPicPr>
            <a:picLocks noChangeAspect="1" noChangeArrowheads="1"/>
          </p:cNvPicPr>
          <p:nvPr/>
        </p:nvPicPr>
        <p:blipFill>
          <a:blip r:embed="rId2"/>
          <a:srcRect t="16701" r="62382"/>
          <a:stretch>
            <a:fillRect/>
          </a:stretch>
        </p:blipFill>
        <p:spPr bwMode="auto">
          <a:xfrm>
            <a:off x="3276600" y="0"/>
            <a:ext cx="4418454" cy="6677892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040E79-7ED2-06E4-B8BF-46A1935F5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1E7EA9F-ED8E-F8C5-DF47-9E048C9A89B2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9601200" cy="914400"/>
          </a:xfrm>
        </p:spPr>
        <p:txBody>
          <a:bodyPr>
            <a:no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GENERAL APPLICATIONS OF TRACER TECHNIQUES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28800"/>
            <a:ext cx="11049000" cy="4038600"/>
          </a:xfrm>
        </p:spPr>
        <p:txBody>
          <a:bodyPr>
            <a:noAutofit/>
          </a:bodyPr>
          <a:lstStyle/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Study of sequence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cyclisation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by use of  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C,  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H labeled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mevalonic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acid.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Inter relationship among 4-methyl sterol and 4, 4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dimethyl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sterols by use of  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 acetate.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Terpenoid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biosynthesis by chloroplasts, isolated in organic solvent by use of two  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mevalonate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Study of formation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scopoletin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by use of labeled phenyl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alanine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Study of formation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cinnamic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acid in pathway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coumarin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from labeled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coumarin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Origin of carbon and nitrogen atoms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purine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ring system  by use of 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 or 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15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N labeled precursor.  </a:t>
            </a:r>
          </a:p>
          <a:p>
            <a:pPr>
              <a:buNone/>
            </a:pPr>
            <a:endParaRPr lang="en-US" sz="25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0AF2E5-6D8A-6C93-F0EA-97275587F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2C35C02-1919-8EA1-1D0D-EEB66C66684A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872FD2-8471-373F-F57D-11F4CE42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9601200" cy="655638"/>
          </a:xfrm>
        </p:spPr>
        <p:txBody>
          <a:bodyPr>
            <a:no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GENERAL APPLICATIONS OF TRACER TECHNIQUES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3657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By using 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45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Ca as a tracer it has been found that the uptake of calcium by plants from the soil is nearly the same both for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CaO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CaCO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 in acidic soils.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By adding ammonium phosphate labeled with 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32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P of known specific activity thus uptake of phosphorous is followed by measuring the radioactivity as label reaches first the lower parts of the plant then the upper parts, branches, leaves etc.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A38DFB-BA4E-CFDD-048B-E1B456AD1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657C172-2995-782A-18F7-601D622012B5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6CC67F-6B01-7D2D-AFEF-592B98B1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48"/>
            <a:ext cx="10439400" cy="1219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METHODS IN TRACER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439400" cy="4572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I. Competitive feeding</a:t>
            </a:r>
          </a:p>
          <a:p>
            <a:pPr>
              <a:lnSpc>
                <a:spcPct val="200000"/>
              </a:lnSpc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II. Precursor product sequence method </a:t>
            </a:r>
          </a:p>
          <a:p>
            <a:pPr>
              <a:lnSpc>
                <a:spcPct val="200000"/>
              </a:lnSpc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III. Sequential analysis method</a:t>
            </a:r>
          </a:p>
          <a:p>
            <a:pPr>
              <a:lnSpc>
                <a:spcPct val="200000"/>
              </a:lnSpc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IV. Isotope incorporation method </a:t>
            </a:r>
          </a:p>
          <a:p>
            <a:pPr>
              <a:lnSpc>
                <a:spcPct val="20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403CD-1C82-51AF-C3DF-089A29154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A468C5-A46D-596A-FC4A-2913742C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30B05C5-7054-35DE-2F7F-E56A04B8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6858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I. COMPETITIVE FEEDING</a:t>
            </a:r>
            <a:b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11277600" cy="4876800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Determines the actual precursor involved in the biosynthesis of a particular metabolite.</a:t>
            </a:r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Two precursors are then introduced into two separate groups of plants. 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If the radioactivity is observed in the group receiving precursor B and not in B1 receiving group, then the biosynthetic pathway for particular metabolite follows order.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 → B → C          but not         A → B1 → C</a:t>
            </a:r>
          </a:p>
          <a:p>
            <a:endParaRPr lang="en-US" sz="25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25" name="Slide Number Placeholder 3"/>
          <p:cNvSpPr>
            <a:spLocks noGrp="1"/>
          </p:cNvSpPr>
          <p:nvPr/>
        </p:nvSpPr>
        <p:spPr>
          <a:xfrm>
            <a:off x="8001000" y="848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/>
              <a:pPr/>
              <a:t>3</a:t>
            </a:fld>
            <a:endParaRPr lang="en-US"/>
          </a:p>
        </p:txBody>
      </p:sp>
      <p:sp>
        <p:nvSpPr>
          <p:cNvPr id="26" name="TextBox 4"/>
          <p:cNvSpPr txBox="1"/>
          <p:nvPr/>
        </p:nvSpPr>
        <p:spPr>
          <a:xfrm>
            <a:off x="2781300" y="5105400"/>
            <a:ext cx="220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Compound A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229100" y="4800600"/>
            <a:ext cx="1219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4229100" y="5334000"/>
            <a:ext cx="1143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5448300" y="464820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Precursor B</a:t>
            </a:r>
          </a:p>
        </p:txBody>
      </p:sp>
      <p:sp>
        <p:nvSpPr>
          <p:cNvPr id="30" name="TextBox 10"/>
          <p:cNvSpPr txBox="1"/>
          <p:nvPr/>
        </p:nvSpPr>
        <p:spPr>
          <a:xfrm>
            <a:off x="5448300" y="5638800"/>
            <a:ext cx="165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Precursor B</a:t>
            </a:r>
            <a:r>
              <a:rPr lang="en-US" baseline="300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6819900" y="48006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 flipV="1">
            <a:off x="6819900" y="5257800"/>
            <a:ext cx="8382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5"/>
          <p:cNvSpPr txBox="1"/>
          <p:nvPr/>
        </p:nvSpPr>
        <p:spPr>
          <a:xfrm>
            <a:off x="7685649" y="5029200"/>
            <a:ext cx="229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Compound 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B19DC7-8CAE-5CB1-A47C-8F1A16BDF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68D656D-F529-AE31-A73C-8E6593FC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3686014-DFD1-5D78-0FD8-0DBBC77C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94" y="327974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I. COMPETITIVE FEEDING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4"/>
          <p:cNvSpPr txBox="1"/>
          <p:nvPr/>
        </p:nvSpPr>
        <p:spPr>
          <a:xfrm>
            <a:off x="1885950" y="2667001"/>
            <a:ext cx="154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omic Sans MS" panose="030F0702030302020204" pitchFamily="66" charset="0"/>
              </a:rPr>
              <a:t>Tyrosine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352800" y="2590801"/>
            <a:ext cx="838200" cy="307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352800" y="28956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1"/>
          <p:cNvSpPr txBox="1"/>
          <p:nvPr/>
        </p:nvSpPr>
        <p:spPr>
          <a:xfrm>
            <a:off x="4124324" y="2349195"/>
            <a:ext cx="409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3, 4 </a:t>
            </a:r>
            <a:r>
              <a:rPr lang="en-US" dirty="0" err="1">
                <a:latin typeface="Comic Sans MS" panose="030F0702030302020204" pitchFamily="66" charset="0"/>
              </a:rPr>
              <a:t>dihydroxy</a:t>
            </a:r>
            <a:r>
              <a:rPr lang="en-US" dirty="0">
                <a:latin typeface="Comic Sans MS" panose="030F0702030302020204" pitchFamily="66" charset="0"/>
              </a:rPr>
              <a:t> phenyl </a:t>
            </a:r>
            <a:r>
              <a:rPr lang="en-US" dirty="0" err="1">
                <a:latin typeface="Comic Sans MS" panose="030F0702030302020204" pitchFamily="66" charset="0"/>
              </a:rPr>
              <a:t>pyruvic</a:t>
            </a:r>
            <a:r>
              <a:rPr lang="en-US" dirty="0">
                <a:latin typeface="Comic Sans MS" panose="030F0702030302020204" pitchFamily="66" charset="0"/>
              </a:rPr>
              <a:t> acid</a:t>
            </a:r>
          </a:p>
        </p:txBody>
      </p:sp>
      <p:sp>
        <p:nvSpPr>
          <p:cNvPr id="24" name="TextBox 12"/>
          <p:cNvSpPr txBox="1"/>
          <p:nvPr/>
        </p:nvSpPr>
        <p:spPr>
          <a:xfrm>
            <a:off x="3962400" y="316920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omic Sans MS" panose="030F0702030302020204" pitchFamily="66" charset="0"/>
              </a:rPr>
              <a:t>3, 4 </a:t>
            </a:r>
            <a:r>
              <a:rPr lang="en-US" dirty="0" err="1">
                <a:latin typeface="Comic Sans MS" panose="030F0702030302020204" pitchFamily="66" charset="0"/>
              </a:rPr>
              <a:t>dihydroxy</a:t>
            </a:r>
            <a:r>
              <a:rPr lang="en-US" dirty="0">
                <a:latin typeface="Comic Sans MS" panose="030F0702030302020204" pitchFamily="66" charset="0"/>
              </a:rPr>
              <a:t> phenyl ethyl amine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05750" y="2531528"/>
            <a:ext cx="533400" cy="272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 flipV="1">
            <a:off x="7391400" y="2953867"/>
            <a:ext cx="876300" cy="3459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9"/>
          <p:cNvSpPr txBox="1"/>
          <p:nvPr/>
        </p:nvSpPr>
        <p:spPr>
          <a:xfrm>
            <a:off x="8382000" y="26670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mic Sans MS" panose="030F0702030302020204" pitchFamily="66" charset="0"/>
              </a:rPr>
              <a:t>Norlaudanosoline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0"/>
          <p:cNvSpPr txBox="1"/>
          <p:nvPr/>
        </p:nvSpPr>
        <p:spPr>
          <a:xfrm>
            <a:off x="3124200" y="312420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DOPA</a:t>
            </a:r>
          </a:p>
        </p:txBody>
      </p:sp>
      <p:sp>
        <p:nvSpPr>
          <p:cNvPr id="29" name="TextBox 21"/>
          <p:cNvSpPr txBox="1"/>
          <p:nvPr/>
        </p:nvSpPr>
        <p:spPr>
          <a:xfrm>
            <a:off x="2000250" y="4226869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omic Sans MS" panose="030F0702030302020204" pitchFamily="66" charset="0"/>
              </a:rPr>
              <a:t>Tyrosine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3581400" y="4226868"/>
            <a:ext cx="8763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4"/>
          <p:cNvSpPr txBox="1"/>
          <p:nvPr/>
        </p:nvSpPr>
        <p:spPr>
          <a:xfrm>
            <a:off x="4686300" y="393645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DOPA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562600" y="4150668"/>
            <a:ext cx="914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657600" y="4455468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2"/>
          <p:cNvSpPr txBox="1"/>
          <p:nvPr/>
        </p:nvSpPr>
        <p:spPr>
          <a:xfrm>
            <a:off x="6477000" y="42268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3, 4 </a:t>
            </a:r>
            <a:r>
              <a:rPr lang="en-US" dirty="0" err="1">
                <a:latin typeface="Comic Sans MS" panose="030F0702030302020204" pitchFamily="66" charset="0"/>
              </a:rPr>
              <a:t>dihydroxy</a:t>
            </a:r>
            <a:r>
              <a:rPr lang="en-US" dirty="0">
                <a:latin typeface="Comic Sans MS" panose="030F0702030302020204" pitchFamily="66" charset="0"/>
              </a:rPr>
              <a:t> phenyl </a:t>
            </a:r>
            <a:r>
              <a:rPr lang="en-US" dirty="0" err="1">
                <a:latin typeface="Comic Sans MS" panose="030F0702030302020204" pitchFamily="66" charset="0"/>
              </a:rPr>
              <a:t>pyruvic</a:t>
            </a:r>
            <a:r>
              <a:rPr lang="en-US" dirty="0">
                <a:latin typeface="Comic Sans MS" panose="030F0702030302020204" pitchFamily="66" charset="0"/>
              </a:rPr>
              <a:t> acid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6800" y="1129961"/>
            <a:ext cx="1036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Similarly it was considered that 3, 4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dihydroxy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phenyl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pyruvic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acid would also be synthesized  through DOPA but by labeling experiments and competitive feeding it is confirmed that tyrosine directly gives 3, 4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dihydroxy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phenyl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pyruvic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acid.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91200" y="3886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0" y="449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correct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52500" y="5182174"/>
            <a:ext cx="1074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Comic Sans MS" panose="030F0702030302020204" pitchFamily="66" charset="0"/>
                <a:cs typeface="Times New Roman" pitchFamily="18" charset="0"/>
              </a:rPr>
              <a:t>Applications:</a:t>
            </a:r>
          </a:p>
          <a:p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Used for elucidation of biogenesis of propane alkaloids, biosynthesis of alkaloids like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connine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conhydrine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(hemlock) can be studied using C</a:t>
            </a:r>
            <a:r>
              <a:rPr lang="en-US" sz="20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labelled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compounds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61DC30-2EFF-F6AB-061D-BA98EEE8E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6D8D447-112E-9AF8-93B3-45BA9C5A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D274B1-F8A7-AED6-7A76-60DA83DE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687" y="707887"/>
            <a:ext cx="9725704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2.  PRECURSOR PRODUCT SEQUENCE METHOD:</a:t>
            </a:r>
            <a:br>
              <a:rPr lang="en-US" sz="3200" b="1" dirty="0">
                <a:latin typeface="Comic Sans MS" panose="030F0702030302020204" pitchFamily="66" charset="0"/>
              </a:rPr>
            </a:b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9386"/>
            <a:ext cx="10591800" cy="496901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this method, the presumed precursor of the constituent under investigation on a labeled form is fed into the plants for suitable time period. Later the constituents produced in plant are isolated and purified and its radioactivity is determined</a:t>
            </a:r>
          </a:p>
          <a:p>
            <a:pPr>
              <a:spcBef>
                <a:spcPts val="1200"/>
              </a:spcBef>
            </a:pPr>
            <a:r>
              <a:rPr lang="en-US" sz="2400" b="1" i="1" dirty="0">
                <a:latin typeface="Comic Sans MS" panose="030F0702030302020204" pitchFamily="66" charset="0"/>
                <a:cs typeface="Times New Roman" pitchFamily="18" charset="0"/>
              </a:rPr>
              <a:t>Disadvantages: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Sometimes radioactivity of isolated compound alone is not usually sufficient evident that the precursor fed during the studies is a direct precursor. It is due to the fact that the compounds may enter the general biogenetic pathways and get distributed randomly through the array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phytochemical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constituents.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In such cases further proof can be obtained from studies by incorporating precursors from double and triple labeling experiments.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B12A66-84F5-2962-E287-8BEFEC8AE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9AC7731-C29D-1FB1-A499-B91768B6A0B1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796B37C-5548-0F22-DB39-A5C626C2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809" y="806450"/>
            <a:ext cx="9954304" cy="6096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2.  PRECURSOR PRODUCT SEQUENCE METHOD:</a:t>
            </a:r>
            <a:br>
              <a:rPr lang="en-US" sz="4000" b="1" dirty="0">
                <a:latin typeface="Comic Sans MS" panose="030F0702030302020204" pitchFamily="66" charset="0"/>
              </a:rPr>
            </a:b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4038601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</a:t>
            </a:r>
            <a:r>
              <a:rPr lang="en-US" sz="2200" baseline="-25000" dirty="0"/>
              <a:t>2</a:t>
            </a:r>
            <a:r>
              <a:rPr lang="en-US" sz="2200" dirty="0"/>
              <a:t>-</a:t>
            </a:r>
            <a:r>
              <a:rPr lang="en-US" sz="2200" baseline="30000" dirty="0"/>
              <a:t>14</a:t>
            </a:r>
            <a:r>
              <a:rPr lang="en-US" sz="2200" dirty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4600" y="4495801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</a:t>
            </a:r>
            <a:r>
              <a:rPr lang="en-US" sz="2200" baseline="-25000" dirty="0"/>
              <a:t>6</a:t>
            </a:r>
            <a:r>
              <a:rPr lang="en-US" sz="2200" dirty="0"/>
              <a:t>-</a:t>
            </a:r>
            <a:r>
              <a:rPr lang="en-US" sz="2200" baseline="30000" dirty="0"/>
              <a:t>15</a:t>
            </a:r>
            <a:r>
              <a:rPr lang="en-US" sz="2200" dirty="0"/>
              <a:t>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8A6076-B928-924D-BD1B-E9ACD43E1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61E66C6-3337-1B28-EFA5-F433EDE684B2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B1EA952-BD9B-DAA7-A6F8-F2BC8053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 l="4125" t="6064" r="10620" b="15094"/>
          <a:stretch>
            <a:fillRect/>
          </a:stretch>
        </p:blipFill>
        <p:spPr bwMode="auto">
          <a:xfrm>
            <a:off x="3886199" y="2933701"/>
            <a:ext cx="526952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20112"/>
            <a:ext cx="10515600" cy="481485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Eg :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Anabasine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It is an alkaloid obtained from </a:t>
            </a:r>
            <a:r>
              <a:rPr lang="en-US" sz="2400" i="1" dirty="0" err="1">
                <a:latin typeface="Comic Sans MS" panose="030F0702030302020204" pitchFamily="66" charset="0"/>
                <a:cs typeface="Times New Roman" pitchFamily="18" charset="0"/>
              </a:rPr>
              <a:t>Nicotiana</a:t>
            </a:r>
            <a:r>
              <a:rPr lang="en-US" sz="2400" i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  <a:cs typeface="Times New Roman" pitchFamily="18" charset="0"/>
              </a:rPr>
              <a:t>glauca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Precursor - Lysine (which forms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piperidine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ring), Double labeling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Radioactive labeled lysine (labeled with </a:t>
            </a:r>
            <a:r>
              <a:rPr lang="en-US" sz="2400" baseline="-25000" dirty="0">
                <a:latin typeface="Comic Sans MS" panose="030F0702030302020204" pitchFamily="66" charset="0"/>
                <a:cs typeface="Times New Roman" pitchFamily="18" charset="0"/>
              </a:rPr>
              <a:t>6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400" baseline="-25000" dirty="0">
                <a:latin typeface="Comic Sans MS" panose="030F0702030302020204" pitchFamily="66" charset="0"/>
                <a:cs typeface="Times New Roman" pitchFamily="18" charset="0"/>
              </a:rPr>
              <a:t>7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N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15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) at positions 2, 6 respectively was fed to </a:t>
            </a:r>
            <a:r>
              <a:rPr lang="en-US" sz="2400" i="1" dirty="0" err="1">
                <a:latin typeface="Comic Sans MS" panose="030F0702030302020204" pitchFamily="66" charset="0"/>
                <a:cs typeface="Times New Roman" pitchFamily="18" charset="0"/>
              </a:rPr>
              <a:t>Nicotiana</a:t>
            </a:r>
            <a:r>
              <a:rPr lang="en-US" sz="2400" i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  <a:cs typeface="Times New Roman" pitchFamily="18" charset="0"/>
              </a:rPr>
              <a:t>glauca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Biogenesis resulted in formation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anabasine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alkaloid. With the help of radioactivity  determination study, it was proved that radioactive N</a:t>
            </a:r>
            <a:r>
              <a:rPr lang="en-US" sz="24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and C at 6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and 2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nd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positions respectively. </a:t>
            </a: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591800" cy="445135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Suppose in the same experiment when lysine was labeled with radioactive carbon C</a:t>
            </a:r>
            <a:r>
              <a:rPr lang="en-US" sz="22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and nitrogen</a:t>
            </a:r>
          </a:p>
          <a:p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N</a:t>
            </a:r>
            <a:r>
              <a:rPr lang="en-US" sz="2200" baseline="30000" dirty="0">
                <a:latin typeface="Comic Sans MS" panose="030F0702030302020204" pitchFamily="66" charset="0"/>
                <a:cs typeface="Times New Roman" pitchFamily="18" charset="0"/>
              </a:rPr>
              <a:t>15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at the same position it was proved that only radioactive carbon and non-labeled N</a:t>
            </a:r>
            <a:r>
              <a:rPr lang="en-US" sz="22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were involved in the formation of a piperidine ring. </a:t>
            </a:r>
          </a:p>
          <a:p>
            <a:endParaRPr lang="en-US" sz="2200" b="1" i="1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200" b="1" i="1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200" b="1" i="1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200" b="1" i="1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200" b="1" i="1" dirty="0">
                <a:latin typeface="Comic Sans MS" panose="030F0702030302020204" pitchFamily="66" charset="0"/>
                <a:cs typeface="Times New Roman" pitchFamily="18" charset="0"/>
              </a:rPr>
              <a:t>Applications:</a:t>
            </a:r>
          </a:p>
          <a:p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Stopping of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hordenine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production in barley seedlings after 15- 20 days of germination.</a:t>
            </a:r>
          </a:p>
          <a:p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Applied in study of the biosynthesis of morphine and ergot alkaloids.</a:t>
            </a:r>
          </a:p>
          <a:p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 l="7354" t="8711" r="4397" b="18693"/>
          <a:stretch>
            <a:fillRect/>
          </a:stretch>
        </p:blipFill>
        <p:spPr bwMode="auto">
          <a:xfrm>
            <a:off x="3848100" y="3124200"/>
            <a:ext cx="457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5F810F0-7727-B67D-36E3-B3E6562C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09" y="806450"/>
            <a:ext cx="9954304" cy="6096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2.  PRECURSOR PRODUCT SEQUENCE METHOD:</a:t>
            </a:r>
            <a:br>
              <a:rPr lang="en-US" sz="4000" b="1" dirty="0">
                <a:latin typeface="Comic Sans MS" panose="030F0702030302020204" pitchFamily="66" charset="0"/>
              </a:rPr>
            </a:b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3B30A2-5504-9F6A-E048-ECE3A3414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5C4E814-C989-2F3B-7206-62B80F040CC8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70CC09-AA96-793A-4E03-6BAE2B1C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62781"/>
            <a:ext cx="11277600" cy="7318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3. SEQUENTIAL ANALYSIS METHOD</a:t>
            </a:r>
            <a:endParaRPr lang="en-US" sz="48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1049000" cy="4495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The principle of this method of investigation is to grow plant in atmosphere of </a:t>
            </a:r>
            <a:r>
              <a:rPr lang="en-US" sz="20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CO</a:t>
            </a:r>
            <a:r>
              <a:rPr lang="en-US" sz="2000" baseline="-25000" dirty="0">
                <a:latin typeface="Comic Sans MS" panose="030F0702030302020204" pitchFamily="66" charset="0"/>
                <a:cs typeface="Times New Roman" pitchFamily="18" charset="0"/>
              </a:rPr>
              <a:t>2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and then analyze the plant metabolites at a given time intervals to obtain the sequence in which various related compounds become labeled. </a:t>
            </a:r>
          </a:p>
          <a:p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Example: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Mentha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piperita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CO</a:t>
            </a:r>
            <a:r>
              <a:rPr lang="en-US" sz="20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for about 5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mins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provided the evidence of probable biosynthetic sequences.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480712"/>
              </p:ext>
            </p:extLst>
          </p:nvPr>
        </p:nvGraphicFramePr>
        <p:xfrm>
          <a:off x="3810000" y="3657600"/>
          <a:ext cx="551197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CS ChemDraw Drawing" r:id="rId2" imgW="5064840" imgH="2100600" progId="ChemDraw.Document.6.0">
                  <p:embed/>
                </p:oleObj>
              </mc:Choice>
              <mc:Fallback>
                <p:oleObj name="CS ChemDraw Drawing" r:id="rId2" imgW="5064840" imgH="210060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57600"/>
                        <a:ext cx="5511971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7144F0D-DB15-8F80-DB8E-1F1413D9B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7AAAC89-7D47-C73D-B04C-2141B48C9AEA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8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48D2B4D-2D35-3083-2919-012A0BC0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804" y="656491"/>
            <a:ext cx="9410700" cy="7318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3. SEQUENTIAL ANALYSIS METHOD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46237"/>
            <a:ext cx="10744200" cy="5211763"/>
          </a:xfrm>
        </p:spPr>
        <p:txBody>
          <a:bodyPr/>
          <a:lstStyle/>
          <a:p>
            <a:pPr>
              <a:buNone/>
            </a:pPr>
            <a:r>
              <a:rPr lang="en-US" sz="2800" b="1" i="1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Applications:</a:t>
            </a:r>
            <a:r>
              <a:rPr lang="en-US" sz="2800" b="1" i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sequential analysis has been very successfully used in the elucidation of carbon in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	photosynthesis.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Determination of sequential formation of opium, hemlock, and tobacco alkaloids.</a:t>
            </a:r>
          </a:p>
          <a:p>
            <a:pPr>
              <a:buNone/>
            </a:pP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F774C-24CC-B21D-619D-86D4703EE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DC08AC-71E2-4B0C-01F2-00EDA08D20B6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9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90A6A3-7C8B-367C-05A4-45A5A882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1129</Words>
  <Application>Microsoft Office PowerPoint</Application>
  <PresentationFormat>Widescreen</PresentationFormat>
  <Paragraphs>153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Office Theme</vt:lpstr>
      <vt:lpstr>CS ChemDraw Drawing</vt:lpstr>
      <vt:lpstr>PowerPoint Presentation</vt:lpstr>
      <vt:lpstr>METHODS IN TRACER TECHNIQUE</vt:lpstr>
      <vt:lpstr> I. COMPETITIVE FEEDING </vt:lpstr>
      <vt:lpstr>I. COMPETITIVE FEEDING</vt:lpstr>
      <vt:lpstr>2.  PRECURSOR PRODUCT SEQUENCE METHOD: </vt:lpstr>
      <vt:lpstr>2.  PRECURSOR PRODUCT SEQUENCE METHOD: </vt:lpstr>
      <vt:lpstr>2.  PRECURSOR PRODUCT SEQUENCE METHOD: </vt:lpstr>
      <vt:lpstr>3. SEQUENTIAL ANALYSIS METHOD</vt:lpstr>
      <vt:lpstr>3. SEQUENTIAL ANALYSIS METHOD</vt:lpstr>
      <vt:lpstr>4. ISOTOPE INCORPORATION:</vt:lpstr>
      <vt:lpstr>4. ISOTOPE INCORPORATION:</vt:lpstr>
      <vt:lpstr>DETECTORS FOR IDENTIFICATION &amp; MEASUREMENT OF RADIO-LABELLED  COMPOUND</vt:lpstr>
      <vt:lpstr>SCINTILLATION COUNTER</vt:lpstr>
      <vt:lpstr>AUTORADIOGRAPHY</vt:lpstr>
      <vt:lpstr>PowerPoint Presentation</vt:lpstr>
      <vt:lpstr>GENERAL APPLICATIONS OF TRACER TECHNIQUES</vt:lpstr>
      <vt:lpstr>GENERAL APPLICATIONS OF TRACER TECHNIQUES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153</cp:revision>
  <dcterms:created xsi:type="dcterms:W3CDTF">2006-08-16T00:00:00Z</dcterms:created>
  <dcterms:modified xsi:type="dcterms:W3CDTF">2023-02-26T18:09:24Z</dcterms:modified>
</cp:coreProperties>
</file>