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78" r:id="rId2"/>
    <p:sldId id="264" r:id="rId3"/>
    <p:sldId id="266" r:id="rId4"/>
    <p:sldId id="267" r:id="rId5"/>
    <p:sldId id="265" r:id="rId6"/>
    <p:sldId id="276" r:id="rId7"/>
    <p:sldId id="271" r:id="rId8"/>
    <p:sldId id="275" r:id="rId9"/>
    <p:sldId id="277" r:id="rId10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19BE51F-BFD2-4682-AD54-16C21A246A6A}" type="datetimeFigureOut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57200" y="720725"/>
            <a:ext cx="64008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670AAC0-17B7-4E1D-8E61-99AEB27870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670AAC0-17B7-4E1D-8E61-99AEB27870F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032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48BE9-3412-E084-3679-676F80640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D16A5D-3033-4819-CF55-E3040C9C7E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0077DD-3E0B-4C69-FE47-576F922826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8A961-B0D2-4196-813A-1A56C41C72D9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912E8F-E95B-B6B1-0887-A0F248618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A334E3-A999-8C92-F819-6BA4FE01F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02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ED22D-5AB4-6B32-7080-F0C91530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7CD256A-BFD2-656D-6C6E-9814FE1583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81A6FA-C8B9-606D-E670-744EA8D012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88DD7F-1FE1-43A8-8B5C-44D96A91B39D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022724-1636-011D-2236-E05391790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FF1E2-424E-DEEF-AD0B-DA33446BB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989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C55734-3A15-439D-2BB0-7A24054CECE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40623F4-0C78-D46F-B871-51504BCD8F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9B61-7378-201C-5733-0E4CCD343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E48A9-8A11-4431-B97F-0AF8AC07AA9B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2AC9D-D32C-7B05-852B-B0BEF0FAE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DC6F99-9079-43EC-CA41-0C91E537D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90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57314-D7F5-16C0-DC03-2FCC4FCCC2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90B937-22B8-C11B-4AF3-78E6365015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B232F-999F-E68D-1949-82F5BFEB8A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2835DB-CDEE-4C09-BCDE-E7D1DAF38471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34A91-FF04-0747-C30B-E841F52E77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355909-3CDB-60A6-C539-16DF584491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94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FB8CA-099E-DB81-0B8D-57FF52179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9F6AF3-48A7-45AC-909F-507B0492B5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DBB4FB-807F-4DC3-724B-7127CAF64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595CD-7E7D-48C5-80F5-E6E46489D9C9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8D6565-D2DB-4BE8-1B80-EA5B7F829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9B05DB-FDD1-99E5-AA4E-90A14ACC2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256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6EAEDA-8D14-A9C9-44D5-4C2289F69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67697-6F2F-7544-3DEF-443072F10A0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D803B8-3412-BA8F-611D-B09C8B9514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DC29C7-AEAC-ECA2-AB2F-AAF02D13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D169A-DB8E-41F9-8D1A-D7828485A159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90A196-2445-4414-C2B4-6D2CA02FE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204CB5-936B-E96E-A0F1-36A27325B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21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45105-26F3-B20D-A8C2-09C6218E2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4569E-A3EA-C64F-086B-775177FB0B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E6A9B3-2150-43B4-0340-035CFFB08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F3EC02-3EB3-2927-53F6-2028113082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CD6058F-CDE9-A66A-3B44-CEE0A8A12A6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6B245A-6980-2207-A8F3-047C9C348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E529A-AE10-4A27-A5EA-FB81AE4E8015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DCAF62-6EB1-B578-3143-3ABE7143C4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9B70A3-7048-91A1-D1DE-CE3FD15784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187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67543-2F4D-8D21-C58B-0887273743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9B3C2DE-3170-95F9-884F-741444DB4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C5968-BFFC-4652-BB21-8012205D57EF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78112B-106D-DAA1-385D-243C671A7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DD9D5F-B2F1-FBF5-150D-39E5488DE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9678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0CDEF-3BC1-4DB9-0C6B-F5CBBA8F8D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36D40-9925-411B-8F81-DFBBC903271E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61F2C-2E01-95B5-35E9-58F127F91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5A64124-C56C-1946-5B5A-AF6749F59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818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1D49C-EA08-BE66-E372-1D684C033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A7AAB7-0A8F-70CF-CE57-CB8629078B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34DFAE-EEA3-7771-CA93-C74C64129A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D8055E-D70F-3CCA-1D30-B0F68D83CF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54EC1A-E9F9-4D03-8460-F8AD358BE235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A480EF-3BED-1BE9-2F85-1A6075CE4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16BEF1-5969-F781-76A1-CB8AE23DB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229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B9EBE6-47F7-0641-1124-0999BB630B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E42650C-9FBC-60C1-B97C-3CCC0AB9C24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9E9433-48C7-1530-34BC-5CE7E36EF2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E15A94-127C-6E17-4E76-E798AEF09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84A32-956C-49C7-A777-642CA32CDAFD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2B127E-626E-CB81-B9C2-B8B42706C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7BC3D7-315A-9C0E-6BDA-C7EA9FE00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32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42F232-8DA8-69B7-FCFA-35BC345F6A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1B67B3-0C0F-F05C-EF7C-A5929B2FA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DACA90-E5D2-200F-AA14-396B156BAE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24CBD7-4F52-448D-B44C-DDDE0A0928A6}" type="datetime1">
              <a:rPr lang="en-US" smtClean="0"/>
              <a:pPr/>
              <a:t>2/20/2023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E3FE9D-2F1A-1F5B-E0FE-7A2D79F8A6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7A4625-7B4F-500E-F291-59AE11F27F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940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1E9D5DA5-64CC-4B52-AB44-068E0B4F30DA}"/>
              </a:ext>
            </a:extLst>
          </p:cNvPr>
          <p:cNvSpPr/>
          <p:nvPr/>
        </p:nvSpPr>
        <p:spPr>
          <a:xfrm>
            <a:off x="1143000" y="228600"/>
            <a:ext cx="10210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B.PHARM. 5</a:t>
            </a:r>
            <a:r>
              <a:rPr lang="en-US" sz="2000" b="1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 SEMESTER BP504 T. PHARMACOGNOSY AND PHYTOCHEMISTRY II (Theory)</a:t>
            </a:r>
            <a:endParaRPr lang="en-US" sz="2000" dirty="0">
              <a:latin typeface="Comic Sans MS" panose="030F0702030302020204" pitchFamily="66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395691D-FCA5-4CED-9C6C-E59EE8165CC2}"/>
              </a:ext>
            </a:extLst>
          </p:cNvPr>
          <p:cNvSpPr/>
          <p:nvPr/>
        </p:nvSpPr>
        <p:spPr>
          <a:xfrm>
            <a:off x="571500" y="2213282"/>
            <a:ext cx="11049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UNIT-I</a:t>
            </a:r>
          </a:p>
          <a:p>
            <a:pPr algn="ctr"/>
            <a:r>
              <a:rPr lang="en-US" sz="4800" b="1" dirty="0">
                <a:solidFill>
                  <a:schemeClr val="tx1"/>
                </a:solidFill>
                <a:latin typeface="Comic Sans MS" panose="030F0702030302020204" pitchFamily="66" charset="0"/>
                <a:cs typeface="Times New Roman" pitchFamily="18" charset="0"/>
              </a:rPr>
              <a:t>SHIKIMIC ACID PATHWAY </a:t>
            </a:r>
          </a:p>
          <a:p>
            <a:pPr algn="ctr"/>
            <a:endParaRPr lang="en-US" sz="3600" dirty="0">
              <a:latin typeface="Comic Sans MS" panose="030F0702030302020204" pitchFamily="66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B3AA68F-2288-4294-9871-012E86E5C50D}"/>
              </a:ext>
            </a:extLst>
          </p:cNvPr>
          <p:cNvSpPr/>
          <p:nvPr/>
        </p:nvSpPr>
        <p:spPr>
          <a:xfrm>
            <a:off x="3200400" y="4927923"/>
            <a:ext cx="6096000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DR. ANJU SINGH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ASSISTANT PROFESSOR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SCHOOL OF PHARAMACEUTICAL SCIENCES </a:t>
            </a:r>
          </a:p>
          <a:p>
            <a:pPr algn="ctr"/>
            <a:r>
              <a:rPr lang="en-US" sz="2000" b="1" dirty="0">
                <a:latin typeface="Comic Sans MS" panose="030F0702030302020204" pitchFamily="66" charset="0"/>
                <a:cs typeface="Times New Roman" pitchFamily="18" charset="0"/>
              </a:rPr>
              <a:t>CSJMU, KANPUR</a:t>
            </a:r>
          </a:p>
          <a:p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4DEFBAF9-0BC5-DA2A-E11C-364D099F7296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1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D906ABD9-8556-956D-7BA2-3EB863E1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6EF8E5E-5A18-7A75-AD70-072F670CAB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6862" y="234830"/>
            <a:ext cx="9058275" cy="57943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SHIKIMIC ACID PATHWAY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444198" y="1067807"/>
            <a:ext cx="1010068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Shikimic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acid- known by its anionic form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shikimate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-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cyclohexane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carboxylic acid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Imp. Metabolite in plants &amp; micro-organisms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Japanese flower: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shikimi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- Japanese star anise-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Comic Sans MS" panose="030F0702030302020204" pitchFamily="66" charset="0"/>
                <a:cs typeface="Times New Roman" pitchFamily="18" charset="0"/>
              </a:rPr>
              <a:t>Illicium</a:t>
            </a:r>
            <a:r>
              <a:rPr lang="en-US" sz="2000" i="1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sz="2000" i="1" dirty="0" err="1">
                <a:latin typeface="Comic Sans MS" panose="030F0702030302020204" pitchFamily="66" charset="0"/>
                <a:cs typeface="Times New Roman" pitchFamily="18" charset="0"/>
              </a:rPr>
              <a:t>anisatum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, - isolated in 1855- J Fredrik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Eykmann</a:t>
            </a:r>
            <a:endParaRPr lang="en-US" sz="20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Structure elucidation – after 50 years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It is also glycoside part of some of hydrolysable tannins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Shikimate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pathway- 7 step pathway- for biosynthesis of aromatic amino acids- phenylalanine, tyrosine, tryptophan, many phenyl C-3 compounds- </a:t>
            </a:r>
            <a:r>
              <a:rPr lang="en-US" sz="2000" dirty="0" err="1">
                <a:latin typeface="Comic Sans MS" panose="030F0702030302020204" pitchFamily="66" charset="0"/>
                <a:cs typeface="Times New Roman" pitchFamily="18" charset="0"/>
              </a:rPr>
              <a:t>phenylpropane</a:t>
            </a: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 derivatives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Not found in animals, so these amino acids must be obtained from diet</a:t>
            </a:r>
            <a:endParaRPr lang="en-US" sz="2000" dirty="0">
              <a:latin typeface="Comic Sans MS" panose="030F0702030302020204" pitchFamily="66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000" dirty="0">
                <a:latin typeface="Comic Sans MS" panose="030F0702030302020204" pitchFamily="66" charset="0"/>
                <a:cs typeface="Times New Roman" pitchFamily="18" charset="0"/>
              </a:rPr>
              <a:t>Used by Fungi, parasite, bacteria, algae, and plants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0067529"/>
              </p:ext>
            </p:extLst>
          </p:nvPr>
        </p:nvGraphicFramePr>
        <p:xfrm>
          <a:off x="8609744" y="1067807"/>
          <a:ext cx="2124075" cy="23906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2" imgW="1656720" imgH="1865880" progId="ChemDraw.Document.6.0">
                  <p:embed/>
                </p:oleObj>
              </mc:Choice>
              <mc:Fallback>
                <p:oleObj name="CS ChemDraw Drawing" r:id="rId2" imgW="1656720" imgH="1865880" progId="ChemDraw.Document.6.0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609744" y="1067807"/>
                        <a:ext cx="2124075" cy="239060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3">
            <a:extLst>
              <a:ext uri="{FF2B5EF4-FFF2-40B4-BE49-F238E27FC236}">
                <a16:creationId xmlns:a16="http://schemas.microsoft.com/office/drawing/2014/main" id="{7403638D-BBF1-0A9F-F785-F4B88F2D8F28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2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C9FE21-878F-69BF-4368-B40E49039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38388B2-87C5-2790-4802-7F51DF5A919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04800"/>
            <a:ext cx="8229600" cy="579438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latin typeface="Comic Sans MS" panose="030F0702030302020204" pitchFamily="66" charset="0"/>
                <a:cs typeface="Times New Roman" pitchFamily="18" charset="0"/>
              </a:rPr>
              <a:t>SHIKIMIC ACID</a:t>
            </a:r>
            <a:endParaRPr lang="en-US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371600"/>
            <a:ext cx="9753600" cy="4267200"/>
          </a:xfrm>
          <a:noFill/>
        </p:spPr>
        <p:txBody>
          <a:bodyPr>
            <a:normAutofit/>
          </a:bodyPr>
          <a:lstStyle/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It is an intermediate from carbohydrate for biosynthesis of phenyl propane derivative (C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6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-C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3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unit) ex. Tyrosine &amp; phenylalanine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Precursor for synthesis of shikimic acid- 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phosphoenol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pyruvate- (from Glycolysis)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Erythrose-4-phosphate intermediate of PPP/ HMP</a:t>
            </a:r>
          </a:p>
          <a:p>
            <a:pPr>
              <a:spcBef>
                <a:spcPts val="1200"/>
              </a:spcBef>
              <a:spcAft>
                <a:spcPts val="1200"/>
              </a:spcAft>
            </a:pP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The N required in pathway is obtained from – other amino acids- Glutamine,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glycine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serine 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CB9FFC29-B5ED-075E-5B84-6C6BE5644CA2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3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BA99F1-5A87-A5DF-210D-BEB48C078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F369960-1155-B8D1-35DF-5DE29E9F34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95500" y="415314"/>
            <a:ext cx="8229600" cy="579438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ROLE OF SHIKIMIC ACID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447800"/>
            <a:ext cx="10515600" cy="5410200"/>
          </a:xfrm>
          <a:noFill/>
          <a:ln>
            <a:noFill/>
          </a:ln>
        </p:spPr>
        <p:txBody>
          <a:bodyPr/>
          <a:lstStyle/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Precursor for biosynthesis of some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phenolic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phenyl propane derivatives-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flavonoid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coumarin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tannins, lignin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Precursor for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,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indole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derivative &amp; many alkaloids &amp; other aromatic metabolites</a:t>
            </a:r>
          </a:p>
          <a:p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Gallic acid biosynthesis from 3 de-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hydroshikimate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(intermediate)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7AB99A1D-DDEB-1D61-3D1A-A1FE894D8477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4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8CF8012-73C5-57D3-5E86-337FA1606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BAD85F3-7F8C-91BC-3F3C-36162661D7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485900" y="238369"/>
            <a:ext cx="9220200" cy="762000"/>
          </a:xfrm>
          <a:noFill/>
          <a:ln>
            <a:noFill/>
          </a:ln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SHIKIMIC ACID PATHWAY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219200"/>
            <a:ext cx="662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Phosphoenol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pyruvate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 (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Glycolysis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) &amp; erythrose-4-PO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4 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(PPP)</a:t>
            </a:r>
            <a:endParaRPr lang="en-US" baseline="-25000" dirty="0">
              <a:latin typeface="Comic Sans MS" panose="030F0702030302020204" pitchFamily="66" charset="0"/>
              <a:cs typeface="Times New Roman" pitchFamily="18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rot="5400000">
            <a:off x="4039394" y="18280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133600" y="2057400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2-keto, 3-deoxy-7-phospho-D-gluco </a:t>
            </a:r>
            <a:r>
              <a:rPr lang="en-US" dirty="0" err="1">
                <a:latin typeface="Comic Sans MS" panose="030F0702030302020204" pitchFamily="66" charset="0"/>
                <a:cs typeface="Times New Roman" pitchFamily="18" charset="0"/>
              </a:rPr>
              <a:t>heptanoic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 acid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27849" y="160019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DAHP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synthase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4039394" y="25900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2438400" y="2819401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3-dehydro- </a:t>
            </a:r>
            <a:r>
              <a:rPr lang="en-US" dirty="0" err="1">
                <a:latin typeface="Comic Sans MS" panose="030F0702030302020204" pitchFamily="66" charset="0"/>
              </a:rPr>
              <a:t>quinic</a:t>
            </a:r>
            <a:r>
              <a:rPr lang="en-US" dirty="0">
                <a:latin typeface="Comic Sans MS" panose="030F0702030302020204" pitchFamily="66" charset="0"/>
              </a:rPr>
              <a:t> acid</a:t>
            </a:r>
          </a:p>
          <a:p>
            <a:pPr algn="ctr"/>
            <a:r>
              <a:rPr lang="en-US" dirty="0">
                <a:latin typeface="Comic Sans MS" panose="030F0702030302020204" pitchFamily="66" charset="0"/>
              </a:rPr>
              <a:t>(DHQ)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325442" y="2362200"/>
            <a:ext cx="1941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DHQ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synthase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rot="5400000">
            <a:off x="4039394" y="3656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124200" y="3886200"/>
            <a:ext cx="2783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3-dehydro-shikimic acid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08144" y="3288771"/>
            <a:ext cx="33480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3-dehydro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quinate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dehdratase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351887" y="3478776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dehydration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4039394" y="4418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676400" y="4267200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Shikimate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dehydrogenase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343400" y="42672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Reduction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09900" y="4578606"/>
            <a:ext cx="2590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err="1">
                <a:solidFill>
                  <a:srgbClr val="00B050"/>
                </a:solidFill>
                <a:latin typeface="Comic Sans MS" panose="030F0702030302020204" pitchFamily="66" charset="0"/>
              </a:rPr>
              <a:t>Shikimic</a:t>
            </a:r>
            <a:r>
              <a:rPr lang="en-US" sz="20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acid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4039394" y="5180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048000" y="5410200"/>
            <a:ext cx="304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omic Sans MS" panose="030F0702030302020204" pitchFamily="66" charset="0"/>
              </a:rPr>
              <a:t>Shikimic</a:t>
            </a:r>
            <a:r>
              <a:rPr lang="en-US" dirty="0">
                <a:latin typeface="Comic Sans MS" panose="030F0702030302020204" pitchFamily="66" charset="0"/>
              </a:rPr>
              <a:t> acid-3-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PO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133600" y="5023002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Shikimate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kinase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343400" y="4953000"/>
            <a:ext cx="1905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dirty="0">
                <a:latin typeface="Comic Sans MS" panose="030F0702030302020204" pitchFamily="66" charset="0"/>
              </a:rPr>
              <a:t>Catalyses ATP dep. </a:t>
            </a:r>
            <a:r>
              <a:rPr lang="en-US" sz="1500" dirty="0" err="1">
                <a:latin typeface="Comic Sans MS" panose="030F0702030302020204" pitchFamily="66" charset="0"/>
              </a:rPr>
              <a:t>phosphorylation</a:t>
            </a:r>
            <a:endParaRPr lang="en-US" sz="1500" dirty="0">
              <a:latin typeface="Comic Sans MS" panose="030F0702030302020204" pitchFamily="66" charset="0"/>
            </a:endParaRP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4039394" y="5942806"/>
            <a:ext cx="457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371600" y="6340758"/>
            <a:ext cx="457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5-enol-pyruvylshikimate-3-</a:t>
            </a:r>
            <a:r>
              <a:rPr lang="en-US" dirty="0">
                <a:latin typeface="Comic Sans MS" panose="030F0702030302020204" pitchFamily="66" charset="0"/>
                <a:cs typeface="Times New Roman" pitchFamily="18" charset="0"/>
              </a:rPr>
              <a:t>PO</a:t>
            </a:r>
            <a:r>
              <a:rPr lang="en-US" baseline="-25000" dirty="0">
                <a:latin typeface="Comic Sans MS" panose="030F0702030302020204" pitchFamily="66" charset="0"/>
                <a:cs typeface="Times New Roman" pitchFamily="18" charset="0"/>
              </a:rPr>
              <a:t>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4375638" y="5652700"/>
            <a:ext cx="27179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Coupling, loss of H</a:t>
            </a:r>
            <a:r>
              <a:rPr lang="en-US" baseline="-25000" dirty="0">
                <a:latin typeface="Comic Sans MS" panose="030F0702030302020204" pitchFamily="66" charset="0"/>
              </a:rPr>
              <a:t>2</a:t>
            </a:r>
            <a:r>
              <a:rPr lang="en-US" dirty="0">
                <a:latin typeface="Comic Sans MS" panose="030F0702030302020204" pitchFamily="66" charset="0"/>
              </a:rPr>
              <a:t>O</a:t>
            </a:r>
          </a:p>
          <a:p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EPSP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synthase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46738" y="5758934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 err="1">
                <a:latin typeface="Comic Sans MS" panose="030F0702030302020204" pitchFamily="66" charset="0"/>
              </a:rPr>
              <a:t>Phosphoenol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pyruvate</a:t>
            </a:r>
            <a:endParaRPr lang="en-US" dirty="0">
              <a:latin typeface="Comic Sans MS" panose="030F0702030302020204" pitchFamily="66" charset="0"/>
            </a:endParaRPr>
          </a:p>
        </p:txBody>
      </p:sp>
      <p:cxnSp>
        <p:nvCxnSpPr>
          <p:cNvPr id="31" name="Straight Arrow Connector 30"/>
          <p:cNvCxnSpPr>
            <a:cxnSpLocks/>
            <a:stCxn id="27" idx="3"/>
          </p:cNvCxnSpPr>
          <p:nvPr/>
        </p:nvCxnSpPr>
        <p:spPr>
          <a:xfrm flipV="1">
            <a:off x="5943600" y="6509317"/>
            <a:ext cx="2667000" cy="1610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8449994" y="6239436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omic Sans MS" panose="030F0702030302020204" pitchFamily="66" charset="0"/>
              </a:rPr>
              <a:t>Chorismic</a:t>
            </a:r>
            <a:r>
              <a:rPr lang="en-US" dirty="0">
                <a:latin typeface="Comic Sans MS" panose="030F0702030302020204" pitchFamily="66" charset="0"/>
              </a:rPr>
              <a:t> acid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6039897" y="6156092"/>
            <a:ext cx="2476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Chorismate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synthase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 rot="5400000" flipH="1" flipV="1">
            <a:off x="8649494" y="5752306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7696200" y="5430054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Claisen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rearrang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9144000" y="5410201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Chorismate</a:t>
            </a:r>
            <a:r>
              <a:rPr lang="en-US" dirty="0">
                <a:solidFill>
                  <a:srgbClr val="FF0000"/>
                </a:solidFill>
                <a:latin typeface="Comic Sans MS" panose="030F0702030302020204" pitchFamily="66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mutase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8001000" y="49530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>
                <a:latin typeface="Comic Sans MS" panose="030F0702030302020204" pitchFamily="66" charset="0"/>
              </a:rPr>
              <a:t>Prephenic</a:t>
            </a:r>
            <a:r>
              <a:rPr lang="en-US" dirty="0">
                <a:latin typeface="Comic Sans MS" panose="030F0702030302020204" pitchFamily="66" charset="0"/>
              </a:rPr>
              <a:t> acid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 rot="5400000" flipH="1" flipV="1">
            <a:off x="8573294" y="4609306"/>
            <a:ext cx="8382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7623724" y="3821668"/>
            <a:ext cx="3119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p-</a:t>
            </a:r>
            <a:r>
              <a:rPr lang="en-US" dirty="0" err="1">
                <a:latin typeface="Comic Sans MS" panose="030F0702030302020204" pitchFamily="66" charset="0"/>
              </a:rPr>
              <a:t>hydroxy</a:t>
            </a:r>
            <a:r>
              <a:rPr lang="en-US" dirty="0">
                <a:latin typeface="Comic Sans MS" panose="030F0702030302020204" pitchFamily="66" charset="0"/>
              </a:rPr>
              <a:t> phenyl </a:t>
            </a:r>
            <a:r>
              <a:rPr lang="en-US" dirty="0" err="1">
                <a:latin typeface="Comic Sans MS" panose="030F0702030302020204" pitchFamily="66" charset="0"/>
              </a:rPr>
              <a:t>pyruvate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239000" y="4198947"/>
            <a:ext cx="175632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Oxidative </a:t>
            </a:r>
            <a:r>
              <a:rPr lang="en-US" sz="1600" dirty="0" err="1">
                <a:latin typeface="Comic Sans MS" panose="030F0702030302020204" pitchFamily="66" charset="0"/>
              </a:rPr>
              <a:t>decarboxylation</a:t>
            </a:r>
            <a:endParaRPr lang="en-US" sz="1600" dirty="0">
              <a:latin typeface="Comic Sans MS" panose="030F0702030302020204" pitchFamily="66" charset="0"/>
            </a:endParaRPr>
          </a:p>
          <a:p>
            <a:r>
              <a:rPr lang="en-US" sz="1600" dirty="0">
                <a:latin typeface="Comic Sans MS" panose="030F0702030302020204" pitchFamily="66" charset="0"/>
              </a:rPr>
              <a:t>Retention of -OH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9048457" y="4313366"/>
            <a:ext cx="182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Prephenate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dehydrogenase</a:t>
            </a:r>
            <a:endParaRPr lang="en-US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rot="5400000" flipH="1" flipV="1">
            <a:off x="8649494" y="3542506"/>
            <a:ext cx="685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7848600" y="2514601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</a:rPr>
              <a:t>Tyrosine &amp; </a:t>
            </a:r>
            <a:r>
              <a:rPr lang="el-GR" b="1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</a:rPr>
              <a:t>α</a:t>
            </a:r>
            <a:r>
              <a:rPr lang="en-US" b="1" dirty="0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</a:rPr>
              <a:t>-</a:t>
            </a:r>
            <a:r>
              <a:rPr lang="en-US" b="1" dirty="0" err="1">
                <a:solidFill>
                  <a:srgbClr val="0070C0"/>
                </a:solidFill>
                <a:latin typeface="Comic Sans MS" panose="030F0702030302020204" pitchFamily="66" charset="0"/>
                <a:cs typeface="Times New Roman"/>
              </a:rPr>
              <a:t>ketoglutarate</a:t>
            </a:r>
            <a:endParaRPr lang="en-US" b="1" dirty="0">
              <a:solidFill>
                <a:srgbClr val="0070C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504112" y="3288031"/>
            <a:ext cx="14493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latin typeface="Comic Sans MS" panose="030F0702030302020204" pitchFamily="66" charset="0"/>
              </a:rPr>
              <a:t>Trans-</a:t>
            </a:r>
          </a:p>
          <a:p>
            <a:pPr algn="r"/>
            <a:r>
              <a:rPr lang="en-US" sz="1600" dirty="0">
                <a:latin typeface="Comic Sans MS" panose="030F0702030302020204" pitchFamily="66" charset="0"/>
              </a:rPr>
              <a:t>amination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9144000" y="3276601"/>
            <a:ext cx="152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omic Sans MS" panose="030F0702030302020204" pitchFamily="66" charset="0"/>
              </a:rPr>
              <a:t>Glutamate as</a:t>
            </a:r>
          </a:p>
          <a:p>
            <a:r>
              <a:rPr lang="en-US" sz="1600" dirty="0">
                <a:latin typeface="Comic Sans MS" panose="030F0702030302020204" pitchFamily="66" charset="0"/>
              </a:rPr>
              <a:t>N</a:t>
            </a:r>
            <a:r>
              <a:rPr lang="en-US" sz="1600" baseline="-25000" dirty="0">
                <a:latin typeface="Comic Sans MS" panose="030F0702030302020204" pitchFamily="66" charset="0"/>
              </a:rPr>
              <a:t>2</a:t>
            </a:r>
            <a:r>
              <a:rPr lang="en-US" sz="1600" dirty="0">
                <a:latin typeface="Comic Sans MS" panose="030F0702030302020204" pitchFamily="66" charset="0"/>
              </a:rPr>
              <a:t> source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354642" y="1853668"/>
            <a:ext cx="1828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latin typeface="Comic Sans MS" panose="030F0702030302020204" pitchFamily="66" charset="0"/>
              </a:rPr>
              <a:t>Phenyl </a:t>
            </a:r>
            <a:r>
              <a:rPr lang="en-US" sz="1600" dirty="0" err="1">
                <a:latin typeface="Comic Sans MS" panose="030F0702030302020204" pitchFamily="66" charset="0"/>
              </a:rPr>
              <a:t>pyruvic</a:t>
            </a:r>
            <a:r>
              <a:rPr lang="en-US" sz="1600" dirty="0">
                <a:latin typeface="Comic Sans MS" panose="030F0702030302020204" pitchFamily="66" charset="0"/>
              </a:rPr>
              <a:t> acid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8678594" y="1000369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0066CC"/>
                </a:solidFill>
                <a:latin typeface="Comic Sans MS" panose="030F0702030302020204" pitchFamily="66" charset="0"/>
              </a:rPr>
              <a:t>Phenyl </a:t>
            </a:r>
            <a:r>
              <a:rPr lang="en-US" b="1" dirty="0" err="1">
                <a:solidFill>
                  <a:srgbClr val="0066CC"/>
                </a:solidFill>
                <a:latin typeface="Comic Sans MS" panose="030F0702030302020204" pitchFamily="66" charset="0"/>
              </a:rPr>
              <a:t>alanine</a:t>
            </a:r>
            <a:endParaRPr lang="en-US" b="1" dirty="0">
              <a:solidFill>
                <a:srgbClr val="0066CC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74" name="Shape 73"/>
          <p:cNvCxnSpPr>
            <a:cxnSpLocks/>
            <a:stCxn id="48" idx="1"/>
            <a:endCxn id="66" idx="2"/>
          </p:cNvCxnSpPr>
          <p:nvPr/>
        </p:nvCxnSpPr>
        <p:spPr>
          <a:xfrm rot="10800000" flipH="1">
            <a:off x="7623724" y="2438444"/>
            <a:ext cx="645318" cy="1567891"/>
          </a:xfrm>
          <a:prstGeom prst="bentConnector4">
            <a:avLst>
              <a:gd name="adj1" fmla="val -35424"/>
              <a:gd name="adj2" fmla="val 55889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Elbow Connector 80"/>
          <p:cNvCxnSpPr/>
          <p:nvPr/>
        </p:nvCxnSpPr>
        <p:spPr>
          <a:xfrm rot="5400000" flipH="1" flipV="1">
            <a:off x="8827532" y="1459468"/>
            <a:ext cx="480536" cy="457200"/>
          </a:xfrm>
          <a:prstGeom prst="bentConnector3">
            <a:avLst>
              <a:gd name="adj1" fmla="val 50000"/>
            </a:avLst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267200" y="1628001"/>
            <a:ext cx="2817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>
                <a:latin typeface="Comic Sans MS" panose="030F0702030302020204" pitchFamily="66" charset="0"/>
              </a:rPr>
              <a:t>Aldol</a:t>
            </a:r>
            <a:r>
              <a:rPr lang="en-US" dirty="0">
                <a:latin typeface="Comic Sans MS" panose="030F0702030302020204" pitchFamily="66" charset="0"/>
              </a:rPr>
              <a:t> </a:t>
            </a:r>
            <a:r>
              <a:rPr lang="en-US" dirty="0" err="1">
                <a:latin typeface="Comic Sans MS" panose="030F0702030302020204" pitchFamily="66" charset="0"/>
              </a:rPr>
              <a:t>consensation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57" name="Slide Number Placeholder 3">
            <a:extLst>
              <a:ext uri="{FF2B5EF4-FFF2-40B4-BE49-F238E27FC236}">
                <a16:creationId xmlns:a16="http://schemas.microsoft.com/office/drawing/2014/main" id="{62B2BF30-7CE4-9956-3E0A-8E7C170F0087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5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01BA65AE-38EE-67CB-9E07-7B5171C2CD5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1026" name="Picture 2" descr="C:\Users\admin\Desktop\shikimic acid_001.png"/>
          <p:cNvPicPr>
            <a:picLocks noChangeAspect="1" noChangeArrowheads="1"/>
          </p:cNvPicPr>
          <p:nvPr/>
        </p:nvPicPr>
        <p:blipFill rotWithShape="1">
          <a:blip r:embed="rId2"/>
          <a:srcRect t="1377"/>
          <a:stretch/>
        </p:blipFill>
        <p:spPr bwMode="auto">
          <a:xfrm>
            <a:off x="1395987" y="298768"/>
            <a:ext cx="10134600" cy="647594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1395987" y="5356076"/>
            <a:ext cx="327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latin typeface="Comic Sans MS" panose="030F0702030302020204" pitchFamily="66" charset="0"/>
                <a:cs typeface="Times New Roman" pitchFamily="18" charset="0"/>
              </a:rPr>
              <a:t>3-Deoxy-D-arabinoheptulosonate -7 PO4= DAHP</a:t>
            </a:r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3EC78755-6111-1AC4-81E4-787A319138D6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6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16" name="Footer Placeholder 4">
            <a:extLst>
              <a:ext uri="{FF2B5EF4-FFF2-40B4-BE49-F238E27FC236}">
                <a16:creationId xmlns:a16="http://schemas.microsoft.com/office/drawing/2014/main" id="{E24EC0EB-930D-2BBA-769F-D67A7059D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019C055-5276-9216-9BA6-A352CC741D8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381000" y="152400"/>
            <a:ext cx="11430000" cy="6705600"/>
            <a:chOff x="-938008" y="85225"/>
            <a:chExt cx="11683225" cy="6790693"/>
          </a:xfrm>
        </p:grpSpPr>
        <p:sp>
          <p:nvSpPr>
            <p:cNvPr id="7" name="TextBox 6"/>
            <p:cNvSpPr txBox="1"/>
            <p:nvPr/>
          </p:nvSpPr>
          <p:spPr>
            <a:xfrm>
              <a:off x="1600200" y="533401"/>
              <a:ext cx="2242980" cy="652623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Pentose- P  pathway 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029200" y="533400"/>
              <a:ext cx="1295400" cy="369332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Glycolysis</a:t>
              </a:r>
              <a:endParaRPr lang="en-US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cxnSp>
          <p:nvCxnSpPr>
            <p:cNvPr id="9" name="Straight Arrow Connector 8"/>
            <p:cNvCxnSpPr>
              <a:cxnSpLocks/>
            </p:cNvCxnSpPr>
            <p:nvPr/>
          </p:nvCxnSpPr>
          <p:spPr>
            <a:xfrm flipH="1">
              <a:off x="2133600" y="1170880"/>
              <a:ext cx="8408" cy="33653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/>
            <p:cNvCxnSpPr/>
            <p:nvPr/>
          </p:nvCxnSpPr>
          <p:spPr>
            <a:xfrm rot="5400000">
              <a:off x="5296694" y="1256506"/>
              <a:ext cx="3810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/>
            <p:cNvSpPr txBox="1"/>
            <p:nvPr/>
          </p:nvSpPr>
          <p:spPr>
            <a:xfrm>
              <a:off x="1470376" y="1524000"/>
              <a:ext cx="1884587" cy="372927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Erythrose-4-P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669952" y="1524000"/>
              <a:ext cx="2001735" cy="372927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P-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enol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Pyruvate</a:t>
              </a:r>
              <a:endParaRPr lang="en-US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sp>
          <p:nvSpPr>
            <p:cNvPr id="13" name="Right Brace 12"/>
            <p:cNvSpPr/>
            <p:nvPr/>
          </p:nvSpPr>
          <p:spPr>
            <a:xfrm rot="5400000">
              <a:off x="3467100" y="266700"/>
              <a:ext cx="609600" cy="3733800"/>
            </a:xfrm>
            <a:prstGeom prst="rightBrace">
              <a:avLst>
                <a:gd name="adj1" fmla="val 8333"/>
                <a:gd name="adj2" fmla="val 50000"/>
              </a:avLst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b="1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2743200" y="2438400"/>
              <a:ext cx="2362200" cy="6526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Shikimic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acid pathway</a:t>
              </a:r>
            </a:p>
          </p:txBody>
        </p:sp>
        <p:cxnSp>
          <p:nvCxnSpPr>
            <p:cNvPr id="15" name="Elbow Connector 14"/>
            <p:cNvCxnSpPr/>
            <p:nvPr/>
          </p:nvCxnSpPr>
          <p:spPr>
            <a:xfrm rot="10800000" flipV="1">
              <a:off x="2133600" y="2819400"/>
              <a:ext cx="838200" cy="533400"/>
            </a:xfrm>
            <a:prstGeom prst="bentConnector3">
              <a:avLst>
                <a:gd name="adj1" fmla="val -4545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Elbow Connector 15"/>
            <p:cNvCxnSpPr/>
            <p:nvPr/>
          </p:nvCxnSpPr>
          <p:spPr>
            <a:xfrm>
              <a:off x="4876800" y="2819400"/>
              <a:ext cx="838200" cy="533400"/>
            </a:xfrm>
            <a:prstGeom prst="bentConnector3">
              <a:avLst>
                <a:gd name="adj1" fmla="val -909"/>
              </a:avLst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 rot="5400000">
              <a:off x="3505200" y="3124200"/>
              <a:ext cx="609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1135576" y="3124200"/>
              <a:ext cx="1165204" cy="3729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Tyrosine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5704274" y="3124200"/>
              <a:ext cx="1485297" cy="3729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Tryptophan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150077" y="3429000"/>
              <a:ext cx="1887887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Phenyl  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alanine</a:t>
              </a:r>
              <a:endParaRPr lang="en-US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 rot="5400000">
              <a:off x="3505994" y="4037806"/>
              <a:ext cx="6096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986750" y="3852136"/>
              <a:ext cx="617086" cy="372927"/>
            </a:xfrm>
            <a:prstGeom prst="rect">
              <a:avLst/>
            </a:prstGeom>
            <a:solidFill>
              <a:srgbClr val="92D05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PAL</a:t>
              </a:r>
            </a:p>
          </p:txBody>
        </p:sp>
        <p:cxnSp>
          <p:nvCxnSpPr>
            <p:cNvPr id="23" name="Straight Arrow Connector 22"/>
            <p:cNvCxnSpPr/>
            <p:nvPr/>
          </p:nvCxnSpPr>
          <p:spPr>
            <a:xfrm flipV="1">
              <a:off x="5105400" y="2438400"/>
              <a:ext cx="609600" cy="1524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5105400" y="2667000"/>
              <a:ext cx="685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5765626" y="2514600"/>
              <a:ext cx="1363200" cy="372927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Gallic acid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5686126" y="2057400"/>
              <a:ext cx="2493423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Protocatechinic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acid</a:t>
              </a:r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7058902" y="2692961"/>
              <a:ext cx="685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733127" y="2514600"/>
              <a:ext cx="1666792" cy="652623"/>
            </a:xfrm>
            <a:prstGeom prst="rect">
              <a:avLst/>
            </a:prstGeom>
            <a:solidFill>
              <a:srgbClr val="FFFF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Hydrolysable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tannins</a:t>
              </a:r>
            </a:p>
          </p:txBody>
        </p:sp>
        <p:cxnSp>
          <p:nvCxnSpPr>
            <p:cNvPr id="29" name="Straight Arrow Connector 28"/>
            <p:cNvCxnSpPr/>
            <p:nvPr/>
          </p:nvCxnSpPr>
          <p:spPr>
            <a:xfrm>
              <a:off x="6934200" y="3429000"/>
              <a:ext cx="643501" cy="455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/>
            <p:nvPr/>
          </p:nvCxnSpPr>
          <p:spPr>
            <a:xfrm rot="16200000" flipH="1">
              <a:off x="6858000" y="3505200"/>
              <a:ext cx="533400" cy="3810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TextBox 30"/>
            <p:cNvSpPr txBox="1"/>
            <p:nvPr/>
          </p:nvSpPr>
          <p:spPr>
            <a:xfrm>
              <a:off x="7620000" y="3276600"/>
              <a:ext cx="1189953" cy="372927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Alkaloids</a:t>
              </a: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7098555" y="3962400"/>
              <a:ext cx="2508273" cy="652623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Indole 3 acetic acid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IAA</a:t>
              </a: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952500" y="3467100"/>
              <a:ext cx="38100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4" name="TextBox 33"/>
            <p:cNvSpPr txBox="1"/>
            <p:nvPr/>
          </p:nvSpPr>
          <p:spPr>
            <a:xfrm>
              <a:off x="-921879" y="3822552"/>
              <a:ext cx="2281232" cy="93231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4-OH-cinnamic acid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(p-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coumaric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acid)</a:t>
              </a: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3096976" y="4343400"/>
              <a:ext cx="1717941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Cinnamic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acid</a:t>
              </a:r>
            </a:p>
          </p:txBody>
        </p:sp>
        <p:cxnSp>
          <p:nvCxnSpPr>
            <p:cNvPr id="36" name="Straight Arrow Connector 35"/>
            <p:cNvCxnSpPr/>
            <p:nvPr/>
          </p:nvCxnSpPr>
          <p:spPr>
            <a:xfrm rot="10800000" flipV="1">
              <a:off x="2514600" y="4495800"/>
              <a:ext cx="53340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>
              <a:cxnSpLocks/>
              <a:stCxn id="35" idx="3"/>
              <a:endCxn id="39" idx="1"/>
            </p:cNvCxnSpPr>
            <p:nvPr/>
          </p:nvCxnSpPr>
          <p:spPr>
            <a:xfrm>
              <a:off x="4814917" y="4529864"/>
              <a:ext cx="747681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922058" y="4038600"/>
              <a:ext cx="533399" cy="369332"/>
            </a:xfrm>
            <a:prstGeom prst="rect">
              <a:avLst/>
            </a:prstGeom>
            <a:solidFill>
              <a:srgbClr val="92D05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CS</a:t>
              </a:r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5562599" y="4343400"/>
              <a:ext cx="1331850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Flavonoids</a:t>
              </a:r>
              <a:endParaRPr lang="en-US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cxnSp>
          <p:nvCxnSpPr>
            <p:cNvPr id="40" name="Straight Arrow Connector 39"/>
            <p:cNvCxnSpPr/>
            <p:nvPr/>
          </p:nvCxnSpPr>
          <p:spPr>
            <a:xfrm rot="16200000" flipH="1">
              <a:off x="6667500" y="4686300"/>
              <a:ext cx="381000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/>
            <p:cNvSpPr txBox="1"/>
            <p:nvPr/>
          </p:nvSpPr>
          <p:spPr>
            <a:xfrm>
              <a:off x="7063164" y="5057740"/>
              <a:ext cx="1446210" cy="652623"/>
            </a:xfrm>
            <a:prstGeom prst="rect">
              <a:avLst/>
            </a:prstGeom>
            <a:solidFill>
              <a:srgbClr val="FFC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Condensed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Tannins</a:t>
              </a: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295400" y="4836913"/>
              <a:ext cx="1206453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Coumarin</a:t>
              </a:r>
              <a:endParaRPr lang="en-US" b="1" dirty="0">
                <a:latin typeface="Comic Sans MS" panose="030F0702030302020204" pitchFamily="66" charset="0"/>
                <a:cs typeface="Times New Roman" pitchFamily="18" charset="0"/>
              </a:endParaRPr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 rot="5400000">
              <a:off x="3658394" y="48760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/>
            <p:cNvSpPr txBox="1"/>
            <p:nvPr/>
          </p:nvSpPr>
          <p:spPr>
            <a:xfrm>
              <a:off x="3042526" y="5029200"/>
              <a:ext cx="2219531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i="1" dirty="0">
                  <a:latin typeface="Comic Sans MS" panose="030F0702030302020204" pitchFamily="66" charset="0"/>
                  <a:cs typeface="Times New Roman" pitchFamily="18" charset="0"/>
                </a:rPr>
                <a:t>P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- 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coumaric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 acid</a:t>
              </a:r>
            </a:p>
          </p:txBody>
        </p:sp>
        <p:cxnSp>
          <p:nvCxnSpPr>
            <p:cNvPr id="45" name="Straight Arrow Connector 44"/>
            <p:cNvCxnSpPr/>
            <p:nvPr/>
          </p:nvCxnSpPr>
          <p:spPr>
            <a:xfrm rot="5400000">
              <a:off x="3658394" y="55618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TextBox 45"/>
            <p:cNvSpPr txBox="1"/>
            <p:nvPr/>
          </p:nvSpPr>
          <p:spPr>
            <a:xfrm>
              <a:off x="3330526" y="5715000"/>
              <a:ext cx="1519946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Ferulic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acid</a:t>
              </a:r>
            </a:p>
          </p:txBody>
        </p:sp>
        <p:cxnSp>
          <p:nvCxnSpPr>
            <p:cNvPr id="47" name="Straight Arrow Connector 46"/>
            <p:cNvCxnSpPr/>
            <p:nvPr/>
          </p:nvCxnSpPr>
          <p:spPr>
            <a:xfrm rot="5400000">
              <a:off x="3734594" y="6171406"/>
              <a:ext cx="304800" cy="1588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3581400" y="6324599"/>
              <a:ext cx="823661" cy="372927"/>
            </a:xfrm>
            <a:prstGeom prst="rect">
              <a:avLst/>
            </a:prstGeom>
            <a:solidFill>
              <a:srgbClr val="FFC000"/>
            </a:solidFill>
          </p:spPr>
          <p:txBody>
            <a:bodyPr wrap="non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Lignin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5029200" y="5943600"/>
              <a:ext cx="3505200" cy="932318"/>
            </a:xfrm>
            <a:prstGeom prst="rect">
              <a:avLst/>
            </a:prstGeom>
            <a:solidFill>
              <a:srgbClr val="FFFF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Chalcone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synthase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-CS</a:t>
              </a:r>
            </a:p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Phenylalanine ammonia 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lyase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-PAL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-938008" y="85225"/>
              <a:ext cx="11683225" cy="37292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Central  role of </a:t>
              </a:r>
              <a:r>
                <a:rPr lang="en-US" b="1" dirty="0" err="1">
                  <a:latin typeface="Comic Sans MS" panose="030F0702030302020204" pitchFamily="66" charset="0"/>
                  <a:cs typeface="Times New Roman" pitchFamily="18" charset="0"/>
                </a:rPr>
                <a:t>Shikimic</a:t>
              </a:r>
              <a:r>
                <a:rPr lang="en-US" b="1" dirty="0">
                  <a:latin typeface="Comic Sans MS" panose="030F0702030302020204" pitchFamily="66" charset="0"/>
                  <a:cs typeface="Times New Roman" pitchFamily="18" charset="0"/>
                </a:rPr>
                <a:t> acid Pathway in the synthesis of various primary &amp; secondary metabolites </a:t>
              </a:r>
            </a:p>
          </p:txBody>
        </p:sp>
      </p:grpSp>
      <p:sp>
        <p:nvSpPr>
          <p:cNvPr id="55" name="Slide Number Placeholder 3">
            <a:extLst>
              <a:ext uri="{FF2B5EF4-FFF2-40B4-BE49-F238E27FC236}">
                <a16:creationId xmlns:a16="http://schemas.microsoft.com/office/drawing/2014/main" id="{3B200D68-44A1-8957-E741-4F5412F4C09E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7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228600"/>
            <a:ext cx="8229600" cy="685800"/>
          </a:xfrm>
          <a:noFill/>
        </p:spPr>
        <p:txBody>
          <a:bodyPr>
            <a:normAutofit/>
          </a:bodyPr>
          <a:lstStyle/>
          <a:p>
            <a:pPr algn="ctr"/>
            <a:r>
              <a:rPr lang="en-US" sz="3300" b="1" dirty="0">
                <a:latin typeface="Comic Sans MS" panose="030F0702030302020204" pitchFamily="66" charset="0"/>
                <a:cs typeface="Times New Roman" pitchFamily="18" charset="0"/>
              </a:rPr>
              <a:t>ROLE OF SHIKIMIC ACID PATHWAY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09700" y="1524000"/>
            <a:ext cx="9372600" cy="4419600"/>
          </a:xfrm>
          <a:noFill/>
          <a:ln>
            <a:noFill/>
          </a:ln>
        </p:spPr>
        <p:txBody>
          <a:bodyPr>
            <a:normAutofit/>
          </a:bodyPr>
          <a:lstStyle/>
          <a:p>
            <a:r>
              <a:rPr lang="en-US" sz="3600" dirty="0">
                <a:latin typeface="Comic Sans MS" panose="030F0702030302020204" pitchFamily="66" charset="0"/>
                <a:cs typeface="Times New Roman" pitchFamily="18" charset="0"/>
              </a:rPr>
              <a:t>In the genesis of aromatic building blocks of lignin &amp; in formation of few tannins, vanillin, phenyl propane units of flavones &amp; </a:t>
            </a:r>
            <a:r>
              <a:rPr lang="en-US" sz="3600" dirty="0" err="1">
                <a:latin typeface="Comic Sans MS" panose="030F0702030302020204" pitchFamily="66" charset="0"/>
                <a:cs typeface="Times New Roman" pitchFamily="18" charset="0"/>
              </a:rPr>
              <a:t>coumarins</a:t>
            </a:r>
            <a:endParaRPr lang="en-US" sz="3600" dirty="0">
              <a:latin typeface="Comic Sans MS" panose="030F0702030302020204" pitchFamily="66" charset="0"/>
              <a:cs typeface="Times New Roman" pitchFamily="18" charset="0"/>
            </a:endParaRPr>
          </a:p>
          <a:p>
            <a:pPr>
              <a:buNone/>
            </a:pPr>
            <a:endParaRPr lang="en-US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3FA32CE6-3262-A522-CB0F-8C2CA625D0C9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8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840E838-A120-4322-B1AA-EC3065950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96D87B2-4D49-D36C-E041-7CCFE49D082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50837"/>
            <a:ext cx="8229600" cy="731838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800" b="1" dirty="0">
                <a:latin typeface="Comic Sans MS" panose="030F0702030302020204" pitchFamily="66" charset="0"/>
                <a:cs typeface="Times New Roman" pitchFamily="18" charset="0"/>
              </a:rPr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219200"/>
            <a:ext cx="10058400" cy="5638800"/>
          </a:xfrm>
          <a:noFill/>
        </p:spPr>
        <p:txBody>
          <a:bodyPr>
            <a:normAutofit/>
          </a:bodyPr>
          <a:lstStyle/>
          <a:p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Medicinal Natural Products: A Biosynthetic Approach, Paul M. </a:t>
            </a:r>
            <a:r>
              <a:rPr lang="en-US" sz="2600" dirty="0" err="1">
                <a:latin typeface="Comic Sans MS" panose="030F0702030302020204" pitchFamily="66" charset="0"/>
                <a:cs typeface="Times New Roman" pitchFamily="18" charset="0"/>
              </a:rPr>
              <a:t>Dewick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, 3</a:t>
            </a:r>
            <a:r>
              <a:rPr lang="en-US" sz="2600" baseline="30000" dirty="0">
                <a:latin typeface="Comic Sans MS" panose="030F0702030302020204" pitchFamily="66" charset="0"/>
                <a:cs typeface="Times New Roman" pitchFamily="18" charset="0"/>
              </a:rPr>
              <a:t>rd</a:t>
            </a:r>
            <a:r>
              <a:rPr lang="en-US" sz="2600" dirty="0">
                <a:latin typeface="Comic Sans MS" panose="030F0702030302020204" pitchFamily="66" charset="0"/>
                <a:cs typeface="Times New Roman" pitchFamily="18" charset="0"/>
              </a:rPr>
              <a:t> Ed. 2009, John Wiley &amp; Sons, Ltd. England . 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The Biosynthesis of secondary metabolites, R.B. Herbert, 1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st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1981, Chapman &amp; hall, London.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Pharmacognosy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C.K.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Kokate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A.P.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Purohit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S.B.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Gokhale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54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2017, 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Nirali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Publication, New Delhi</a:t>
            </a:r>
          </a:p>
          <a:p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Trease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and Evans </a:t>
            </a:r>
            <a:r>
              <a:rPr lang="en-US" sz="2800" dirty="0" err="1">
                <a:latin typeface="Comic Sans MS" panose="030F0702030302020204" pitchFamily="66" charset="0"/>
                <a:cs typeface="Times New Roman" pitchFamily="18" charset="0"/>
              </a:rPr>
              <a:t>Pharmacognosy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, W.C. Evans, 15</a:t>
            </a:r>
            <a:r>
              <a:rPr lang="en-US" sz="2800" baseline="30000" dirty="0">
                <a:latin typeface="Comic Sans MS" panose="030F0702030302020204" pitchFamily="66" charset="0"/>
                <a:cs typeface="Times New Roman" pitchFamily="18" charset="0"/>
              </a:rPr>
              <a:t>th</a:t>
            </a:r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 Ed. Elsevier, 2002.</a:t>
            </a:r>
          </a:p>
          <a:p>
            <a:r>
              <a:rPr lang="en-US" sz="2800" dirty="0">
                <a:latin typeface="Comic Sans MS" panose="030F0702030302020204" pitchFamily="66" charset="0"/>
                <a:cs typeface="Times New Roman" pitchFamily="18" charset="0"/>
              </a:rPr>
              <a:t>https://www.slideshare.net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1428D20-535F-955C-95A5-BFD72B3611ED}"/>
              </a:ext>
            </a:extLst>
          </p:cNvPr>
          <p:cNvSpPr txBox="1">
            <a:spLocks/>
          </p:cNvSpPr>
          <p:nvPr/>
        </p:nvSpPr>
        <p:spPr>
          <a:xfrm>
            <a:off x="8853268" y="618707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en-US" sz="1800" b="1" smtClean="0">
                <a:latin typeface="Comic Sans MS" panose="030F0702030302020204" pitchFamily="66" charset="0"/>
              </a:rPr>
              <a:pPr/>
              <a:t>9</a:t>
            </a:fld>
            <a:endParaRPr lang="en-US" sz="1800" b="1" dirty="0">
              <a:latin typeface="Comic Sans MS" panose="030F0702030302020204" pitchFamily="66" charset="0"/>
            </a:endParaRP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0869CF6-42F8-D879-241E-B978407AE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en-US" sz="1400" b="1" dirty="0">
                <a:latin typeface="Comic Sans MS" panose="030F0702030302020204" pitchFamily="66" charset="0"/>
              </a:rPr>
              <a:t>©2023 ANJU SINGH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8241426-75DE-2CA6-593D-F34FA0B19FE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1167387" cy="1188608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2700</TotalTime>
  <Words>584</Words>
  <Application>Microsoft Office PowerPoint</Application>
  <PresentationFormat>Widescreen</PresentationFormat>
  <Paragraphs>123</Paragraphs>
  <Slides>9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Comic Sans MS</vt:lpstr>
      <vt:lpstr>Times New Roman</vt:lpstr>
      <vt:lpstr>Office Theme</vt:lpstr>
      <vt:lpstr>CS ChemDraw Drawing</vt:lpstr>
      <vt:lpstr>PowerPoint Presentation</vt:lpstr>
      <vt:lpstr>SHIKIMIC ACID PATHWAY</vt:lpstr>
      <vt:lpstr>SHIKIMIC ACID</vt:lpstr>
      <vt:lpstr>ROLE OF SHIKIMIC ACID</vt:lpstr>
      <vt:lpstr>SHIKIMIC ACID PATHWAY</vt:lpstr>
      <vt:lpstr>PowerPoint Presentation</vt:lpstr>
      <vt:lpstr>PowerPoint Presentation</vt:lpstr>
      <vt:lpstr>ROLE OF SHIKIMIC ACID PATHWAY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BP504 T. PHARMACOGNOSY AND PHYTOCHEMISTRY II (Theory)</dc:title>
  <dc:creator>admin</dc:creator>
  <cp:lastModifiedBy>user</cp:lastModifiedBy>
  <cp:revision>264</cp:revision>
  <dcterms:created xsi:type="dcterms:W3CDTF">2006-08-16T00:00:00Z</dcterms:created>
  <dcterms:modified xsi:type="dcterms:W3CDTF">2023-02-20T06:29:45Z</dcterms:modified>
</cp:coreProperties>
</file>