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6" r:id="rId2"/>
    <p:sldId id="274" r:id="rId3"/>
    <p:sldId id="262" r:id="rId4"/>
    <p:sldId id="267" r:id="rId5"/>
    <p:sldId id="263" r:id="rId6"/>
    <p:sldId id="273" r:id="rId7"/>
    <p:sldId id="271" r:id="rId8"/>
    <p:sldId id="264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C629F-1F02-40B7-82C5-AADC5CC4300A}" type="datetimeFigureOut">
              <a:rPr lang="en-US" smtClean="0"/>
              <a:pPr/>
              <a:t>2/26/2023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52EEB-243B-4E07-B2AE-177B1F4E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0AAC0-17B7-4E1D-8E61-99AEB27870F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0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CA1-1B0D-4534-AF9C-65B9025D4ADC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D372E-8DA0-4797-BA74-5282530E3E8C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1DB-1A8F-4A91-94C2-7D8A990129B5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4E604-B02C-4F21-85C9-9EF727D9B925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5C90-4C48-4082-A8AB-9A425052A906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7059-0FA0-4E4D-B5BA-4B3C4CE4A283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79A2-B260-46B4-82AD-7D9FB8C5A22C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9DAC-D535-40D8-9D2A-A4C296DD7EBB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52D0-4DEC-41F4-A975-95EE993884C3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F4B-8802-4CD2-8CE7-DB433A103DB2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C47E-4CBF-451A-B764-30020E20B8E5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C6CBC-C241-45DE-8815-B157E0B07579}" type="datetime1">
              <a:rPr lang="en-US" smtClean="0"/>
              <a:pPr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E9D5DA5-64CC-4B52-AB44-068E0B4F30DA}"/>
              </a:ext>
            </a:extLst>
          </p:cNvPr>
          <p:cNvSpPr/>
          <p:nvPr/>
        </p:nvSpPr>
        <p:spPr>
          <a:xfrm>
            <a:off x="1143000" y="228600"/>
            <a:ext cx="1021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B.PHARM. 5</a:t>
            </a:r>
            <a:r>
              <a:rPr lang="en-US" sz="2000" b="1" baseline="30000" dirty="0">
                <a:latin typeface="Comic Sans MS" panose="030F0702030302020204" pitchFamily="66" charset="0"/>
                <a:cs typeface="Times New Roman" pitchFamily="18" charset="0"/>
              </a:rPr>
              <a:t>th</a:t>
            </a: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 SEMESTER BP504 T. PHARMACOGNOSY AND PHYTOCHEMISTRY II (Theory)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95691D-FCA5-4CED-9C6C-E59EE8165CC2}"/>
              </a:ext>
            </a:extLst>
          </p:cNvPr>
          <p:cNvSpPr/>
          <p:nvPr/>
        </p:nvSpPr>
        <p:spPr>
          <a:xfrm>
            <a:off x="571500" y="1580099"/>
            <a:ext cx="11049000" cy="3208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UNIT-I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Metabolic pathways in higher plants and their determination</a:t>
            </a:r>
          </a:p>
          <a:p>
            <a:pPr algn="ctr"/>
            <a:endParaRPr lang="en-US" sz="1050" dirty="0">
              <a:solidFill>
                <a:schemeClr val="tx1"/>
              </a:solidFill>
              <a:latin typeface="Comic Sans MS" panose="030F0702030302020204" pitchFamily="66" charset="0"/>
              <a:cs typeface="Times New Roman" pitchFamily="18" charset="0"/>
            </a:endParaRP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Study of the utilization of radioactive isotopes in the investigation of Biogenetic studies.</a:t>
            </a:r>
          </a:p>
          <a:p>
            <a:pPr algn="ctr"/>
            <a:endParaRPr lang="en-US" sz="1600" dirty="0">
              <a:latin typeface="Comic Sans MS" panose="030F0702030302020204" pitchFamily="66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STEPS IN TRACER TECHNIQUE</a:t>
            </a:r>
          </a:p>
          <a:p>
            <a:pPr algn="ctr"/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3AA68F-2288-4294-9871-012E86E5C50D}"/>
              </a:ext>
            </a:extLst>
          </p:cNvPr>
          <p:cNvSpPr/>
          <p:nvPr/>
        </p:nvSpPr>
        <p:spPr>
          <a:xfrm>
            <a:off x="3200400" y="4927923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DR. ANJU SINGH</a:t>
            </a:r>
          </a:p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ASSISTANT PROFESSOR </a:t>
            </a:r>
          </a:p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SCHOOL OF PHARAMACEUTICAL SCIENCES </a:t>
            </a:r>
          </a:p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CSJMU, KANPUR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1440A3-014C-411B-8D3D-DB9823CE75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8A23B637-3D7D-21FF-6E5F-1598E2F28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3ED0ED9-2BC2-026E-9A4D-1A42FBB5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VARIOUS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10363200" cy="4221164"/>
          </a:xfrm>
        </p:spPr>
        <p:txBody>
          <a:bodyPr/>
          <a:lstStyle/>
          <a:p>
            <a:pPr lvl="0"/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Tracer techniques investigation</a:t>
            </a:r>
          </a:p>
          <a:p>
            <a:pPr lvl="0"/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Use of Isolated organs or Tissues</a:t>
            </a:r>
          </a:p>
          <a:p>
            <a:pPr lvl="0"/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Grafting method</a:t>
            </a:r>
          </a:p>
          <a:p>
            <a:pPr lvl="0"/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Use of mutant strains</a:t>
            </a:r>
          </a:p>
          <a:p>
            <a:pPr lvl="0"/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Enzymatic studies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28F5D5-0DD1-922E-A9EB-94D7B462B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E521498-A08C-A606-81A8-BB89B9EA6058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2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F97CF37-FBAA-7293-5336-FE7B5C84A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10210800" cy="4800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b="1" dirty="0">
                <a:latin typeface="Comic Sans MS" panose="030F0702030302020204" pitchFamily="66" charset="0"/>
                <a:cs typeface="Times New Roman" pitchFamily="18" charset="0"/>
              </a:rPr>
              <a:t>Selection of radioisotopes</a:t>
            </a:r>
          </a:p>
          <a:p>
            <a:pPr>
              <a:buNone/>
            </a:pP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	</a:t>
            </a:r>
            <a:r>
              <a:rPr lang="en-US" sz="2400" b="1" dirty="0">
                <a:latin typeface="Comic Sans MS" panose="030F0702030302020204" pitchFamily="66" charset="0"/>
                <a:cs typeface="Times New Roman" pitchFamily="18" charset="0"/>
              </a:rPr>
              <a:t>Criteria for selection of trace element:</a:t>
            </a:r>
          </a:p>
          <a:p>
            <a:pPr lvl="0"/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The starting concentration of trace element must be sufficient enough to withstand dilution in the course of metabolism</a:t>
            </a:r>
          </a:p>
          <a:p>
            <a:pPr lvl="0"/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For proper labeling the physical and chemical nature of the compound must be known.</a:t>
            </a:r>
          </a:p>
          <a:p>
            <a:pPr lvl="0"/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Half life of the tracer isotope should be sufficiently long.</a:t>
            </a:r>
          </a:p>
          <a:p>
            <a:pPr lvl="0"/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The labeled compound should not damage the Tissue system </a:t>
            </a:r>
          </a:p>
          <a:p>
            <a:pPr marL="514350" indent="-514350">
              <a:buNone/>
            </a:pPr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FC6A7AF-9E0A-39A4-54F5-2CDBD793C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48800" cy="655638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STEPS IN RADIO TRACER TECHNIQUE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579748D-A393-847E-43FC-511853F9D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0EA3F-6432-599D-4DAA-52633533E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3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51200-F195-CE3A-B879-F0A3C19F3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10591800" cy="4343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2. </a:t>
            </a:r>
            <a:r>
              <a:rPr lang="en-US" sz="2800" b="1" dirty="0">
                <a:latin typeface="Comic Sans MS" panose="030F0702030302020204" pitchFamily="66" charset="0"/>
                <a:cs typeface="Times New Roman" pitchFamily="18" charset="0"/>
              </a:rPr>
              <a:t>Preparation of </a:t>
            </a:r>
            <a:r>
              <a:rPr lang="en-US" sz="2800" b="1" dirty="0" err="1">
                <a:latin typeface="Comic Sans MS" panose="030F0702030302020204" pitchFamily="66" charset="0"/>
                <a:cs typeface="Times New Roman" pitchFamily="18" charset="0"/>
              </a:rPr>
              <a:t>Labelled</a:t>
            </a:r>
            <a:r>
              <a:rPr lang="en-US" sz="2800" b="1" dirty="0">
                <a:latin typeface="Comic Sans MS" panose="030F0702030302020204" pitchFamily="66" charset="0"/>
                <a:cs typeface="Times New Roman" pitchFamily="18" charset="0"/>
              </a:rPr>
              <a:t> compounds: </a:t>
            </a:r>
          </a:p>
          <a:p>
            <a:pPr marL="514350" indent="-514350"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. Many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compunds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are prepared easily from natural sources</a:t>
            </a:r>
          </a:p>
          <a:p>
            <a:pPr marL="514350" indent="-514350"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Ex. Growing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chlorello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(algae) in atmosphere of  </a:t>
            </a:r>
            <a:r>
              <a:rPr lang="en-US" sz="2600" baseline="30000" dirty="0">
                <a:latin typeface="Comic Sans MS" panose="030F0702030302020204" pitchFamily="66" charset="0"/>
                <a:cs typeface="Times New Roman" pitchFamily="18" charset="0"/>
              </a:rPr>
              <a:t>14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CO</a:t>
            </a:r>
            <a:r>
              <a:rPr lang="en-US" sz="2600" baseline="-25000" dirty="0">
                <a:latin typeface="Comic Sans MS" panose="030F0702030302020204" pitchFamily="66" charset="0"/>
                <a:cs typeface="Times New Roman" pitchFamily="18" charset="0"/>
              </a:rPr>
              <a:t>2 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all C compounds of organism gets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labelled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as </a:t>
            </a:r>
            <a:r>
              <a:rPr lang="en-US" sz="2600" baseline="30000" dirty="0">
                <a:latin typeface="Comic Sans MS" panose="030F0702030302020204" pitchFamily="66" charset="0"/>
                <a:cs typeface="Times New Roman" pitchFamily="18" charset="0"/>
              </a:rPr>
              <a:t>14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C</a:t>
            </a:r>
          </a:p>
          <a:p>
            <a:pPr marL="514350" indent="-514350"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ii. Nuclear reactor/accelerator: </a:t>
            </a:r>
            <a:r>
              <a:rPr lang="en-US" sz="2600" baseline="30000" dirty="0">
                <a:latin typeface="Comic Sans MS" panose="030F0702030302020204" pitchFamily="66" charset="0"/>
                <a:cs typeface="Times New Roman" pitchFamily="18" charset="0"/>
              </a:rPr>
              <a:t>14</a:t>
            </a:r>
            <a:r>
              <a:rPr lang="en-US" sz="2600" baseline="-25000" dirty="0">
                <a:latin typeface="Comic Sans MS" panose="030F0702030302020204" pitchFamily="66" charset="0"/>
                <a:cs typeface="Times New Roman" pitchFamily="18" charset="0"/>
              </a:rPr>
              <a:t>7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N  + </a:t>
            </a:r>
            <a:r>
              <a:rPr lang="en-US" sz="2600" baseline="30000" dirty="0">
                <a:latin typeface="Comic Sans MS" panose="030F0702030302020204" pitchFamily="66" charset="0"/>
                <a:cs typeface="Times New Roman" pitchFamily="18" charset="0"/>
              </a:rPr>
              <a:t>1</a:t>
            </a:r>
            <a:r>
              <a:rPr lang="en-US" sz="2600" baseline="-25000" dirty="0">
                <a:latin typeface="Comic Sans MS" panose="030F0702030302020204" pitchFamily="66" charset="0"/>
                <a:cs typeface="Times New Roman" pitchFamily="18" charset="0"/>
              </a:rPr>
              <a:t>0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n → </a:t>
            </a:r>
            <a:r>
              <a:rPr lang="en-US" sz="2600" baseline="30000" dirty="0">
                <a:latin typeface="Comic Sans MS" panose="030F0702030302020204" pitchFamily="66" charset="0"/>
                <a:cs typeface="Times New Roman" pitchFamily="18" charset="0"/>
              </a:rPr>
              <a:t>14</a:t>
            </a:r>
            <a:r>
              <a:rPr lang="en-US" sz="2600" baseline="-25000" dirty="0">
                <a:latin typeface="Comic Sans MS" panose="030F0702030302020204" pitchFamily="66" charset="0"/>
                <a:cs typeface="Times New Roman" pitchFamily="18" charset="0"/>
              </a:rPr>
              <a:t>6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C + </a:t>
            </a:r>
            <a:r>
              <a:rPr lang="en-US" sz="2600" baseline="30000" dirty="0">
                <a:latin typeface="Comic Sans MS" panose="030F0702030302020204" pitchFamily="66" charset="0"/>
                <a:cs typeface="Times New Roman" pitchFamily="18" charset="0"/>
              </a:rPr>
              <a:t>1</a:t>
            </a:r>
            <a:r>
              <a:rPr lang="en-US" sz="2600" baseline="-25000" dirty="0">
                <a:latin typeface="Comic Sans MS" panose="030F0702030302020204" pitchFamily="66" charset="0"/>
                <a:cs typeface="Times New Roman" pitchFamily="18" charset="0"/>
              </a:rPr>
              <a:t>1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P</a:t>
            </a:r>
          </a:p>
          <a:p>
            <a:pPr marL="514350" indent="-514350"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iii.  </a:t>
            </a:r>
            <a:r>
              <a:rPr lang="en-US" sz="2600" baseline="30000" dirty="0">
                <a:latin typeface="Comic Sans MS" panose="030F0702030302020204" pitchFamily="66" charset="0"/>
                <a:cs typeface="Times New Roman" pitchFamily="18" charset="0"/>
              </a:rPr>
              <a:t>3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H labeled compounds are available commercially.  Tritium gas – </a:t>
            </a:r>
            <a:r>
              <a:rPr lang="en-US" sz="2600" baseline="30000" dirty="0">
                <a:latin typeface="Comic Sans MS" panose="030F0702030302020204" pitchFamily="66" charset="0"/>
                <a:cs typeface="Times New Roman" pitchFamily="18" charset="0"/>
              </a:rPr>
              <a:t>3</a:t>
            </a:r>
            <a:r>
              <a:rPr lang="en-US" sz="2600" baseline="-25000" dirty="0">
                <a:latin typeface="Comic Sans MS" panose="030F0702030302020204" pitchFamily="66" charset="0"/>
                <a:cs typeface="Times New Roman" pitchFamily="18" charset="0"/>
              </a:rPr>
              <a:t>1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H labeling effected by catalytic exchange, (Pt cat) in aq. by 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halogenation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of unsaturated compd. with tritium gas. Tritium is pure </a:t>
            </a:r>
            <a:r>
              <a:rPr lang="el-GR" sz="2600" dirty="0">
                <a:latin typeface="Comic Sans MS" panose="030F0702030302020204" pitchFamily="66" charset="0"/>
                <a:cs typeface="Times New Roman"/>
              </a:rPr>
              <a:t>β</a:t>
            </a:r>
            <a:r>
              <a:rPr lang="en-US" sz="2600" dirty="0">
                <a:latin typeface="Comic Sans MS" panose="030F0702030302020204" pitchFamily="66" charset="0"/>
                <a:cs typeface="Times New Roman"/>
              </a:rPr>
              <a:t> emitter of low intensity &amp; its radiation energy is lower than CO</a:t>
            </a:r>
            <a:r>
              <a:rPr lang="en-US" sz="2600" baseline="-25000" dirty="0">
                <a:latin typeface="Comic Sans MS" panose="030F0702030302020204" pitchFamily="66" charset="0"/>
                <a:cs typeface="Times New Roman"/>
              </a:rPr>
              <a:t>2</a:t>
            </a:r>
            <a:endParaRPr lang="en-US" sz="2600" baseline="-250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iv. By Use of organic synthesis: </a:t>
            </a:r>
          </a:p>
          <a:p>
            <a:pPr marL="514350" indent="-514350"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	CH</a:t>
            </a:r>
            <a:r>
              <a:rPr lang="en-US" sz="2600" baseline="-25000" dirty="0">
                <a:latin typeface="Comic Sans MS" panose="030F0702030302020204" pitchFamily="66" charset="0"/>
                <a:cs typeface="Times New Roman" pitchFamily="18" charset="0"/>
              </a:rPr>
              <a:t>3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MgBr +</a:t>
            </a:r>
            <a:r>
              <a:rPr lang="en-US" sz="2600" baseline="30000" dirty="0">
                <a:latin typeface="Comic Sans MS" panose="030F0702030302020204" pitchFamily="66" charset="0"/>
                <a:cs typeface="Times New Roman" pitchFamily="18" charset="0"/>
              </a:rPr>
              <a:t>14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CO</a:t>
            </a:r>
            <a:r>
              <a:rPr lang="en-US" sz="2600" baseline="-25000" dirty="0"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→ CH</a:t>
            </a:r>
            <a:r>
              <a:rPr lang="en-US" sz="2600" baseline="-25000" dirty="0">
                <a:latin typeface="Comic Sans MS" panose="030F0702030302020204" pitchFamily="66" charset="0"/>
                <a:cs typeface="Times New Roman" pitchFamily="18" charset="0"/>
              </a:rPr>
              <a:t>3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COOH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MgBr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+H</a:t>
            </a:r>
            <a:r>
              <a:rPr lang="en-US" sz="2600" baseline="-25000" dirty="0">
                <a:latin typeface="Comic Sans MS" panose="030F0702030302020204" pitchFamily="66" charset="0"/>
                <a:cs typeface="Times New Roman" pitchFamily="18" charset="0"/>
              </a:rPr>
              <a:t>2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O</a:t>
            </a:r>
          </a:p>
          <a:p>
            <a:pPr marL="514350" indent="-514350"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	(Grignard reagent)		</a:t>
            </a:r>
          </a:p>
          <a:p>
            <a:pPr marL="514350" indent="-514350"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				    CH</a:t>
            </a:r>
            <a:r>
              <a:rPr lang="en-US" sz="2600" baseline="-25000" dirty="0">
                <a:latin typeface="Comic Sans MS" panose="030F0702030302020204" pitchFamily="66" charset="0"/>
                <a:cs typeface="Times New Roman" pitchFamily="18" charset="0"/>
              </a:rPr>
              <a:t>3</a:t>
            </a:r>
            <a:r>
              <a:rPr lang="en-US" sz="2600" baseline="30000" dirty="0">
                <a:latin typeface="Comic Sans MS" panose="030F0702030302020204" pitchFamily="66" charset="0"/>
                <a:cs typeface="Times New Roman" pitchFamily="18" charset="0"/>
              </a:rPr>
              <a:t>14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COOH + Mg(OH)Br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>
            <a:off x="6781800" y="52578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652EF6E6-186E-67BF-32BD-8D7936EBC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48800" cy="655638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STEPS IN RADIO TRACER TECHNIQUE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D194A04-B0DE-650A-B35D-F4BEACDB6E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C39B092-F8A5-8FCD-72AC-46D005C0F0B2}"/>
              </a:ext>
            </a:extLst>
          </p:cNvPr>
          <p:cNvSpPr txBox="1">
            <a:spLocks/>
          </p:cNvSpPr>
          <p:nvPr/>
        </p:nvSpPr>
        <p:spPr>
          <a:xfrm>
            <a:off x="8610600" y="62349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4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ABDCE4B-5F62-690B-1DC8-00D1C3AD5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10591800" cy="44196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3. </a:t>
            </a:r>
            <a:r>
              <a:rPr lang="en-US" sz="2600" b="1" dirty="0">
                <a:latin typeface="Comic Sans MS" panose="030F0702030302020204" pitchFamily="66" charset="0"/>
                <a:cs typeface="Times New Roman" pitchFamily="18" charset="0"/>
              </a:rPr>
              <a:t>Insertion of radio-labeled compound (metabolite) in biological system i.e. plant part</a:t>
            </a:r>
          </a:p>
          <a:p>
            <a:pPr marL="514350" indent="-514350">
              <a:buAutoNum type="alphaLcParenR"/>
            </a:pP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Specific site and 	b) correct time</a:t>
            </a:r>
          </a:p>
          <a:p>
            <a:pPr marL="514350" indent="-514350">
              <a:buNone/>
            </a:pPr>
            <a:r>
              <a:rPr lang="en-US" sz="2600" b="1" dirty="0">
                <a:latin typeface="Comic Sans MS" panose="030F0702030302020204" pitchFamily="66" charset="0"/>
                <a:cs typeface="Times New Roman" pitchFamily="18" charset="0"/>
              </a:rPr>
              <a:t>Methods: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</a:p>
          <a:p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i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. </a:t>
            </a:r>
            <a:r>
              <a:rPr lang="en-US" sz="2600" b="1" dirty="0">
                <a:latin typeface="Comic Sans MS" panose="030F0702030302020204" pitchFamily="66" charset="0"/>
                <a:cs typeface="Times New Roman" pitchFamily="18" charset="0"/>
              </a:rPr>
              <a:t>Root feeding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: 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Most common method. Selection of the plant part depends upon the site of biosynthesis of desired metabolites. 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Root biosynthesis - Tobacco alkaloids</a:t>
            </a:r>
          </a:p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done when root is biosynthetic site ex.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Datura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&amp; tobacco alkaloids, 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plants are cultivated hydroponically to avoid microbial contamination.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2DEC304-FD3B-F7B3-8069-7153ADFDA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48800" cy="655638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STEPS IN RADIO TRACER TECHNIQUE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D069C5-9061-9A1D-DDBB-488BA81BBF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A714D-ABCA-264D-B5B8-E858EAE0B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5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45424-2E63-96D1-0FC4-452A87523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448800" cy="655638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STEPS IN RADIO TRACER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10668000" cy="45720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ii. </a:t>
            </a:r>
            <a:r>
              <a:rPr lang="en-US" sz="2400" b="1" dirty="0">
                <a:latin typeface="Comic Sans MS" panose="030F0702030302020204" pitchFamily="66" charset="0"/>
                <a:cs typeface="Times New Roman" pitchFamily="18" charset="0"/>
              </a:rPr>
              <a:t>Stem feeding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: cut end of stem immersed in water, nutrient &amp;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labelled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compound. For latex plants not suitable</a:t>
            </a:r>
          </a:p>
          <a:p>
            <a:pPr marL="571500" indent="-571500">
              <a:buNone/>
            </a:pP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iii. </a:t>
            </a:r>
            <a:r>
              <a:rPr lang="en-US" sz="2400" b="1" dirty="0">
                <a:latin typeface="Comic Sans MS" panose="030F0702030302020204" pitchFamily="66" charset="0"/>
                <a:cs typeface="Times New Roman" pitchFamily="18" charset="0"/>
              </a:rPr>
              <a:t>Direct injection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: </a:t>
            </a:r>
          </a:p>
          <a:p>
            <a:pPr marL="571500" indent="-571500">
              <a:buNone/>
            </a:pP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	where hollow stem is there: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umbelliferous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</a:p>
          <a:p>
            <a:pPr marL="571500" indent="-571500">
              <a:buNone/>
            </a:pP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	capsular fruits- opium</a:t>
            </a:r>
          </a:p>
          <a:p>
            <a:pPr marL="571500" indent="-571500">
              <a:buNone/>
            </a:pP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iv. </a:t>
            </a:r>
            <a:r>
              <a:rPr lang="en-US" sz="2400" b="1" dirty="0">
                <a:latin typeface="Comic Sans MS" panose="030F0702030302020204" pitchFamily="66" charset="0"/>
                <a:cs typeface="Times New Roman" pitchFamily="18" charset="0"/>
              </a:rPr>
              <a:t>Infiltration or wick feeding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: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To carry out feeding on plants rooted in soil/other support without disturbance to roots wick feeding is possible.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In this method cotton strands are passed through the plant stem. The terminal ends of these cotton strands are immersed in the reagent labeled with radioisotope.</a:t>
            </a:r>
          </a:p>
          <a:p>
            <a:pPr marL="514350" indent="-514350">
              <a:buNone/>
            </a:pPr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D56DFE-4134-5775-B672-A1A569784C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1EB23B9-260D-EC5F-A01B-22D26DA48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6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739935-2833-40D9-A0F7-BBD2390AB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10820400" cy="4648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v. </a:t>
            </a:r>
            <a:r>
              <a:rPr lang="en-US" sz="2400" b="1" dirty="0">
                <a:latin typeface="Comic Sans MS" panose="030F0702030302020204" pitchFamily="66" charset="0"/>
                <a:cs typeface="Times New Roman" pitchFamily="18" charset="0"/>
              </a:rPr>
              <a:t>Floating method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:  when small amount of material is available leaf discs, chopped pieces added in substrate solution. This technique is also used in conjugation with vacuum infiltration to remove gases</a:t>
            </a:r>
          </a:p>
          <a:p>
            <a:pPr marL="571500" indent="-571500">
              <a:buNone/>
            </a:pP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vi. </a:t>
            </a:r>
            <a:r>
              <a:rPr lang="en-US" sz="2400" b="1" dirty="0">
                <a:latin typeface="Comic Sans MS" panose="030F0702030302020204" pitchFamily="66" charset="0"/>
                <a:cs typeface="Times New Roman" pitchFamily="18" charset="0"/>
              </a:rPr>
              <a:t>Spray technique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: </a:t>
            </a:r>
          </a:p>
          <a:p>
            <a:pPr marL="344488" indent="0">
              <a:buNone/>
            </a:pP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This method is used for those reagents which are readily absorbed from the leaf surface. E.g. Steroids.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The plant is exposed to the organic compound labeled with the radioisotope for a short period of time using one of the above techniques. 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The biosynthesis occurs sequentially and at each step radioactive products are formed. These products are isolated and identified.</a:t>
            </a:r>
          </a:p>
          <a:p>
            <a:pPr marL="571500" indent="-571500">
              <a:buNone/>
            </a:pPr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 marL="571500" indent="-571500">
              <a:buNone/>
            </a:pPr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1F6967E-6159-57A6-758F-01800EDB2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48800" cy="655638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STEPS IN RADIO TRACER TECHNIQUE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0C951E-7E29-B6BA-1143-BDCAC771AE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85E337-4692-1967-9C53-5FA760149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7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1AFF2-ACF3-C9E2-4D36-F303D1190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10896600" cy="45720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4. </a:t>
            </a: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Separation &amp; determination of labeled compound in various biochemical fraction </a:t>
            </a:r>
          </a:p>
          <a:p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Depending on the nature of drug and its source different method of separation is employed.</a:t>
            </a:r>
          </a:p>
          <a:p>
            <a:pPr lvl="0"/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Soft and fresh tissue: Infusion, maceration</a:t>
            </a:r>
          </a:p>
          <a:p>
            <a:pPr lvl="0"/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Hard tissue: Decoction and Hot percolation</a:t>
            </a:r>
          </a:p>
          <a:p>
            <a:pPr lvl="0"/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Unorganized drug: Maceration with adjustment</a:t>
            </a:r>
          </a:p>
          <a:p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Choice of solvent 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:</a:t>
            </a:r>
          </a:p>
          <a:p>
            <a:pPr lvl="0"/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Fat and oil: non polar solvent</a:t>
            </a:r>
          </a:p>
          <a:p>
            <a:pPr lvl="0"/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Alkaloid, Glycoside,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Flavonoid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: slightly polar solvent</a:t>
            </a:r>
          </a:p>
          <a:p>
            <a:pPr lvl="0"/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Plant phenol: Polar solvent</a:t>
            </a:r>
          </a:p>
          <a:p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 Fractional crystallization, Partition, column chromatography also used as separation technique. </a:t>
            </a:r>
          </a:p>
          <a:p>
            <a:pPr marL="514350" indent="-514350">
              <a:buNone/>
            </a:pPr>
            <a:endParaRPr lang="en-US" sz="20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1EB4AB4-6DD2-0123-1F54-DEA4BFC4C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48800" cy="655638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STEPS IN RADIO TRACER TECHNIQUE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181CC75-7642-DD51-7348-B159FB1AC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B0A52-6AFD-F81F-EE0E-4A649C6B7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8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7FFA7-E4E6-7BB4-BF87-1DA470BBE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10896600" cy="43434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1900" dirty="0">
                <a:latin typeface="Comic Sans MS" panose="030F0702030302020204" pitchFamily="66" charset="0"/>
                <a:cs typeface="Times New Roman" pitchFamily="18" charset="0"/>
              </a:rPr>
              <a:t>5. </a:t>
            </a:r>
            <a:r>
              <a:rPr lang="en-US" sz="1900" b="1" dirty="0">
                <a:latin typeface="Comic Sans MS" panose="030F0702030302020204" pitchFamily="66" charset="0"/>
                <a:cs typeface="Times New Roman" pitchFamily="18" charset="0"/>
              </a:rPr>
              <a:t>DETERMINATION OF NATURE OF METABOLITES</a:t>
            </a:r>
            <a:r>
              <a:rPr lang="en-US" sz="1900" dirty="0">
                <a:latin typeface="Comic Sans MS" panose="030F0702030302020204" pitchFamily="66" charset="0"/>
                <a:cs typeface="Times New Roman" pitchFamily="18" charset="0"/>
              </a:rPr>
              <a:t>:</a:t>
            </a:r>
          </a:p>
          <a:p>
            <a:r>
              <a:rPr lang="en-US" sz="1900" dirty="0">
                <a:latin typeface="Comic Sans MS" panose="030F0702030302020204" pitchFamily="66" charset="0"/>
                <a:cs typeface="Times New Roman" pitchFamily="18" charset="0"/>
              </a:rPr>
              <a:t>Depending on nature of isotopes various instrumentation techniques is used for determination of chemical nature of intermediate and final product.</a:t>
            </a:r>
          </a:p>
          <a:p>
            <a:pPr>
              <a:buNone/>
            </a:pPr>
            <a:r>
              <a:rPr lang="en-US" sz="1900" dirty="0">
                <a:latin typeface="Comic Sans MS" panose="030F0702030302020204" pitchFamily="66" charset="0"/>
                <a:cs typeface="Times New Roman" pitchFamily="18" charset="0"/>
              </a:rPr>
              <a:t>	</a:t>
            </a:r>
            <a:r>
              <a:rPr lang="en-US" sz="1900" b="1" dirty="0">
                <a:latin typeface="Comic Sans MS" panose="030F0702030302020204" pitchFamily="66" charset="0"/>
                <a:cs typeface="Times New Roman" pitchFamily="18" charset="0"/>
              </a:rPr>
              <a:t>For radioactive isotopes</a:t>
            </a:r>
          </a:p>
          <a:p>
            <a:pPr lvl="0"/>
            <a:r>
              <a:rPr lang="en-US" sz="1900" dirty="0">
                <a:latin typeface="Comic Sans MS" panose="030F0702030302020204" pitchFamily="66" charset="0"/>
                <a:cs typeface="Times New Roman" pitchFamily="18" charset="0"/>
              </a:rPr>
              <a:t>GM-counter- all type of radiations- </a:t>
            </a:r>
            <a:r>
              <a:rPr lang="el-GR" sz="1900" dirty="0">
                <a:latin typeface="Comic Sans MS" panose="030F0702030302020204" pitchFamily="66" charset="0"/>
                <a:cs typeface="Times New Roman"/>
              </a:rPr>
              <a:t>α</a:t>
            </a:r>
            <a:r>
              <a:rPr lang="en-US" sz="1900" dirty="0">
                <a:latin typeface="Comic Sans MS" panose="030F0702030302020204" pitchFamily="66" charset="0"/>
                <a:cs typeface="Times New Roman"/>
              </a:rPr>
              <a:t>, </a:t>
            </a:r>
            <a:r>
              <a:rPr lang="el-GR" sz="1900" dirty="0">
                <a:latin typeface="Comic Sans MS" panose="030F0702030302020204" pitchFamily="66" charset="0"/>
                <a:cs typeface="Times New Roman"/>
              </a:rPr>
              <a:t>β</a:t>
            </a:r>
            <a:r>
              <a:rPr lang="en-US" sz="1900" dirty="0">
                <a:latin typeface="Comic Sans MS" panose="030F0702030302020204" pitchFamily="66" charset="0"/>
                <a:cs typeface="Times New Roman"/>
              </a:rPr>
              <a:t>, and </a:t>
            </a:r>
            <a:r>
              <a:rPr lang="el-GR" sz="1900" dirty="0">
                <a:latin typeface="Comic Sans MS" panose="030F0702030302020204" pitchFamily="66" charset="0"/>
                <a:cs typeface="Times New Roman" pitchFamily="18" charset="0"/>
              </a:rPr>
              <a:t>γ</a:t>
            </a:r>
            <a:endParaRPr lang="en-US" sz="19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 lvl="0"/>
            <a:r>
              <a:rPr lang="en-US" sz="1900" dirty="0">
                <a:latin typeface="Comic Sans MS" panose="030F0702030302020204" pitchFamily="66" charset="0"/>
                <a:cs typeface="Times New Roman" pitchFamily="18" charset="0"/>
              </a:rPr>
              <a:t>Scintillation or liquid scintillation counter- </a:t>
            </a:r>
            <a:r>
              <a:rPr lang="el-GR" sz="1900" dirty="0">
                <a:latin typeface="Comic Sans MS" panose="030F0702030302020204" pitchFamily="66" charset="0"/>
                <a:cs typeface="Times New Roman"/>
              </a:rPr>
              <a:t>β</a:t>
            </a:r>
            <a:r>
              <a:rPr lang="en-US" sz="1900" dirty="0">
                <a:latin typeface="Comic Sans MS" panose="030F0702030302020204" pitchFamily="66" charset="0"/>
                <a:cs typeface="Times New Roman"/>
              </a:rPr>
              <a:t> emitting radioisotopes</a:t>
            </a:r>
          </a:p>
          <a:p>
            <a:pPr lvl="0"/>
            <a:r>
              <a:rPr lang="en-US" sz="1900" dirty="0">
                <a:latin typeface="Comic Sans MS" panose="030F0702030302020204" pitchFamily="66" charset="0"/>
                <a:cs typeface="Times New Roman"/>
              </a:rPr>
              <a:t>Autoradiography:  to trace location of radioisotopes </a:t>
            </a:r>
            <a:endParaRPr lang="en-US" sz="19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 lvl="0"/>
            <a:r>
              <a:rPr lang="en-US" sz="1900" dirty="0">
                <a:latin typeface="Comic Sans MS" panose="030F0702030302020204" pitchFamily="66" charset="0"/>
                <a:cs typeface="Times New Roman" pitchFamily="18" charset="0"/>
              </a:rPr>
              <a:t>Gas-Ionization chamber</a:t>
            </a:r>
          </a:p>
          <a:p>
            <a:r>
              <a:rPr lang="en-US" sz="1900" dirty="0">
                <a:latin typeface="Comic Sans MS" panose="030F0702030302020204" pitchFamily="66" charset="0"/>
                <a:cs typeface="Times New Roman" pitchFamily="18" charset="0"/>
              </a:rPr>
              <a:t>All these instruments characterize the nature of radiation, depends upon the conversion of kinetic energy of particle into fleeting pulse of light as a result of its penetration into a suitable luminescent medium.</a:t>
            </a:r>
          </a:p>
          <a:p>
            <a:pPr>
              <a:buNone/>
            </a:pPr>
            <a:r>
              <a:rPr lang="en-US" sz="1900" dirty="0">
                <a:latin typeface="Comic Sans MS" panose="030F0702030302020204" pitchFamily="66" charset="0"/>
                <a:cs typeface="Times New Roman" pitchFamily="18" charset="0"/>
              </a:rPr>
              <a:t>	</a:t>
            </a:r>
            <a:r>
              <a:rPr lang="en-US" sz="1900" b="1" dirty="0">
                <a:latin typeface="Comic Sans MS" panose="030F0702030302020204" pitchFamily="66" charset="0"/>
                <a:cs typeface="Times New Roman" pitchFamily="18" charset="0"/>
              </a:rPr>
              <a:t>For stable isotopes</a:t>
            </a:r>
            <a:r>
              <a:rPr lang="en-US" sz="1900" dirty="0">
                <a:latin typeface="Comic Sans MS" panose="030F0702030302020204" pitchFamily="66" charset="0"/>
                <a:cs typeface="Times New Roman" pitchFamily="18" charset="0"/>
              </a:rPr>
              <a:t>: </a:t>
            </a:r>
          </a:p>
          <a:p>
            <a:pPr lvl="0"/>
            <a:r>
              <a:rPr lang="en-US" sz="1900" dirty="0">
                <a:latin typeface="Comic Sans MS" panose="030F0702030302020204" pitchFamily="66" charset="0"/>
                <a:cs typeface="Times New Roman" pitchFamily="18" charset="0"/>
              </a:rPr>
              <a:t>Mass spectroscopy- gives molecular peaks depending on mass/charge ratio.</a:t>
            </a:r>
          </a:p>
          <a:p>
            <a:pPr lvl="0"/>
            <a:r>
              <a:rPr lang="en-US" sz="1900" dirty="0">
                <a:latin typeface="Comic Sans MS" panose="030F0702030302020204" pitchFamily="66" charset="0"/>
                <a:cs typeface="Times New Roman" pitchFamily="18" charset="0"/>
              </a:rPr>
              <a:t>NMR- gives nature of carbon and proton.</a:t>
            </a:r>
          </a:p>
          <a:p>
            <a:pPr marL="514350" indent="-514350">
              <a:buNone/>
            </a:pPr>
            <a:endParaRPr lang="en-US" sz="19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6A9E309-465F-150B-412D-22480F74A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10381"/>
            <a:ext cx="9448800" cy="655638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STEPS IN RADIO TRACER TECHNIQUE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040C3EE-B23A-CD4F-E93C-912151F8CE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3" y="136387"/>
            <a:ext cx="1122593" cy="1143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9431E-0667-BE91-0802-D953B1ECC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4967"/>
            <a:ext cx="2743200" cy="365125"/>
          </a:xfrm>
        </p:spPr>
        <p:txBody>
          <a:bodyPr/>
          <a:lstStyle/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9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55A71-8F74-2B4C-9D19-9B76B084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854</Words>
  <Application>Microsoft Office PowerPoint</Application>
  <PresentationFormat>Widescreen</PresentationFormat>
  <Paragraphs>100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Office Theme</vt:lpstr>
      <vt:lpstr>PowerPoint Presentation</vt:lpstr>
      <vt:lpstr>VARIOUS TECHNIQUES</vt:lpstr>
      <vt:lpstr>STEPS IN RADIO TRACER TECHNIQUE</vt:lpstr>
      <vt:lpstr>STEPS IN RADIO TRACER TECHNIQUE</vt:lpstr>
      <vt:lpstr>STEPS IN RADIO TRACER TECHNIQUE</vt:lpstr>
      <vt:lpstr>STEPS IN RADIO TRACER TECHNIQUE</vt:lpstr>
      <vt:lpstr>STEPS IN RADIO TRACER TECHNIQUE</vt:lpstr>
      <vt:lpstr>STEPS IN RADIO TRACER TECHNIQUE</vt:lpstr>
      <vt:lpstr>STEPS IN RADIO TRACER TECHNIQUE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BP504 T. PHARMACOGNOSY AND PHYTOCHEMISTRY II (Theory)</dc:title>
  <dc:creator>admin</dc:creator>
  <cp:lastModifiedBy>user</cp:lastModifiedBy>
  <cp:revision>110</cp:revision>
  <dcterms:created xsi:type="dcterms:W3CDTF">2006-08-16T00:00:00Z</dcterms:created>
  <dcterms:modified xsi:type="dcterms:W3CDTF">2023-02-26T18:12:09Z</dcterms:modified>
</cp:coreProperties>
</file>