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8" r:id="rId4"/>
    <p:sldId id="271" r:id="rId5"/>
    <p:sldId id="269" r:id="rId6"/>
    <p:sldId id="272" r:id="rId7"/>
    <p:sldId id="260" r:id="rId8"/>
    <p:sldId id="266" r:id="rId9"/>
    <p:sldId id="270" r:id="rId10"/>
    <p:sldId id="265" r:id="rId11"/>
    <p:sldId id="259"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1C629F-1F02-40B7-82C5-AADC5CC4300A}" type="datetimeFigureOut">
              <a:rPr lang="en-US" smtClean="0"/>
              <a:pPr/>
              <a:t>2/25/2023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52EEB-243B-4E07-B2AE-177B1F4E11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0AAC0-17B7-4E1D-8E61-99AEB27870F4}" type="slidenum">
              <a:rPr lang="en-US" smtClean="0"/>
              <a:pPr/>
              <a:t>1</a:t>
            </a:fld>
            <a:endParaRPr lang="en-US"/>
          </a:p>
        </p:txBody>
      </p:sp>
    </p:spTree>
    <p:extLst>
      <p:ext uri="{BB962C8B-B14F-4D97-AF65-F5344CB8AC3E}">
        <p14:creationId xmlns:p14="http://schemas.microsoft.com/office/powerpoint/2010/main" val="3605203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D47CA1-1B0D-4534-AF9C-65B9025D4ADC}"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5D372E-8DA0-4797-BA74-5282530E3E8C}"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A61DB-1A8F-4A91-94C2-7D8A990129B5}"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B4E604-B02C-4F21-85C9-9EF727D9B925}"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5D5C90-4C48-4082-A8AB-9A425052A906}"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1A7059-0FA0-4E4D-B5BA-4B3C4CE4A283}" type="datetime1">
              <a:rPr lang="en-US" smtClean="0"/>
              <a:pPr/>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3079A2-B260-46B4-82AD-7D9FB8C5A22C}" type="datetime1">
              <a:rPr lang="en-US" smtClean="0"/>
              <a:pPr/>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BC9DAC-D535-40D8-9D2A-A4C296DD7EBB}" type="datetime1">
              <a:rPr lang="en-US" smtClean="0"/>
              <a:pPr/>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552D0-4DEC-41F4-A975-95EE993884C3}" type="datetime1">
              <a:rPr lang="en-US" smtClean="0"/>
              <a:pPr/>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8A3F4B-8802-4CD2-8CE7-DB433A103DB2}" type="datetime1">
              <a:rPr lang="en-US" smtClean="0"/>
              <a:pPr/>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9FC47E-4CBF-451A-B764-30020E20B8E5}" type="datetime1">
              <a:rPr lang="en-US" smtClean="0"/>
              <a:pPr/>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C6CBC-C241-45DE-8815-B157E0B07579}" type="datetime1">
              <a:rPr lang="en-US" smtClean="0"/>
              <a:pPr/>
              <a:t>2/25/2023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9D5DA5-64CC-4B52-AB44-068E0B4F30DA}"/>
              </a:ext>
            </a:extLst>
          </p:cNvPr>
          <p:cNvSpPr/>
          <p:nvPr/>
        </p:nvSpPr>
        <p:spPr>
          <a:xfrm>
            <a:off x="1143000" y="228600"/>
            <a:ext cx="10210800" cy="707886"/>
          </a:xfrm>
          <a:prstGeom prst="rect">
            <a:avLst/>
          </a:prstGeom>
        </p:spPr>
        <p:txBody>
          <a:bodyPr wrap="square">
            <a:spAutoFit/>
          </a:bodyPr>
          <a:lstStyle/>
          <a:p>
            <a:pPr algn="ctr"/>
            <a:r>
              <a:rPr lang="en-US" sz="2000" b="1" dirty="0">
                <a:latin typeface="Comic Sans MS" panose="030F0702030302020204" pitchFamily="66" charset="0"/>
                <a:cs typeface="Times New Roman" pitchFamily="18" charset="0"/>
              </a:rPr>
              <a:t>B.PHARM. 5</a:t>
            </a:r>
            <a:r>
              <a:rPr lang="en-US" sz="2000" b="1" baseline="30000" dirty="0">
                <a:latin typeface="Comic Sans MS" panose="030F0702030302020204" pitchFamily="66" charset="0"/>
                <a:cs typeface="Times New Roman" pitchFamily="18" charset="0"/>
              </a:rPr>
              <a:t>th</a:t>
            </a:r>
            <a:r>
              <a:rPr lang="en-US" sz="2000" b="1" dirty="0">
                <a:latin typeface="Comic Sans MS" panose="030F0702030302020204" pitchFamily="66" charset="0"/>
                <a:cs typeface="Times New Roman" pitchFamily="18" charset="0"/>
              </a:rPr>
              <a:t> SEMESTER BP504 T. PHARMACOGNOSY AND PHYTOCHEMISTRY II (Theory)</a:t>
            </a:r>
            <a:endParaRPr lang="en-US" sz="2000" dirty="0">
              <a:latin typeface="Comic Sans MS" panose="030F0702030302020204" pitchFamily="66" charset="0"/>
            </a:endParaRPr>
          </a:p>
        </p:txBody>
      </p:sp>
      <p:sp>
        <p:nvSpPr>
          <p:cNvPr id="7" name="Rectangle 6">
            <a:extLst>
              <a:ext uri="{FF2B5EF4-FFF2-40B4-BE49-F238E27FC236}">
                <a16:creationId xmlns:a16="http://schemas.microsoft.com/office/drawing/2014/main" id="{F395691D-FCA5-4CED-9C6C-E59EE8165CC2}"/>
              </a:ext>
            </a:extLst>
          </p:cNvPr>
          <p:cNvSpPr/>
          <p:nvPr/>
        </p:nvSpPr>
        <p:spPr>
          <a:xfrm>
            <a:off x="571500" y="1580099"/>
            <a:ext cx="11049000" cy="3154710"/>
          </a:xfrm>
          <a:prstGeom prst="rect">
            <a:avLst/>
          </a:prstGeom>
        </p:spPr>
        <p:txBody>
          <a:bodyPr wrap="square">
            <a:spAutoFit/>
          </a:bodyPr>
          <a:lstStyle/>
          <a:p>
            <a:pPr algn="ctr"/>
            <a:r>
              <a:rPr lang="en-US" sz="4400" b="1" dirty="0">
                <a:solidFill>
                  <a:schemeClr val="tx1"/>
                </a:solidFill>
                <a:latin typeface="Comic Sans MS" panose="030F0702030302020204" pitchFamily="66" charset="0"/>
                <a:cs typeface="Times New Roman" pitchFamily="18" charset="0"/>
              </a:rPr>
              <a:t>UNIT-I</a:t>
            </a:r>
          </a:p>
          <a:p>
            <a:pPr algn="ctr"/>
            <a:r>
              <a:rPr lang="en-US" sz="3200" dirty="0">
                <a:solidFill>
                  <a:schemeClr val="tx1"/>
                </a:solidFill>
                <a:latin typeface="Comic Sans MS" panose="030F0702030302020204" pitchFamily="66" charset="0"/>
                <a:cs typeface="Times New Roman" pitchFamily="18" charset="0"/>
              </a:rPr>
              <a:t>Metabolic pathways in higher plants and their determination</a:t>
            </a:r>
          </a:p>
          <a:p>
            <a:pPr algn="ctr"/>
            <a:endParaRPr lang="en-US" sz="1100" dirty="0">
              <a:solidFill>
                <a:schemeClr val="tx1"/>
              </a:solidFill>
              <a:latin typeface="Comic Sans MS" panose="030F0702030302020204" pitchFamily="66" charset="0"/>
              <a:cs typeface="Times New Roman" pitchFamily="18" charset="0"/>
            </a:endParaRPr>
          </a:p>
          <a:p>
            <a:pPr algn="ctr"/>
            <a:r>
              <a:rPr lang="en-US" sz="3200" b="1" dirty="0">
                <a:solidFill>
                  <a:schemeClr val="tx1"/>
                </a:solidFill>
                <a:latin typeface="Comic Sans MS" panose="030F0702030302020204" pitchFamily="66" charset="0"/>
                <a:cs typeface="Times New Roman" pitchFamily="18" charset="0"/>
              </a:rPr>
              <a:t>Study of the utilization of radioactive isotopes in the investigation of Biogenetic studies.</a:t>
            </a:r>
          </a:p>
          <a:p>
            <a:pPr algn="ctr"/>
            <a:endParaRPr lang="en-US" sz="1600" dirty="0">
              <a:latin typeface="Comic Sans MS" panose="030F0702030302020204" pitchFamily="66" charset="0"/>
            </a:endParaRPr>
          </a:p>
        </p:txBody>
      </p:sp>
      <p:sp>
        <p:nvSpPr>
          <p:cNvPr id="8" name="Rectangle 7">
            <a:extLst>
              <a:ext uri="{FF2B5EF4-FFF2-40B4-BE49-F238E27FC236}">
                <a16:creationId xmlns:a16="http://schemas.microsoft.com/office/drawing/2014/main" id="{DB3AA68F-2288-4294-9871-012E86E5C50D}"/>
              </a:ext>
            </a:extLst>
          </p:cNvPr>
          <p:cNvSpPr/>
          <p:nvPr/>
        </p:nvSpPr>
        <p:spPr>
          <a:xfrm>
            <a:off x="3200400" y="4927923"/>
            <a:ext cx="6096000" cy="1600438"/>
          </a:xfrm>
          <a:prstGeom prst="rect">
            <a:avLst/>
          </a:prstGeom>
        </p:spPr>
        <p:txBody>
          <a:bodyPr>
            <a:spAutoFit/>
          </a:bodyPr>
          <a:lstStyle/>
          <a:p>
            <a:pPr algn="ctr"/>
            <a:r>
              <a:rPr lang="en-US" sz="2000" b="1" dirty="0">
                <a:latin typeface="Comic Sans MS" panose="030F0702030302020204" pitchFamily="66" charset="0"/>
                <a:cs typeface="Times New Roman" pitchFamily="18" charset="0"/>
              </a:rPr>
              <a:t>DR. ANJU SINGH</a:t>
            </a:r>
          </a:p>
          <a:p>
            <a:pPr algn="ctr"/>
            <a:r>
              <a:rPr lang="en-US" sz="2000" b="1" dirty="0">
                <a:latin typeface="Comic Sans MS" panose="030F0702030302020204" pitchFamily="66" charset="0"/>
                <a:cs typeface="Times New Roman" pitchFamily="18" charset="0"/>
              </a:rPr>
              <a:t>ASSISTANT PROFESSOR </a:t>
            </a:r>
          </a:p>
          <a:p>
            <a:pPr algn="ctr"/>
            <a:r>
              <a:rPr lang="en-US" sz="2000" b="1" dirty="0">
                <a:latin typeface="Comic Sans MS" panose="030F0702030302020204" pitchFamily="66" charset="0"/>
                <a:cs typeface="Times New Roman" pitchFamily="18" charset="0"/>
              </a:rPr>
              <a:t>SCHOOL OF PHARAMACEUTICAL SCIENCES </a:t>
            </a:r>
          </a:p>
          <a:p>
            <a:pPr algn="ctr"/>
            <a:r>
              <a:rPr lang="en-US" sz="2000" b="1" dirty="0">
                <a:latin typeface="Comic Sans MS" panose="030F0702030302020204" pitchFamily="66" charset="0"/>
                <a:cs typeface="Times New Roman" pitchFamily="18" charset="0"/>
              </a:rPr>
              <a:t>CSJMU, KANPUR</a:t>
            </a:r>
          </a:p>
          <a:p>
            <a:endParaRPr lang="en-US" dirty="0">
              <a:latin typeface="Comic Sans MS" panose="030F0702030302020204" pitchFamily="66" charset="0"/>
            </a:endParaRPr>
          </a:p>
        </p:txBody>
      </p:sp>
      <p:pic>
        <p:nvPicPr>
          <p:cNvPr id="12" name="Picture 11">
            <a:extLst>
              <a:ext uri="{FF2B5EF4-FFF2-40B4-BE49-F238E27FC236}">
                <a16:creationId xmlns:a16="http://schemas.microsoft.com/office/drawing/2014/main" id="{281440A3-014C-411B-8D3D-DB9823CE7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
        <p:nvSpPr>
          <p:cNvPr id="9" name="Slide Number Placeholder 3">
            <a:extLst>
              <a:ext uri="{FF2B5EF4-FFF2-40B4-BE49-F238E27FC236}">
                <a16:creationId xmlns:a16="http://schemas.microsoft.com/office/drawing/2014/main" id="{8A23B637-3D7D-21FF-6E5F-1598E2F28866}"/>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1</a:t>
            </a:fld>
            <a:endParaRPr lang="en-US" sz="1800" b="1" dirty="0">
              <a:latin typeface="Comic Sans MS" panose="030F0702030302020204" pitchFamily="66" charset="0"/>
            </a:endParaRPr>
          </a:p>
        </p:txBody>
      </p:sp>
      <p:sp>
        <p:nvSpPr>
          <p:cNvPr id="10" name="Footer Placeholder 4">
            <a:extLst>
              <a:ext uri="{FF2B5EF4-FFF2-40B4-BE49-F238E27FC236}">
                <a16:creationId xmlns:a16="http://schemas.microsoft.com/office/drawing/2014/main" id="{F3ED0ED9-2BC2-026E-9A4D-1A42FBB5D22C}"/>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12157"/>
            <a:ext cx="7315200" cy="655638"/>
          </a:xfrm>
        </p:spPr>
        <p:txBody>
          <a:bodyPr>
            <a:noAutofit/>
          </a:bodyPr>
          <a:lstStyle/>
          <a:p>
            <a:r>
              <a:rPr lang="en-US" sz="4800" b="1" dirty="0">
                <a:latin typeface="Comic Sans MS" panose="030F0702030302020204" pitchFamily="66" charset="0"/>
                <a:cs typeface="Times New Roman" pitchFamily="18" charset="0"/>
              </a:rPr>
              <a:t>TRACER TECHNIQUE</a:t>
            </a:r>
            <a:endParaRPr lang="en-US" sz="4800" dirty="0">
              <a:latin typeface="Comic Sans MS" panose="030F0702030302020204" pitchFamily="66" charset="0"/>
            </a:endParaRPr>
          </a:p>
        </p:txBody>
      </p:sp>
      <p:sp>
        <p:nvSpPr>
          <p:cNvPr id="3" name="Content Placeholder 2"/>
          <p:cNvSpPr>
            <a:spLocks noGrp="1"/>
          </p:cNvSpPr>
          <p:nvPr>
            <p:ph idx="1"/>
          </p:nvPr>
        </p:nvSpPr>
        <p:spPr>
          <a:xfrm>
            <a:off x="1066800" y="1389183"/>
            <a:ext cx="10515600" cy="4724400"/>
          </a:xfrm>
        </p:spPr>
        <p:txBody>
          <a:bodyPr>
            <a:normAutofit fontScale="92500" lnSpcReduction="10000"/>
          </a:bodyPr>
          <a:lstStyle/>
          <a:p>
            <a:r>
              <a:rPr lang="en-US" sz="2700" dirty="0">
                <a:latin typeface="Comic Sans MS" panose="030F0702030302020204" pitchFamily="66" charset="0"/>
                <a:cs typeface="Times New Roman" pitchFamily="18" charset="0"/>
              </a:rPr>
              <a:t>Some Basics on Radioactive isotopes:</a:t>
            </a:r>
          </a:p>
          <a:p>
            <a:r>
              <a:rPr lang="en-US" sz="2700" dirty="0">
                <a:latin typeface="Comic Sans MS" panose="030F0702030302020204" pitchFamily="66" charset="0"/>
                <a:cs typeface="Times New Roman" pitchFamily="18" charset="0"/>
              </a:rPr>
              <a:t>Isotopes : </a:t>
            </a:r>
            <a:r>
              <a:rPr lang="en-US" sz="2700" dirty="0" err="1">
                <a:latin typeface="Comic Sans MS" panose="030F0702030302020204" pitchFamily="66" charset="0"/>
                <a:cs typeface="Times New Roman" pitchFamily="18" charset="0"/>
              </a:rPr>
              <a:t>isos</a:t>
            </a:r>
            <a:r>
              <a:rPr lang="en-US" sz="2700" dirty="0">
                <a:latin typeface="Comic Sans MS" panose="030F0702030302020204" pitchFamily="66" charset="0"/>
                <a:cs typeface="Times New Roman" pitchFamily="18" charset="0"/>
              </a:rPr>
              <a:t>- equal, </a:t>
            </a:r>
            <a:r>
              <a:rPr lang="en-US" sz="2700" dirty="0" err="1">
                <a:latin typeface="Comic Sans MS" panose="030F0702030302020204" pitchFamily="66" charset="0"/>
                <a:cs typeface="Times New Roman" pitchFamily="18" charset="0"/>
              </a:rPr>
              <a:t>topos</a:t>
            </a:r>
            <a:r>
              <a:rPr lang="en-US" sz="2700" dirty="0">
                <a:latin typeface="Comic Sans MS" panose="030F0702030302020204" pitchFamily="66" charset="0"/>
                <a:cs typeface="Times New Roman" pitchFamily="18" charset="0"/>
              </a:rPr>
              <a:t>- place- same place, means different isotopes of same element occupy same place in periodic table </a:t>
            </a:r>
          </a:p>
          <a:p>
            <a:r>
              <a:rPr lang="en-US" sz="2700" dirty="0">
                <a:latin typeface="Comic Sans MS" panose="030F0702030302020204" pitchFamily="66" charset="0"/>
                <a:cs typeface="Times New Roman" pitchFamily="18" charset="0"/>
              </a:rPr>
              <a:t>Same atomic no. but different atomic weight</a:t>
            </a:r>
          </a:p>
          <a:p>
            <a:r>
              <a:rPr lang="en-US" sz="2700" dirty="0">
                <a:latin typeface="Comic Sans MS" panose="030F0702030302020204" pitchFamily="66" charset="0"/>
                <a:cs typeface="Times New Roman" pitchFamily="18" charset="0"/>
              </a:rPr>
              <a:t>Ex: </a:t>
            </a:r>
            <a:r>
              <a:rPr lang="en-US" sz="2700" baseline="30000" dirty="0">
                <a:latin typeface="Comic Sans MS" panose="030F0702030302020204" pitchFamily="66" charset="0"/>
                <a:cs typeface="Times New Roman" pitchFamily="18" charset="0"/>
              </a:rPr>
              <a:t>12</a:t>
            </a:r>
            <a:r>
              <a:rPr lang="en-US" sz="2700" dirty="0">
                <a:latin typeface="Comic Sans MS" panose="030F0702030302020204" pitchFamily="66" charset="0"/>
                <a:cs typeface="Times New Roman" pitchFamily="18" charset="0"/>
              </a:rPr>
              <a:t>C, </a:t>
            </a:r>
            <a:r>
              <a:rPr lang="en-US" sz="2700" baseline="30000" dirty="0">
                <a:latin typeface="Comic Sans MS" panose="030F0702030302020204" pitchFamily="66" charset="0"/>
                <a:cs typeface="Times New Roman" pitchFamily="18" charset="0"/>
              </a:rPr>
              <a:t>13</a:t>
            </a:r>
            <a:r>
              <a:rPr lang="en-US" sz="2700" dirty="0">
                <a:latin typeface="Comic Sans MS" panose="030F0702030302020204" pitchFamily="66" charset="0"/>
                <a:cs typeface="Times New Roman" pitchFamily="18" charset="0"/>
              </a:rPr>
              <a:t>C, </a:t>
            </a:r>
            <a:r>
              <a:rPr lang="en-US" sz="2700" baseline="30000" dirty="0">
                <a:latin typeface="Comic Sans MS" panose="030F0702030302020204" pitchFamily="66" charset="0"/>
                <a:cs typeface="Times New Roman" pitchFamily="18" charset="0"/>
              </a:rPr>
              <a:t>14</a:t>
            </a:r>
            <a:r>
              <a:rPr lang="en-US" sz="2700" dirty="0">
                <a:latin typeface="Comic Sans MS" panose="030F0702030302020204" pitchFamily="66" charset="0"/>
                <a:cs typeface="Times New Roman" pitchFamily="18" charset="0"/>
              </a:rPr>
              <a:t>C – 3 isotopes of C- no. of proton is 6 in each but no. of neutrons vary- i.e. 6,7, &amp; 8</a:t>
            </a:r>
          </a:p>
          <a:p>
            <a:r>
              <a:rPr lang="en-US" sz="2700" dirty="0">
                <a:latin typeface="Comic Sans MS" panose="030F0702030302020204" pitchFamily="66" charset="0"/>
                <a:cs typeface="Times New Roman" pitchFamily="18" charset="0"/>
              </a:rPr>
              <a:t>Atomic wt.= N + P (at. no.) </a:t>
            </a:r>
          </a:p>
          <a:p>
            <a:r>
              <a:rPr lang="en-US" sz="2800" dirty="0">
                <a:latin typeface="Comic Sans MS" panose="030F0702030302020204" pitchFamily="66" charset="0"/>
                <a:cs typeface="Times New Roman" pitchFamily="18" charset="0"/>
              </a:rPr>
              <a:t>Another ex. Hydrogen- </a:t>
            </a:r>
          </a:p>
          <a:p>
            <a:r>
              <a:rPr lang="en-US" sz="2800" baseline="30000" dirty="0">
                <a:latin typeface="Comic Sans MS" panose="030F0702030302020204" pitchFamily="66" charset="0"/>
                <a:cs typeface="Times New Roman" pitchFamily="18" charset="0"/>
              </a:rPr>
              <a:t>1</a:t>
            </a:r>
            <a:r>
              <a:rPr lang="en-US" sz="2800" dirty="0">
                <a:latin typeface="Comic Sans MS" panose="030F0702030302020204" pitchFamily="66" charset="0"/>
                <a:cs typeface="Times New Roman" pitchFamily="18" charset="0"/>
              </a:rPr>
              <a:t>H- hydrogen, 	1Proton</a:t>
            </a:r>
          </a:p>
          <a:p>
            <a:r>
              <a:rPr lang="en-US" sz="2800" baseline="30000" dirty="0">
                <a:latin typeface="Comic Sans MS" panose="030F0702030302020204" pitchFamily="66" charset="0"/>
                <a:cs typeface="Times New Roman" pitchFamily="18" charset="0"/>
              </a:rPr>
              <a:t>2</a:t>
            </a:r>
            <a:r>
              <a:rPr lang="en-US" sz="2800" dirty="0">
                <a:latin typeface="Comic Sans MS" panose="030F0702030302020204" pitchFamily="66" charset="0"/>
                <a:cs typeface="Times New Roman" pitchFamily="18" charset="0"/>
              </a:rPr>
              <a:t>H-deuterium, 	1 P + 1N</a:t>
            </a:r>
          </a:p>
          <a:p>
            <a:r>
              <a:rPr lang="en-US" sz="2800" baseline="30000" dirty="0">
                <a:latin typeface="Comic Sans MS" panose="030F0702030302020204" pitchFamily="66" charset="0"/>
                <a:cs typeface="Times New Roman" pitchFamily="18" charset="0"/>
              </a:rPr>
              <a:t>3</a:t>
            </a:r>
            <a:r>
              <a:rPr lang="en-US" sz="2800" dirty="0">
                <a:latin typeface="Comic Sans MS" panose="030F0702030302020204" pitchFamily="66" charset="0"/>
                <a:cs typeface="Times New Roman" pitchFamily="18" charset="0"/>
              </a:rPr>
              <a:t>H- tritium  	1P +2N</a:t>
            </a:r>
          </a:p>
          <a:p>
            <a:pPr>
              <a:buNone/>
            </a:pPr>
            <a:endParaRPr lang="en-US" sz="2700" dirty="0">
              <a:latin typeface="Comic Sans MS" panose="030F0702030302020204" pitchFamily="66" charset="0"/>
              <a:cs typeface="Times New Roman" pitchFamily="18" charset="0"/>
            </a:endParaRPr>
          </a:p>
        </p:txBody>
      </p:sp>
      <p:pic>
        <p:nvPicPr>
          <p:cNvPr id="5" name="Picture 4">
            <a:extLst>
              <a:ext uri="{FF2B5EF4-FFF2-40B4-BE49-F238E27FC236}">
                <a16:creationId xmlns:a16="http://schemas.microsoft.com/office/drawing/2014/main" id="{1B916081-D149-89BC-EFA7-F265674B4D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
        <p:nvSpPr>
          <p:cNvPr id="6" name="Slide Number Placeholder 3">
            <a:extLst>
              <a:ext uri="{FF2B5EF4-FFF2-40B4-BE49-F238E27FC236}">
                <a16:creationId xmlns:a16="http://schemas.microsoft.com/office/drawing/2014/main" id="{47A2BBBA-3471-085D-873C-32445FE8897B}"/>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10</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204A7228-9BA7-6574-C8D8-D1D494ECF4C6}"/>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948" y="682343"/>
            <a:ext cx="9829800" cy="731838"/>
          </a:xfrm>
        </p:spPr>
        <p:txBody>
          <a:bodyPr>
            <a:noAutofit/>
          </a:bodyPr>
          <a:lstStyle/>
          <a:p>
            <a:r>
              <a:rPr lang="en-US" sz="3200" b="1" dirty="0">
                <a:latin typeface="Comic Sans MS" panose="030F0702030302020204" pitchFamily="66" charset="0"/>
                <a:cs typeface="Times New Roman" pitchFamily="18" charset="0"/>
              </a:rPr>
              <a:t>STUDY OF UTILIZATION OF RADIOACTIVE ISOTOPES IN THE INVESTIGATION OF BIOGENETIC STUDIES</a:t>
            </a:r>
            <a:endParaRPr lang="en-US" sz="3200" dirty="0">
              <a:latin typeface="Comic Sans MS" panose="030F0702030302020204" pitchFamily="66" charset="0"/>
            </a:endParaRPr>
          </a:p>
        </p:txBody>
      </p:sp>
      <p:sp>
        <p:nvSpPr>
          <p:cNvPr id="3" name="Content Placeholder 2"/>
          <p:cNvSpPr>
            <a:spLocks noGrp="1"/>
          </p:cNvSpPr>
          <p:nvPr>
            <p:ph idx="1"/>
          </p:nvPr>
        </p:nvSpPr>
        <p:spPr>
          <a:xfrm>
            <a:off x="765748" y="1847662"/>
            <a:ext cx="10668000" cy="4373564"/>
          </a:xfrm>
        </p:spPr>
        <p:txBody>
          <a:bodyPr>
            <a:normAutofit lnSpcReduction="10000"/>
          </a:bodyPr>
          <a:lstStyle/>
          <a:p>
            <a:r>
              <a:rPr lang="en-US" sz="2600" dirty="0">
                <a:latin typeface="Comic Sans MS" panose="030F0702030302020204" pitchFamily="66" charset="0"/>
                <a:cs typeface="Times New Roman" pitchFamily="18" charset="0"/>
              </a:rPr>
              <a:t>Two types of isotopes are there</a:t>
            </a:r>
          </a:p>
          <a:p>
            <a:pPr marL="514350" indent="-514350">
              <a:buAutoNum type="arabicPeriod"/>
            </a:pPr>
            <a:r>
              <a:rPr lang="en-US" sz="2600" dirty="0">
                <a:latin typeface="Comic Sans MS" panose="030F0702030302020204" pitchFamily="66" charset="0"/>
                <a:cs typeface="Times New Roman" pitchFamily="18" charset="0"/>
              </a:rPr>
              <a:t>Radioactive isotopes (Radioisotopes)-</a:t>
            </a:r>
            <a:endParaRPr lang="en-US" sz="2600" dirty="0">
              <a:latin typeface="Comic Sans MS" panose="030F0702030302020204" pitchFamily="66" charset="0"/>
              <a:cs typeface="Times New Roman"/>
            </a:endParaRPr>
          </a:p>
          <a:p>
            <a:pPr marL="514350" indent="-514350">
              <a:buNone/>
            </a:pPr>
            <a:r>
              <a:rPr lang="en-US" sz="2600" dirty="0">
                <a:latin typeface="Comic Sans MS" panose="030F0702030302020204" pitchFamily="66" charset="0"/>
                <a:cs typeface="Times New Roman" pitchFamily="18" charset="0"/>
              </a:rPr>
              <a:t>	Radioisotopes- Radio- Radiation, emits radiation, unstable isotopes</a:t>
            </a:r>
            <a:r>
              <a:rPr lang="en-US" sz="2600" dirty="0">
                <a:latin typeface="Comic Sans MS" panose="030F0702030302020204" pitchFamily="66" charset="0"/>
                <a:cs typeface="Times New Roman"/>
              </a:rPr>
              <a:t>. </a:t>
            </a:r>
            <a:r>
              <a:rPr lang="en-US" sz="2600" dirty="0">
                <a:latin typeface="Comic Sans MS" panose="030F0702030302020204" pitchFamily="66" charset="0"/>
                <a:cs typeface="Times New Roman" pitchFamily="18" charset="0"/>
              </a:rPr>
              <a:t>Radioisotopes are radioactive atoms, with high energy i.e. radiation and release energy emits  </a:t>
            </a:r>
            <a:r>
              <a:rPr lang="el-GR" sz="2600" dirty="0">
                <a:latin typeface="Comic Sans MS" panose="030F0702030302020204" pitchFamily="66" charset="0"/>
                <a:cs typeface="Times New Roman"/>
              </a:rPr>
              <a:t>α</a:t>
            </a:r>
            <a:r>
              <a:rPr lang="en-US" sz="2600" dirty="0">
                <a:latin typeface="Comic Sans MS" panose="030F0702030302020204" pitchFamily="66" charset="0"/>
                <a:cs typeface="Times New Roman"/>
              </a:rPr>
              <a:t>, </a:t>
            </a:r>
            <a:r>
              <a:rPr lang="el-GR" sz="2600" dirty="0">
                <a:latin typeface="Comic Sans MS" panose="030F0702030302020204" pitchFamily="66" charset="0"/>
                <a:cs typeface="Times New Roman"/>
              </a:rPr>
              <a:t>β</a:t>
            </a:r>
            <a:r>
              <a:rPr lang="en-US" sz="2600" dirty="0">
                <a:latin typeface="Comic Sans MS" panose="030F0702030302020204" pitchFamily="66" charset="0"/>
                <a:cs typeface="Times New Roman"/>
              </a:rPr>
              <a:t>, &amp; </a:t>
            </a:r>
            <a:r>
              <a:rPr lang="el-GR" sz="2600" dirty="0">
                <a:latin typeface="Comic Sans MS" panose="030F0702030302020204" pitchFamily="66" charset="0"/>
                <a:cs typeface="Times New Roman"/>
              </a:rPr>
              <a:t>γ</a:t>
            </a:r>
            <a:r>
              <a:rPr lang="en-US" sz="2600" dirty="0">
                <a:latin typeface="Comic Sans MS" panose="030F0702030302020204" pitchFamily="66" charset="0"/>
                <a:cs typeface="Times New Roman"/>
              </a:rPr>
              <a:t> particles</a:t>
            </a:r>
          </a:p>
          <a:p>
            <a:pPr>
              <a:buNone/>
            </a:pPr>
            <a:r>
              <a:rPr lang="en-US" sz="2600" dirty="0">
                <a:latin typeface="Comic Sans MS" panose="030F0702030302020204" pitchFamily="66" charset="0"/>
                <a:cs typeface="Times New Roman"/>
              </a:rPr>
              <a:t>i.e. Decay with emission of radiation </a:t>
            </a:r>
            <a:r>
              <a:rPr lang="el-GR" sz="2600" dirty="0">
                <a:latin typeface="Comic Sans MS" panose="030F0702030302020204" pitchFamily="66" charset="0"/>
                <a:cs typeface="Times New Roman"/>
              </a:rPr>
              <a:t>α</a:t>
            </a:r>
            <a:r>
              <a:rPr lang="en-US" sz="2600" dirty="0">
                <a:latin typeface="Comic Sans MS" panose="030F0702030302020204" pitchFamily="66" charset="0"/>
                <a:cs typeface="Times New Roman"/>
              </a:rPr>
              <a:t>, </a:t>
            </a:r>
            <a:r>
              <a:rPr lang="el-GR" sz="2600" dirty="0">
                <a:latin typeface="Comic Sans MS" panose="030F0702030302020204" pitchFamily="66" charset="0"/>
                <a:cs typeface="Times New Roman"/>
              </a:rPr>
              <a:t>β</a:t>
            </a:r>
            <a:r>
              <a:rPr lang="en-US" sz="2600" dirty="0">
                <a:latin typeface="Comic Sans MS" panose="030F0702030302020204" pitchFamily="66" charset="0"/>
                <a:cs typeface="Times New Roman"/>
              </a:rPr>
              <a:t>, &amp; </a:t>
            </a:r>
            <a:r>
              <a:rPr lang="el-GR" sz="2600" dirty="0">
                <a:latin typeface="Comic Sans MS" panose="030F0702030302020204" pitchFamily="66" charset="0"/>
                <a:cs typeface="Times New Roman"/>
              </a:rPr>
              <a:t>γ</a:t>
            </a:r>
            <a:r>
              <a:rPr lang="en-US" sz="2600" dirty="0">
                <a:latin typeface="Comic Sans MS" panose="030F0702030302020204" pitchFamily="66" charset="0"/>
                <a:cs typeface="Times New Roman"/>
              </a:rPr>
              <a:t> forms to a achieve stable form</a:t>
            </a:r>
          </a:p>
          <a:p>
            <a:pPr>
              <a:buNone/>
            </a:pPr>
            <a:r>
              <a:rPr lang="en-US" sz="2600" dirty="0">
                <a:latin typeface="Comic Sans MS" panose="030F0702030302020204" pitchFamily="66" charset="0"/>
                <a:cs typeface="Times New Roman"/>
              </a:rPr>
              <a:t>Ex. </a:t>
            </a:r>
            <a:r>
              <a:rPr lang="en-US" sz="2800" baseline="30000" dirty="0">
                <a:latin typeface="Comic Sans MS" panose="030F0702030302020204" pitchFamily="66" charset="0"/>
                <a:cs typeface="Times New Roman" pitchFamily="18" charset="0"/>
              </a:rPr>
              <a:t>3</a:t>
            </a:r>
            <a:r>
              <a:rPr lang="en-US" sz="2800" dirty="0">
                <a:latin typeface="Comic Sans MS" panose="030F0702030302020204" pitchFamily="66" charset="0"/>
                <a:cs typeface="Times New Roman" pitchFamily="18" charset="0"/>
              </a:rPr>
              <a:t>H (</a:t>
            </a:r>
            <a:r>
              <a:rPr lang="el-GR" sz="2800" dirty="0">
                <a:latin typeface="Comic Sans MS" panose="030F0702030302020204" pitchFamily="66" charset="0"/>
                <a:cs typeface="Times New Roman"/>
              </a:rPr>
              <a:t>β</a:t>
            </a:r>
            <a:r>
              <a:rPr lang="en-US" sz="2800" dirty="0">
                <a:latin typeface="Comic Sans MS" panose="030F0702030302020204" pitchFamily="66" charset="0"/>
                <a:cs typeface="Times New Roman" pitchFamily="18" charset="0"/>
              </a:rPr>
              <a:t>), </a:t>
            </a:r>
            <a:r>
              <a:rPr lang="en-US" sz="2800" baseline="30000" dirty="0">
                <a:latin typeface="Comic Sans MS" panose="030F0702030302020204" pitchFamily="66" charset="0"/>
                <a:cs typeface="Times New Roman" pitchFamily="18" charset="0"/>
              </a:rPr>
              <a:t>14</a:t>
            </a:r>
            <a:r>
              <a:rPr lang="en-US" sz="2800" dirty="0">
                <a:latin typeface="Comic Sans MS" panose="030F0702030302020204" pitchFamily="66" charset="0"/>
                <a:cs typeface="Times New Roman" pitchFamily="18" charset="0"/>
              </a:rPr>
              <a:t>C (</a:t>
            </a:r>
            <a:r>
              <a:rPr lang="el-GR" sz="2800" dirty="0">
                <a:latin typeface="Comic Sans MS" panose="030F0702030302020204" pitchFamily="66" charset="0"/>
                <a:cs typeface="Times New Roman"/>
              </a:rPr>
              <a:t>β</a:t>
            </a:r>
            <a:r>
              <a:rPr lang="en-US" sz="2800" dirty="0">
                <a:latin typeface="Comic Sans MS" panose="030F0702030302020204" pitchFamily="66" charset="0"/>
                <a:cs typeface="Times New Roman" pitchFamily="18" charset="0"/>
              </a:rPr>
              <a:t>), </a:t>
            </a:r>
            <a:r>
              <a:rPr lang="en-US" sz="2800" baseline="30000" dirty="0">
                <a:latin typeface="Comic Sans MS" panose="030F0702030302020204" pitchFamily="66" charset="0"/>
                <a:cs typeface="Times New Roman" pitchFamily="18" charset="0"/>
              </a:rPr>
              <a:t>35</a:t>
            </a:r>
            <a:r>
              <a:rPr lang="en-US" sz="2800" dirty="0">
                <a:latin typeface="Comic Sans MS" panose="030F0702030302020204" pitchFamily="66" charset="0"/>
                <a:cs typeface="Times New Roman" pitchFamily="18" charset="0"/>
              </a:rPr>
              <a:t>S (</a:t>
            </a:r>
            <a:r>
              <a:rPr lang="el-GR" sz="2800" dirty="0">
                <a:latin typeface="Comic Sans MS" panose="030F0702030302020204" pitchFamily="66" charset="0"/>
                <a:cs typeface="Times New Roman"/>
              </a:rPr>
              <a:t>β</a:t>
            </a:r>
            <a:r>
              <a:rPr lang="en-US" sz="2800" dirty="0">
                <a:latin typeface="Comic Sans MS" panose="030F0702030302020204" pitchFamily="66" charset="0"/>
                <a:cs typeface="Times New Roman" pitchFamily="18" charset="0"/>
              </a:rPr>
              <a:t>), </a:t>
            </a:r>
            <a:r>
              <a:rPr lang="en-US" sz="2800" baseline="30000" dirty="0">
                <a:latin typeface="Comic Sans MS" panose="030F0702030302020204" pitchFamily="66" charset="0"/>
                <a:cs typeface="Times New Roman" pitchFamily="18" charset="0"/>
              </a:rPr>
              <a:t>131</a:t>
            </a:r>
            <a:r>
              <a:rPr lang="en-US" sz="2800" dirty="0">
                <a:latin typeface="Comic Sans MS" panose="030F0702030302020204" pitchFamily="66" charset="0"/>
                <a:cs typeface="Times New Roman" pitchFamily="18" charset="0"/>
              </a:rPr>
              <a:t>I (</a:t>
            </a:r>
            <a:r>
              <a:rPr lang="el-GR" sz="2800" dirty="0">
                <a:latin typeface="Comic Sans MS" panose="030F0702030302020204" pitchFamily="66" charset="0"/>
                <a:cs typeface="Times New Roman"/>
              </a:rPr>
              <a:t>γ</a:t>
            </a:r>
            <a:r>
              <a:rPr lang="en-US" sz="2800" dirty="0">
                <a:latin typeface="Comic Sans MS" panose="030F0702030302020204" pitchFamily="66" charset="0"/>
                <a:cs typeface="Times New Roman" pitchFamily="18" charset="0"/>
              </a:rPr>
              <a:t>), </a:t>
            </a:r>
            <a:r>
              <a:rPr lang="en-US" sz="2800" baseline="30000" dirty="0">
                <a:latin typeface="Comic Sans MS" panose="030F0702030302020204" pitchFamily="66" charset="0"/>
                <a:cs typeface="Times New Roman" pitchFamily="18" charset="0"/>
              </a:rPr>
              <a:t>24</a:t>
            </a:r>
            <a:r>
              <a:rPr lang="en-US" sz="2800" dirty="0">
                <a:latin typeface="Comic Sans MS" panose="030F0702030302020204" pitchFamily="66" charset="0"/>
                <a:cs typeface="Times New Roman" pitchFamily="18" charset="0"/>
              </a:rPr>
              <a:t>Na – are unstable. </a:t>
            </a:r>
            <a:endParaRPr lang="en-US" sz="2600" dirty="0">
              <a:latin typeface="Comic Sans MS" panose="030F0702030302020204" pitchFamily="66" charset="0"/>
              <a:cs typeface="Times New Roman"/>
            </a:endParaRPr>
          </a:p>
          <a:p>
            <a:pPr>
              <a:buNone/>
            </a:pPr>
            <a:r>
              <a:rPr lang="en-US" sz="2600" dirty="0">
                <a:latin typeface="Comic Sans MS" panose="030F0702030302020204" pitchFamily="66" charset="0"/>
                <a:cs typeface="Times New Roman"/>
              </a:rPr>
              <a:t>2. Stable isotopes- ex. </a:t>
            </a:r>
            <a:r>
              <a:rPr lang="en-US" sz="2600" baseline="30000" dirty="0">
                <a:latin typeface="Comic Sans MS" panose="030F0702030302020204" pitchFamily="66" charset="0"/>
                <a:cs typeface="Times New Roman" pitchFamily="18" charset="0"/>
              </a:rPr>
              <a:t>2</a:t>
            </a:r>
            <a:r>
              <a:rPr lang="en-US" sz="2600" dirty="0">
                <a:latin typeface="Comic Sans MS" panose="030F0702030302020204" pitchFamily="66" charset="0"/>
                <a:cs typeface="Times New Roman" pitchFamily="18" charset="0"/>
              </a:rPr>
              <a:t>H, </a:t>
            </a:r>
            <a:r>
              <a:rPr lang="en-US" sz="2400" baseline="30000" dirty="0">
                <a:latin typeface="Comic Sans MS" panose="030F0702030302020204" pitchFamily="66" charset="0"/>
                <a:cs typeface="Times New Roman" pitchFamily="18" charset="0"/>
              </a:rPr>
              <a:t>13</a:t>
            </a:r>
            <a:r>
              <a:rPr lang="en-US" sz="2400" dirty="0">
                <a:latin typeface="Comic Sans MS" panose="030F0702030302020204" pitchFamily="66" charset="0"/>
                <a:cs typeface="Times New Roman" pitchFamily="18" charset="0"/>
              </a:rPr>
              <a:t>C, </a:t>
            </a:r>
            <a:r>
              <a:rPr lang="en-US" sz="2400" baseline="30000" dirty="0">
                <a:latin typeface="Comic Sans MS" panose="030F0702030302020204" pitchFamily="66" charset="0"/>
                <a:cs typeface="Times New Roman" pitchFamily="18" charset="0"/>
              </a:rPr>
              <a:t>15</a:t>
            </a:r>
            <a:r>
              <a:rPr lang="en-US" sz="2400" dirty="0">
                <a:latin typeface="Comic Sans MS" panose="030F0702030302020204" pitchFamily="66" charset="0"/>
                <a:cs typeface="Times New Roman" pitchFamily="18" charset="0"/>
              </a:rPr>
              <a:t>N, O</a:t>
            </a:r>
            <a:r>
              <a:rPr lang="en-US" sz="2400" baseline="30000" dirty="0">
                <a:latin typeface="Comic Sans MS" panose="030F0702030302020204" pitchFamily="66" charset="0"/>
                <a:cs typeface="Times New Roman" pitchFamily="18" charset="0"/>
              </a:rPr>
              <a:t>18</a:t>
            </a:r>
            <a:r>
              <a:rPr lang="en-US" sz="2400" dirty="0">
                <a:latin typeface="Comic Sans MS" panose="030F0702030302020204" pitchFamily="66" charset="0"/>
                <a:cs typeface="Times New Roman" pitchFamily="18" charset="0"/>
              </a:rPr>
              <a:t>- do not emit radiations. Scarcely available, </a:t>
            </a:r>
            <a:endParaRPr lang="en-US" sz="2600" dirty="0">
              <a:latin typeface="Comic Sans MS" panose="030F0702030302020204" pitchFamily="66" charset="0"/>
              <a:cs typeface="Times New Roman" pitchFamily="18" charset="0"/>
            </a:endParaRPr>
          </a:p>
        </p:txBody>
      </p:sp>
      <p:pic>
        <p:nvPicPr>
          <p:cNvPr id="5" name="Picture 4">
            <a:extLst>
              <a:ext uri="{FF2B5EF4-FFF2-40B4-BE49-F238E27FC236}">
                <a16:creationId xmlns:a16="http://schemas.microsoft.com/office/drawing/2014/main" id="{9CCEFC5F-34FE-4089-0938-F4720576C8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
        <p:nvSpPr>
          <p:cNvPr id="6" name="Slide Number Placeholder 3">
            <a:extLst>
              <a:ext uri="{FF2B5EF4-FFF2-40B4-BE49-F238E27FC236}">
                <a16:creationId xmlns:a16="http://schemas.microsoft.com/office/drawing/2014/main" id="{6977955F-6AF8-6B82-50EB-5D110F6C243F}"/>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11</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7C276E53-694D-6C3A-3F90-FFD3DACED66B}"/>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655638"/>
          </a:xfrm>
        </p:spPr>
        <p:txBody>
          <a:bodyPr>
            <a:normAutofit fontScale="90000"/>
          </a:bodyPr>
          <a:lstStyle/>
          <a:p>
            <a:r>
              <a:rPr lang="en-US" b="1" dirty="0">
                <a:latin typeface="Comic Sans MS" panose="030F0702030302020204" pitchFamily="66" charset="0"/>
                <a:cs typeface="Times New Roman" pitchFamily="18" charset="0"/>
              </a:rPr>
              <a:t>RADIOTRACERS</a:t>
            </a:r>
          </a:p>
        </p:txBody>
      </p:sp>
      <p:sp>
        <p:nvSpPr>
          <p:cNvPr id="3" name="Content Placeholder 2"/>
          <p:cNvSpPr>
            <a:spLocks noGrp="1"/>
          </p:cNvSpPr>
          <p:nvPr>
            <p:ph idx="1"/>
          </p:nvPr>
        </p:nvSpPr>
        <p:spPr>
          <a:xfrm>
            <a:off x="1219200" y="1066800"/>
            <a:ext cx="10287000" cy="5088797"/>
          </a:xfrm>
        </p:spPr>
        <p:txBody>
          <a:bodyPr>
            <a:normAutofit fontScale="85000" lnSpcReduction="10000"/>
          </a:bodyPr>
          <a:lstStyle/>
          <a:p>
            <a:pPr>
              <a:spcBef>
                <a:spcPts val="1200"/>
              </a:spcBef>
              <a:spcAft>
                <a:spcPts val="600"/>
              </a:spcAft>
            </a:pPr>
            <a:r>
              <a:rPr lang="en-US" dirty="0">
                <a:latin typeface="Comic Sans MS" panose="030F0702030302020204" pitchFamily="66" charset="0"/>
                <a:cs typeface="Times New Roman" pitchFamily="18" charset="0"/>
              </a:rPr>
              <a:t>Radiotracers are used to trace the biosynthetic path followed by labeling the atom with radioisotopes i.e. presumed precursor if transferred to different intermediates and products also</a:t>
            </a:r>
          </a:p>
          <a:p>
            <a:pPr>
              <a:spcBef>
                <a:spcPts val="1200"/>
              </a:spcBef>
              <a:spcAft>
                <a:spcPts val="600"/>
              </a:spcAft>
            </a:pPr>
            <a:r>
              <a:rPr lang="en-US" dirty="0">
                <a:latin typeface="Comic Sans MS" panose="030F0702030302020204" pitchFamily="66" charset="0"/>
                <a:cs typeface="Times New Roman" pitchFamily="18" charset="0"/>
              </a:rPr>
              <a:t>Radioactivity showed, confirms that the labeled precursor molecule has been utilized for biosynthesis or not</a:t>
            </a:r>
          </a:p>
          <a:p>
            <a:pPr>
              <a:spcBef>
                <a:spcPts val="1200"/>
              </a:spcBef>
              <a:spcAft>
                <a:spcPts val="600"/>
              </a:spcAft>
            </a:pPr>
            <a:r>
              <a:rPr lang="en-US" dirty="0">
                <a:latin typeface="Comic Sans MS" panose="030F0702030302020204" pitchFamily="66" charset="0"/>
                <a:cs typeface="Times New Roman" pitchFamily="18" charset="0"/>
              </a:rPr>
              <a:t>Radiotracers: are 1 or more atoms of presumed precursors which are replaced by radioisotopes (</a:t>
            </a:r>
            <a:r>
              <a:rPr lang="en-US" baseline="30000" dirty="0">
                <a:latin typeface="Comic Sans MS" panose="030F0702030302020204" pitchFamily="66" charset="0"/>
                <a:cs typeface="Times New Roman" pitchFamily="18" charset="0"/>
              </a:rPr>
              <a:t>2</a:t>
            </a:r>
            <a:r>
              <a:rPr lang="en-US" dirty="0">
                <a:latin typeface="Comic Sans MS" panose="030F0702030302020204" pitchFamily="66" charset="0"/>
                <a:cs typeface="Times New Roman" pitchFamily="18" charset="0"/>
              </a:rPr>
              <a:t>H,</a:t>
            </a:r>
            <a:r>
              <a:rPr lang="en-US" baseline="30000" dirty="0">
                <a:latin typeface="Comic Sans MS" panose="030F0702030302020204" pitchFamily="66" charset="0"/>
                <a:cs typeface="Times New Roman" pitchFamily="18" charset="0"/>
              </a:rPr>
              <a:t>14</a:t>
            </a:r>
            <a:r>
              <a:rPr lang="en-US" dirty="0">
                <a:latin typeface="Comic Sans MS" panose="030F0702030302020204" pitchFamily="66" charset="0"/>
                <a:cs typeface="Times New Roman" pitchFamily="18" charset="0"/>
              </a:rPr>
              <a:t>C,</a:t>
            </a:r>
            <a:r>
              <a:rPr lang="en-US" baseline="30000" dirty="0">
                <a:latin typeface="Comic Sans MS" panose="030F0702030302020204" pitchFamily="66" charset="0"/>
                <a:cs typeface="Times New Roman" pitchFamily="18" charset="0"/>
              </a:rPr>
              <a:t>35</a:t>
            </a:r>
            <a:r>
              <a:rPr lang="en-US" dirty="0">
                <a:latin typeface="Comic Sans MS" panose="030F0702030302020204" pitchFamily="66" charset="0"/>
                <a:cs typeface="Times New Roman" pitchFamily="18" charset="0"/>
              </a:rPr>
              <a:t>S)</a:t>
            </a:r>
          </a:p>
          <a:p>
            <a:pPr>
              <a:spcBef>
                <a:spcPts val="1200"/>
              </a:spcBef>
              <a:spcAft>
                <a:spcPts val="600"/>
              </a:spcAft>
            </a:pPr>
            <a:r>
              <a:rPr lang="en-US" dirty="0">
                <a:latin typeface="Comic Sans MS" panose="030F0702030302020204" pitchFamily="66" charset="0"/>
                <a:cs typeface="Times New Roman" pitchFamily="18" charset="0"/>
              </a:rPr>
              <a:t>Used as markers in biosynthetic studies </a:t>
            </a:r>
          </a:p>
          <a:p>
            <a:pPr>
              <a:spcBef>
                <a:spcPts val="1200"/>
              </a:spcBef>
              <a:spcAft>
                <a:spcPts val="600"/>
              </a:spcAft>
              <a:buNone/>
            </a:pPr>
            <a:r>
              <a:rPr lang="en-US" dirty="0">
                <a:latin typeface="Comic Sans MS" panose="030F0702030302020204" pitchFamily="66" charset="0"/>
                <a:cs typeface="Times New Roman" pitchFamily="18" charset="0"/>
              </a:rPr>
              <a:t>	A*→ B* → C* →D*</a:t>
            </a:r>
          </a:p>
        </p:txBody>
      </p:sp>
      <p:pic>
        <p:nvPicPr>
          <p:cNvPr id="5" name="Picture 4">
            <a:extLst>
              <a:ext uri="{FF2B5EF4-FFF2-40B4-BE49-F238E27FC236}">
                <a16:creationId xmlns:a16="http://schemas.microsoft.com/office/drawing/2014/main" id="{A0520536-AFB0-1213-9A1B-3A003AE204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
        <p:nvSpPr>
          <p:cNvPr id="6" name="Slide Number Placeholder 3">
            <a:extLst>
              <a:ext uri="{FF2B5EF4-FFF2-40B4-BE49-F238E27FC236}">
                <a16:creationId xmlns:a16="http://schemas.microsoft.com/office/drawing/2014/main" id="{DBC20721-66B1-9688-E4A3-10726A58D49B}"/>
              </a:ext>
            </a:extLst>
          </p:cNvPr>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12</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47052F27-C238-F1D2-769C-F181EA72CEF8}"/>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0" y="623749"/>
            <a:ext cx="9944100" cy="655638"/>
          </a:xfrm>
        </p:spPr>
        <p:txBody>
          <a:bodyPr>
            <a:noAutofit/>
          </a:bodyPr>
          <a:lstStyle/>
          <a:p>
            <a:r>
              <a:rPr lang="en-US" sz="3200" b="1" dirty="0">
                <a:latin typeface="Comic Sans MS" panose="030F0702030302020204" pitchFamily="66" charset="0"/>
                <a:cs typeface="Times New Roman" pitchFamily="18" charset="0"/>
              </a:rPr>
              <a:t>STUDY OF UTILIZATION OF RADIOACTIVE ISOTOPES IN THE INVESTIGATION OF BIOGENETIC STUDIES</a:t>
            </a:r>
            <a:endParaRPr lang="en-US" sz="3200" dirty="0">
              <a:latin typeface="Comic Sans MS" panose="030F0702030302020204" pitchFamily="66" charset="0"/>
            </a:endParaRPr>
          </a:p>
        </p:txBody>
      </p:sp>
      <p:sp>
        <p:nvSpPr>
          <p:cNvPr id="3" name="Content Placeholder 2"/>
          <p:cNvSpPr>
            <a:spLocks noGrp="1"/>
          </p:cNvSpPr>
          <p:nvPr>
            <p:ph idx="1"/>
          </p:nvPr>
        </p:nvSpPr>
        <p:spPr>
          <a:xfrm>
            <a:off x="838200" y="1752600"/>
            <a:ext cx="10744200" cy="4817360"/>
          </a:xfrm>
        </p:spPr>
        <p:txBody>
          <a:bodyPr>
            <a:normAutofit/>
          </a:bodyPr>
          <a:lstStyle/>
          <a:p>
            <a:r>
              <a:rPr lang="en-US" sz="2400" dirty="0">
                <a:latin typeface="Comic Sans MS" panose="030F0702030302020204" pitchFamily="66" charset="0"/>
                <a:cs typeface="Times New Roman" pitchFamily="18" charset="0"/>
              </a:rPr>
              <a:t>Means how the primary and secondary metabolites are formed in the plants (bio)</a:t>
            </a:r>
          </a:p>
          <a:p>
            <a:r>
              <a:rPr lang="en-US" sz="2400" dirty="0">
                <a:latin typeface="Comic Sans MS" panose="030F0702030302020204" pitchFamily="66" charset="0"/>
                <a:cs typeface="Times New Roman" pitchFamily="18" charset="0"/>
              </a:rPr>
              <a:t>Elucidation of biosynthetic pathways</a:t>
            </a:r>
          </a:p>
          <a:p>
            <a:r>
              <a:rPr lang="en-US" sz="2400" dirty="0">
                <a:latin typeface="Comic Sans MS" panose="030F0702030302020204" pitchFamily="66" charset="0"/>
                <a:cs typeface="Times New Roman" pitchFamily="18" charset="0"/>
              </a:rPr>
              <a:t>Digitalis- </a:t>
            </a:r>
            <a:r>
              <a:rPr lang="en-US" sz="2400" dirty="0" err="1">
                <a:latin typeface="Comic Sans MS" panose="030F0702030302020204" pitchFamily="66" charset="0"/>
                <a:cs typeface="Times New Roman" pitchFamily="18" charset="0"/>
              </a:rPr>
              <a:t>digoxin</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Rauwolfia</a:t>
            </a:r>
            <a:r>
              <a:rPr lang="en-US" sz="2400" dirty="0">
                <a:latin typeface="Comic Sans MS" panose="030F0702030302020204" pitchFamily="66" charset="0"/>
                <a:cs typeface="Times New Roman" pitchFamily="18" charset="0"/>
              </a:rPr>
              <a:t> - </a:t>
            </a:r>
            <a:r>
              <a:rPr lang="en-US" sz="2400" dirty="0" err="1">
                <a:latin typeface="Comic Sans MS" panose="030F0702030302020204" pitchFamily="66" charset="0"/>
                <a:cs typeface="Times New Roman" pitchFamily="18" charset="0"/>
              </a:rPr>
              <a:t>reserpine</a:t>
            </a:r>
            <a:r>
              <a:rPr lang="en-US" sz="2400" dirty="0">
                <a:latin typeface="Comic Sans MS" panose="030F0702030302020204" pitchFamily="66" charset="0"/>
                <a:cs typeface="Times New Roman" pitchFamily="18" charset="0"/>
              </a:rPr>
              <a:t> etc. </a:t>
            </a:r>
          </a:p>
          <a:p>
            <a:r>
              <a:rPr lang="en-US" sz="2400" dirty="0">
                <a:latin typeface="Comic Sans MS" panose="030F0702030302020204" pitchFamily="66" charset="0"/>
                <a:cs typeface="Times New Roman" pitchFamily="18" charset="0"/>
              </a:rPr>
              <a:t>Techniques for </a:t>
            </a:r>
          </a:p>
          <a:p>
            <a:pPr lvl="0"/>
            <a:r>
              <a:rPr lang="en-US" sz="2400" b="1" dirty="0">
                <a:latin typeface="Comic Sans MS" panose="030F0702030302020204" pitchFamily="66" charset="0"/>
                <a:cs typeface="Times New Roman" pitchFamily="18" charset="0"/>
              </a:rPr>
              <a:t>Tracer techniques investigation</a:t>
            </a:r>
            <a:endParaRPr lang="en-US" sz="2400" dirty="0">
              <a:latin typeface="Comic Sans MS" panose="030F0702030302020204" pitchFamily="66" charset="0"/>
              <a:cs typeface="Times New Roman" pitchFamily="18" charset="0"/>
            </a:endParaRPr>
          </a:p>
          <a:p>
            <a:pPr lvl="0"/>
            <a:r>
              <a:rPr lang="en-US" sz="2400" b="1" dirty="0">
                <a:latin typeface="Comic Sans MS" panose="030F0702030302020204" pitchFamily="66" charset="0"/>
                <a:cs typeface="Times New Roman" pitchFamily="18" charset="0"/>
              </a:rPr>
              <a:t>Use of Isolated organs or Tissues</a:t>
            </a:r>
            <a:endParaRPr lang="en-US" sz="2400" dirty="0">
              <a:latin typeface="Comic Sans MS" panose="030F0702030302020204" pitchFamily="66" charset="0"/>
              <a:cs typeface="Times New Roman" pitchFamily="18" charset="0"/>
            </a:endParaRPr>
          </a:p>
          <a:p>
            <a:pPr lvl="0"/>
            <a:r>
              <a:rPr lang="en-US" sz="2400" b="1" dirty="0">
                <a:latin typeface="Comic Sans MS" panose="030F0702030302020204" pitchFamily="66" charset="0"/>
                <a:cs typeface="Times New Roman" pitchFamily="18" charset="0"/>
              </a:rPr>
              <a:t>Grafting method</a:t>
            </a:r>
            <a:endParaRPr lang="en-US" sz="2400" dirty="0">
              <a:latin typeface="Comic Sans MS" panose="030F0702030302020204" pitchFamily="66" charset="0"/>
              <a:cs typeface="Times New Roman" pitchFamily="18" charset="0"/>
            </a:endParaRPr>
          </a:p>
          <a:p>
            <a:pPr lvl="0"/>
            <a:r>
              <a:rPr lang="en-US" sz="2400" b="1" dirty="0">
                <a:latin typeface="Comic Sans MS" panose="030F0702030302020204" pitchFamily="66" charset="0"/>
                <a:cs typeface="Times New Roman" pitchFamily="18" charset="0"/>
              </a:rPr>
              <a:t>Use of mutant strains</a:t>
            </a:r>
            <a:endParaRPr lang="en-US" sz="2400" dirty="0">
              <a:latin typeface="Comic Sans MS" panose="030F0702030302020204" pitchFamily="66" charset="0"/>
              <a:cs typeface="Times New Roman" pitchFamily="18" charset="0"/>
            </a:endParaRPr>
          </a:p>
          <a:p>
            <a:pPr lvl="0"/>
            <a:r>
              <a:rPr lang="en-US" sz="2400" b="1" dirty="0">
                <a:latin typeface="Comic Sans MS" panose="030F0702030302020204" pitchFamily="66" charset="0"/>
                <a:cs typeface="Times New Roman" pitchFamily="18" charset="0"/>
              </a:rPr>
              <a:t>Enzymatic studies</a:t>
            </a:r>
            <a:endParaRPr lang="en-US" sz="2400" dirty="0">
              <a:latin typeface="Comic Sans MS" panose="030F0702030302020204" pitchFamily="66" charset="0"/>
              <a:cs typeface="Times New Roman" pitchFamily="18" charset="0"/>
            </a:endParaRPr>
          </a:p>
          <a:p>
            <a:endParaRPr lang="en-US" sz="2400" dirty="0">
              <a:latin typeface="Comic Sans MS" panose="030F0702030302020204" pitchFamily="66" charset="0"/>
              <a:cs typeface="Times New Roman" pitchFamily="18" charset="0"/>
            </a:endParaRPr>
          </a:p>
        </p:txBody>
      </p:sp>
      <p:sp>
        <p:nvSpPr>
          <p:cNvPr id="5" name="Slide Number Placeholder 3">
            <a:extLst>
              <a:ext uri="{FF2B5EF4-FFF2-40B4-BE49-F238E27FC236}">
                <a16:creationId xmlns:a16="http://schemas.microsoft.com/office/drawing/2014/main" id="{3B87F408-BBA5-167F-0617-AA814BA4B5D9}"/>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2</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3A033826-6FA4-5D9D-A3A0-FE11252207E1}"/>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C993BD06-E538-45D7-DAF1-D54D6FE51B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600200"/>
            <a:ext cx="10772335" cy="4634767"/>
          </a:xfrm>
        </p:spPr>
        <p:txBody>
          <a:bodyPr>
            <a:noAutofit/>
          </a:bodyPr>
          <a:lstStyle/>
          <a:p>
            <a:pPr marL="571500" indent="-571500" algn="just">
              <a:lnSpc>
                <a:spcPct val="120000"/>
              </a:lnSpc>
              <a:spcBef>
                <a:spcPts val="1200"/>
              </a:spcBef>
              <a:spcAft>
                <a:spcPts val="600"/>
              </a:spcAft>
              <a:buAutoNum type="romanLcParenR"/>
            </a:pPr>
            <a:r>
              <a:rPr lang="en-US" sz="2000" b="1" dirty="0">
                <a:latin typeface="Comic Sans MS" panose="030F0702030302020204" pitchFamily="66" charset="0"/>
                <a:cs typeface="Times New Roman" pitchFamily="18" charset="0"/>
              </a:rPr>
              <a:t>Using Isolated Organ/Tissues</a:t>
            </a:r>
            <a:r>
              <a:rPr lang="en-US" sz="2000" dirty="0">
                <a:latin typeface="Comic Sans MS" panose="030F0702030302020204" pitchFamily="66" charset="0"/>
                <a:cs typeface="Times New Roman" pitchFamily="18" charset="0"/>
              </a:rPr>
              <a:t>: This method is based on using isolated parts of plant (</a:t>
            </a:r>
            <a:r>
              <a:rPr lang="en-US" sz="2000" dirty="0" err="1">
                <a:latin typeface="Comic Sans MS" panose="030F0702030302020204" pitchFamily="66" charset="0"/>
                <a:cs typeface="Times New Roman" pitchFamily="18" charset="0"/>
              </a:rPr>
              <a:t>eg</a:t>
            </a:r>
            <a:r>
              <a:rPr lang="en-US" sz="2000" dirty="0">
                <a:latin typeface="Comic Sans MS" panose="030F0702030302020204" pitchFamily="66" charset="0"/>
                <a:cs typeface="Times New Roman" pitchFamily="18" charset="0"/>
              </a:rPr>
              <a:t>. Stem, roots etc.).</a:t>
            </a:r>
          </a:p>
          <a:p>
            <a:pPr marL="571500" indent="-571500" algn="just">
              <a:lnSpc>
                <a:spcPct val="120000"/>
              </a:lnSpc>
              <a:spcBef>
                <a:spcPts val="1200"/>
              </a:spcBef>
              <a:spcAft>
                <a:spcPts val="600"/>
              </a:spcAft>
              <a:buAutoNum type="romanLcParenR"/>
            </a:pPr>
            <a:r>
              <a:rPr lang="en-US" sz="2000" dirty="0" err="1">
                <a:latin typeface="Comic Sans MS" panose="030F0702030302020204" pitchFamily="66" charset="0"/>
                <a:cs typeface="Times New Roman" pitchFamily="18" charset="0"/>
              </a:rPr>
              <a:t>parenchymatous</a:t>
            </a:r>
            <a:r>
              <a:rPr lang="en-US" sz="2000" dirty="0">
                <a:latin typeface="Comic Sans MS" panose="030F0702030302020204" pitchFamily="66" charset="0"/>
                <a:cs typeface="Times New Roman" pitchFamily="18" charset="0"/>
              </a:rPr>
              <a:t> tissue of shoots, leaves, roots </a:t>
            </a:r>
          </a:p>
          <a:p>
            <a:pPr marL="60325" indent="509588" algn="just">
              <a:lnSpc>
                <a:spcPct val="120000"/>
              </a:lnSpc>
              <a:spcBef>
                <a:spcPts val="1200"/>
              </a:spcBef>
              <a:spcAft>
                <a:spcPts val="600"/>
              </a:spcAft>
            </a:pPr>
            <a:r>
              <a:rPr lang="en-US" sz="2000" dirty="0">
                <a:latin typeface="Comic Sans MS" panose="030F0702030302020204" pitchFamily="66" charset="0"/>
                <a:cs typeface="Times New Roman" pitchFamily="18" charset="0"/>
              </a:rPr>
              <a:t>Useful in determination of site of synthesis of particular compound. Ex.: </a:t>
            </a:r>
            <a:r>
              <a:rPr lang="en-US" sz="2000" dirty="0">
                <a:solidFill>
                  <a:srgbClr val="FF0000"/>
                </a:solidFill>
                <a:latin typeface="Comic Sans MS" panose="030F0702030302020204" pitchFamily="66" charset="0"/>
                <a:cs typeface="Times New Roman" pitchFamily="18" charset="0"/>
              </a:rPr>
              <a:t>Roots and Leaves </a:t>
            </a:r>
            <a:r>
              <a:rPr lang="en-US" sz="2000" dirty="0">
                <a:latin typeface="Comic Sans MS" panose="030F0702030302020204" pitchFamily="66" charset="0"/>
                <a:cs typeface="Times New Roman" pitchFamily="18" charset="0"/>
              </a:rPr>
              <a:t>for study of </a:t>
            </a:r>
            <a:r>
              <a:rPr lang="en-US" sz="2000" dirty="0" err="1">
                <a:latin typeface="Comic Sans MS" panose="030F0702030302020204" pitchFamily="66" charset="0"/>
                <a:cs typeface="Times New Roman" pitchFamily="18" charset="0"/>
              </a:rPr>
              <a:t>Nicotiana</a:t>
            </a:r>
            <a:r>
              <a:rPr lang="en-US" sz="2000" dirty="0">
                <a:latin typeface="Comic Sans MS" panose="030F0702030302020204" pitchFamily="66" charset="0"/>
                <a:cs typeface="Times New Roman" pitchFamily="18" charset="0"/>
              </a:rPr>
              <a:t> and </a:t>
            </a:r>
            <a:r>
              <a:rPr lang="en-US" sz="2000" dirty="0" err="1">
                <a:latin typeface="Comic Sans MS" panose="030F0702030302020204" pitchFamily="66" charset="0"/>
                <a:cs typeface="Times New Roman" pitchFamily="18" charset="0"/>
              </a:rPr>
              <a:t>Datura</a:t>
            </a:r>
            <a:r>
              <a:rPr lang="en-US" sz="2000" dirty="0">
                <a:latin typeface="Comic Sans MS" panose="030F0702030302020204" pitchFamily="66" charset="0"/>
                <a:cs typeface="Times New Roman" pitchFamily="18" charset="0"/>
              </a:rPr>
              <a:t>, </a:t>
            </a:r>
            <a:r>
              <a:rPr lang="en-US" sz="2000" dirty="0">
                <a:solidFill>
                  <a:srgbClr val="FF0000"/>
                </a:solidFill>
                <a:latin typeface="Comic Sans MS" panose="030F0702030302020204" pitchFamily="66" charset="0"/>
                <a:cs typeface="Times New Roman" pitchFamily="18" charset="0"/>
              </a:rPr>
              <a:t>Petal disc </a:t>
            </a:r>
            <a:r>
              <a:rPr lang="en-US" sz="2000" dirty="0">
                <a:latin typeface="Comic Sans MS" panose="030F0702030302020204" pitchFamily="66" charset="0"/>
                <a:cs typeface="Times New Roman" pitchFamily="18" charset="0"/>
              </a:rPr>
              <a:t>for study of oil of rose, </a:t>
            </a:r>
            <a:r>
              <a:rPr lang="en-US" sz="2000" dirty="0" err="1">
                <a:latin typeface="Comic Sans MS" panose="030F0702030302020204" pitchFamily="66" charset="0"/>
                <a:cs typeface="Times New Roman" pitchFamily="18" charset="0"/>
              </a:rPr>
              <a:t>Tropane</a:t>
            </a:r>
            <a:r>
              <a:rPr lang="en-US" sz="2000" dirty="0">
                <a:latin typeface="Comic Sans MS" panose="030F0702030302020204" pitchFamily="66" charset="0"/>
                <a:cs typeface="Times New Roman" pitchFamily="18" charset="0"/>
              </a:rPr>
              <a:t> Alkaloids formed in </a:t>
            </a:r>
            <a:r>
              <a:rPr lang="en-US" sz="2000" dirty="0">
                <a:solidFill>
                  <a:srgbClr val="FF0000"/>
                </a:solidFill>
                <a:latin typeface="Comic Sans MS" panose="030F0702030302020204" pitchFamily="66" charset="0"/>
                <a:cs typeface="Times New Roman" pitchFamily="18" charset="0"/>
              </a:rPr>
              <a:t>roots</a:t>
            </a:r>
            <a:r>
              <a:rPr lang="en-US" sz="2000" dirty="0">
                <a:latin typeface="Comic Sans MS" panose="030F0702030302020204" pitchFamily="66" charset="0"/>
                <a:cs typeface="Times New Roman" pitchFamily="18" charset="0"/>
              </a:rPr>
              <a:t> of </a:t>
            </a:r>
            <a:r>
              <a:rPr lang="en-US" sz="2000" dirty="0" err="1">
                <a:latin typeface="Comic Sans MS" panose="030F0702030302020204" pitchFamily="66" charset="0"/>
                <a:cs typeface="Times New Roman" pitchFamily="18" charset="0"/>
              </a:rPr>
              <a:t>Solanaceae</a:t>
            </a:r>
            <a:r>
              <a:rPr lang="en-US" sz="2000" dirty="0">
                <a:latin typeface="Comic Sans MS" panose="030F0702030302020204" pitchFamily="66" charset="0"/>
                <a:cs typeface="Times New Roman" pitchFamily="18" charset="0"/>
              </a:rPr>
              <a:t> Family.</a:t>
            </a:r>
          </a:p>
          <a:p>
            <a:pPr marL="60325" indent="509588" algn="just">
              <a:lnSpc>
                <a:spcPct val="120000"/>
              </a:lnSpc>
              <a:spcBef>
                <a:spcPts val="1200"/>
              </a:spcBef>
              <a:spcAft>
                <a:spcPts val="600"/>
              </a:spcAft>
            </a:pPr>
            <a:r>
              <a:rPr lang="en-US" sz="2000" dirty="0">
                <a:latin typeface="Comic Sans MS" panose="030F0702030302020204" pitchFamily="66" charset="0"/>
                <a:cs typeface="Times New Roman" pitchFamily="18" charset="0"/>
              </a:rPr>
              <a:t>Isolated shoots, and leaves can be maintained in a suitable sterile medium for the studies on </a:t>
            </a:r>
            <a:r>
              <a:rPr lang="en-US" sz="2000" dirty="0" err="1">
                <a:latin typeface="Comic Sans MS" panose="030F0702030302020204" pitchFamily="66" charset="0"/>
                <a:cs typeface="Times New Roman" pitchFamily="18" charset="0"/>
              </a:rPr>
              <a:t>Nicotiana</a:t>
            </a:r>
            <a:r>
              <a:rPr lang="en-US" sz="2000" dirty="0">
                <a:latin typeface="Comic Sans MS" panose="030F0702030302020204" pitchFamily="66" charset="0"/>
                <a:cs typeface="Times New Roman" pitchFamily="18" charset="0"/>
              </a:rPr>
              <a:t> and </a:t>
            </a:r>
            <a:r>
              <a:rPr lang="en-US" sz="2000" dirty="0" err="1">
                <a:latin typeface="Comic Sans MS" panose="030F0702030302020204" pitchFamily="66" charset="0"/>
                <a:cs typeface="Times New Roman" pitchFamily="18" charset="0"/>
              </a:rPr>
              <a:t>Datura</a:t>
            </a:r>
            <a:r>
              <a:rPr lang="en-US" sz="2000" dirty="0">
                <a:latin typeface="Comic Sans MS" panose="030F0702030302020204" pitchFamily="66" charset="0"/>
                <a:cs typeface="Times New Roman" pitchFamily="18" charset="0"/>
              </a:rPr>
              <a:t> spp. In such types of studies on rooted leaves to get large organization of roots facilitates the study of the tobacco alkaloid, for their biogenetic sites which is generally considered to be roots.</a:t>
            </a:r>
          </a:p>
          <a:p>
            <a:pPr algn="just">
              <a:lnSpc>
                <a:spcPct val="120000"/>
              </a:lnSpc>
              <a:spcBef>
                <a:spcPts val="1200"/>
              </a:spcBef>
              <a:spcAft>
                <a:spcPts val="600"/>
              </a:spcAft>
              <a:buNone/>
            </a:pPr>
            <a:r>
              <a:rPr lang="en-US" sz="2000" dirty="0">
                <a:latin typeface="Comic Sans MS" panose="030F0702030302020204" pitchFamily="66" charset="0"/>
                <a:cs typeface="Times New Roman" pitchFamily="18" charset="0"/>
              </a:rPr>
              <a:t> </a:t>
            </a:r>
          </a:p>
        </p:txBody>
      </p:sp>
      <p:sp>
        <p:nvSpPr>
          <p:cNvPr id="7" name="Title 1">
            <a:extLst>
              <a:ext uri="{FF2B5EF4-FFF2-40B4-BE49-F238E27FC236}">
                <a16:creationId xmlns:a16="http://schemas.microsoft.com/office/drawing/2014/main" id="{74F878E7-FFA2-CFD7-8067-FA85FA046BCE}"/>
              </a:ext>
            </a:extLst>
          </p:cNvPr>
          <p:cNvSpPr>
            <a:spLocks noGrp="1"/>
          </p:cNvSpPr>
          <p:nvPr>
            <p:ph type="title"/>
          </p:nvPr>
        </p:nvSpPr>
        <p:spPr>
          <a:xfrm>
            <a:off x="1780735" y="486988"/>
            <a:ext cx="9829800" cy="655638"/>
          </a:xfrm>
        </p:spPr>
        <p:txBody>
          <a:bodyPr>
            <a:noAutofit/>
          </a:bodyPr>
          <a:lstStyle/>
          <a:p>
            <a:r>
              <a:rPr lang="en-US" sz="4000" b="1" dirty="0">
                <a:latin typeface="Comic Sans MS" panose="030F0702030302020204" pitchFamily="66" charset="0"/>
                <a:cs typeface="Times New Roman" pitchFamily="18" charset="0"/>
              </a:rPr>
              <a:t>TECHNIQUES FOR INVESTIGATING  BIOGENETIC PATHWAYS</a:t>
            </a:r>
            <a:endParaRPr lang="en-US" sz="3600" b="1" dirty="0">
              <a:latin typeface="Comic Sans MS" panose="030F0702030302020204" pitchFamily="66" charset="0"/>
              <a:cs typeface="Times New Roman" pitchFamily="18" charset="0"/>
            </a:endParaRPr>
          </a:p>
        </p:txBody>
      </p:sp>
      <p:sp>
        <p:nvSpPr>
          <p:cNvPr id="8" name="Slide Number Placeholder 3">
            <a:extLst>
              <a:ext uri="{FF2B5EF4-FFF2-40B4-BE49-F238E27FC236}">
                <a16:creationId xmlns:a16="http://schemas.microsoft.com/office/drawing/2014/main" id="{8B4133D2-44F0-D3D5-12A6-6CBB14589F0A}"/>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3</a:t>
            </a:fld>
            <a:endParaRPr lang="en-US" sz="1800" b="1" dirty="0">
              <a:latin typeface="Comic Sans MS" panose="030F0702030302020204" pitchFamily="66" charset="0"/>
            </a:endParaRPr>
          </a:p>
        </p:txBody>
      </p:sp>
      <p:sp>
        <p:nvSpPr>
          <p:cNvPr id="9" name="Footer Placeholder 4">
            <a:extLst>
              <a:ext uri="{FF2B5EF4-FFF2-40B4-BE49-F238E27FC236}">
                <a16:creationId xmlns:a16="http://schemas.microsoft.com/office/drawing/2014/main" id="{53776B9B-0773-A1AC-877A-52DA6D1E8BA6}"/>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10" name="Picture 9">
            <a:extLst>
              <a:ext uri="{FF2B5EF4-FFF2-40B4-BE49-F238E27FC236}">
                <a16:creationId xmlns:a16="http://schemas.microsoft.com/office/drawing/2014/main" id="{7CDE6F89-510E-FE4B-8478-00E20AC2B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0735" y="486988"/>
            <a:ext cx="9829800" cy="655638"/>
          </a:xfrm>
        </p:spPr>
        <p:txBody>
          <a:bodyPr>
            <a:noAutofit/>
          </a:bodyPr>
          <a:lstStyle/>
          <a:p>
            <a:r>
              <a:rPr lang="en-US" sz="4000" b="1" dirty="0">
                <a:latin typeface="Comic Sans MS" panose="030F0702030302020204" pitchFamily="66" charset="0"/>
                <a:cs typeface="Times New Roman" pitchFamily="18" charset="0"/>
              </a:rPr>
              <a:t>TECHNIQUES FOR INVESTIGATING  BIOGENETIC PATHWAYS</a:t>
            </a:r>
            <a:endParaRPr lang="en-US" sz="3600" b="1" dirty="0">
              <a:latin typeface="Comic Sans MS" panose="030F0702030302020204" pitchFamily="66" charset="0"/>
              <a:cs typeface="Times New Roman" pitchFamily="18" charset="0"/>
            </a:endParaRPr>
          </a:p>
        </p:txBody>
      </p:sp>
      <p:sp>
        <p:nvSpPr>
          <p:cNvPr id="3" name="Content Placeholder 2"/>
          <p:cNvSpPr>
            <a:spLocks noGrp="1"/>
          </p:cNvSpPr>
          <p:nvPr>
            <p:ph idx="1"/>
          </p:nvPr>
        </p:nvSpPr>
        <p:spPr>
          <a:xfrm>
            <a:off x="990600" y="1523999"/>
            <a:ext cx="10668000" cy="4725243"/>
          </a:xfrm>
        </p:spPr>
        <p:txBody>
          <a:bodyPr>
            <a:normAutofit lnSpcReduction="10000"/>
          </a:bodyPr>
          <a:lstStyle/>
          <a:p>
            <a:pPr marL="571500" indent="-571500" algn="just">
              <a:spcBef>
                <a:spcPts val="1200"/>
              </a:spcBef>
              <a:spcAft>
                <a:spcPts val="600"/>
              </a:spcAft>
              <a:buNone/>
            </a:pPr>
            <a:r>
              <a:rPr lang="en-US" sz="2400" dirty="0">
                <a:latin typeface="Comic Sans MS" panose="030F0702030302020204" pitchFamily="66" charset="0"/>
                <a:cs typeface="Times New Roman" pitchFamily="18" charset="0"/>
              </a:rPr>
              <a:t>ii) </a:t>
            </a:r>
            <a:r>
              <a:rPr lang="en-US" sz="2400" b="1" dirty="0">
                <a:latin typeface="Comic Sans MS" panose="030F0702030302020204" pitchFamily="66" charset="0"/>
                <a:cs typeface="Times New Roman" pitchFamily="18" charset="0"/>
              </a:rPr>
              <a:t>Grafting methods</a:t>
            </a:r>
            <a:r>
              <a:rPr lang="en-US" sz="2400" dirty="0">
                <a:latin typeface="Comic Sans MS" panose="030F0702030302020204" pitchFamily="66" charset="0"/>
                <a:cs typeface="Times New Roman" pitchFamily="18" charset="0"/>
              </a:rPr>
              <a:t>: </a:t>
            </a:r>
          </a:p>
          <a:p>
            <a:pPr marL="166688" indent="-1588" algn="just">
              <a:spcBef>
                <a:spcPts val="1200"/>
              </a:spcBef>
              <a:spcAft>
                <a:spcPts val="600"/>
              </a:spcAft>
              <a:buNone/>
            </a:pPr>
            <a:r>
              <a:rPr lang="en-US" sz="2400" dirty="0">
                <a:latin typeface="Comic Sans MS" panose="030F0702030302020204" pitchFamily="66" charset="0"/>
                <a:cs typeface="Times New Roman" pitchFamily="18" charset="0"/>
              </a:rPr>
              <a:t>	Grafting is an operation in which two cut surfaces of different but closely related plants placed so as to unite and further grow together. </a:t>
            </a:r>
          </a:p>
          <a:p>
            <a:pPr marL="166688" indent="-1588" algn="just">
              <a:spcBef>
                <a:spcPts val="1200"/>
              </a:spcBef>
              <a:spcAft>
                <a:spcPts val="600"/>
              </a:spcAft>
              <a:buNone/>
            </a:pPr>
            <a:r>
              <a:rPr lang="en-US" sz="2400" dirty="0">
                <a:latin typeface="Comic Sans MS" panose="030F0702030302020204" pitchFamily="66" charset="0"/>
                <a:cs typeface="Times New Roman" pitchFamily="18" charset="0"/>
              </a:rPr>
              <a:t>	The major part of plant which is used for grafting is a stock. </a:t>
            </a:r>
          </a:p>
          <a:p>
            <a:pPr marL="166688" indent="-1588" algn="just">
              <a:spcBef>
                <a:spcPts val="1200"/>
              </a:spcBef>
              <a:spcAft>
                <a:spcPts val="600"/>
              </a:spcAft>
              <a:buNone/>
            </a:pPr>
            <a:r>
              <a:rPr lang="en-US" sz="2400" dirty="0">
                <a:latin typeface="Comic Sans MS" panose="030F0702030302020204" pitchFamily="66" charset="0"/>
                <a:cs typeface="Times New Roman" pitchFamily="18" charset="0"/>
              </a:rPr>
              <a:t>	The portion that is cut off from another plant is called as scion</a:t>
            </a:r>
          </a:p>
          <a:p>
            <a:pPr marL="166688" indent="-1588" algn="just">
              <a:spcBef>
                <a:spcPts val="1200"/>
              </a:spcBef>
              <a:spcAft>
                <a:spcPts val="600"/>
              </a:spcAft>
              <a:buNone/>
            </a:pPr>
            <a:r>
              <a:rPr lang="en-US" sz="2400" dirty="0">
                <a:latin typeface="Comic Sans MS" panose="030F0702030302020204" pitchFamily="66" charset="0"/>
                <a:cs typeface="Times New Roman" pitchFamily="18" charset="0"/>
              </a:rPr>
              <a:t>	used for study of alkaloid formation by Grafted Plants. </a:t>
            </a:r>
          </a:p>
          <a:p>
            <a:pPr marL="166688" indent="-1588" algn="just">
              <a:spcBef>
                <a:spcPts val="1200"/>
              </a:spcBef>
              <a:spcAft>
                <a:spcPts val="600"/>
              </a:spcAft>
              <a:buNone/>
            </a:pPr>
            <a:r>
              <a:rPr lang="en-US" sz="2400" dirty="0">
                <a:latin typeface="Comic Sans MS" panose="030F0702030302020204" pitchFamily="66" charset="0"/>
                <a:cs typeface="Times New Roman" pitchFamily="18" charset="0"/>
              </a:rPr>
              <a:t>	Ex.: Tomato Scions grafted on stock </a:t>
            </a:r>
            <a:r>
              <a:rPr lang="en-US" sz="2400" dirty="0" err="1">
                <a:latin typeface="Comic Sans MS" panose="030F0702030302020204" pitchFamily="66" charset="0"/>
                <a:cs typeface="Times New Roman" pitchFamily="18" charset="0"/>
              </a:rPr>
              <a:t>datura</a:t>
            </a:r>
            <a:r>
              <a:rPr lang="en-US" sz="2400" dirty="0">
                <a:latin typeface="Comic Sans MS" panose="030F0702030302020204" pitchFamily="66" charset="0"/>
                <a:cs typeface="Times New Roman" pitchFamily="18" charset="0"/>
              </a:rPr>
              <a:t>-accumulate </a:t>
            </a:r>
            <a:r>
              <a:rPr lang="en-US" sz="2400" dirty="0" err="1">
                <a:latin typeface="Comic Sans MS" panose="030F0702030302020204" pitchFamily="66" charset="0"/>
                <a:cs typeface="Times New Roman" pitchFamily="18" charset="0"/>
              </a:rPr>
              <a:t>tropane</a:t>
            </a:r>
            <a:r>
              <a:rPr lang="en-US" sz="2400" dirty="0">
                <a:latin typeface="Comic Sans MS" panose="030F0702030302020204" pitchFamily="66" charset="0"/>
                <a:cs typeface="Times New Roman" pitchFamily="18" charset="0"/>
              </a:rPr>
              <a:t> alkaloids, while </a:t>
            </a:r>
            <a:r>
              <a:rPr lang="en-US" sz="2400" dirty="0" err="1">
                <a:latin typeface="Comic Sans MS" panose="030F0702030302020204" pitchFamily="66" charset="0"/>
                <a:cs typeface="Times New Roman" pitchFamily="18" charset="0"/>
              </a:rPr>
              <a:t>Datura</a:t>
            </a:r>
            <a:r>
              <a:rPr lang="en-US" sz="2400" dirty="0">
                <a:latin typeface="Comic Sans MS" panose="030F0702030302020204" pitchFamily="66" charset="0"/>
                <a:cs typeface="Times New Roman" pitchFamily="18" charset="0"/>
              </a:rPr>
              <a:t> Scion grafted on Tomato -contained very small amount of Alkaloids. This suggests that main site for formation of </a:t>
            </a:r>
            <a:r>
              <a:rPr lang="en-US" sz="2400" dirty="0" err="1">
                <a:latin typeface="Comic Sans MS" panose="030F0702030302020204" pitchFamily="66" charset="0"/>
                <a:cs typeface="Times New Roman" pitchFamily="18" charset="0"/>
              </a:rPr>
              <a:t>Datura</a:t>
            </a:r>
            <a:r>
              <a:rPr lang="en-US" sz="2400" dirty="0">
                <a:latin typeface="Comic Sans MS" panose="030F0702030302020204" pitchFamily="66" charset="0"/>
                <a:cs typeface="Times New Roman" pitchFamily="18" charset="0"/>
              </a:rPr>
              <a:t> Alkaloids is Root &amp; not other organs of </a:t>
            </a:r>
            <a:r>
              <a:rPr lang="en-US" sz="2400" dirty="0" err="1">
                <a:latin typeface="Comic Sans MS" panose="030F0702030302020204" pitchFamily="66" charset="0"/>
                <a:cs typeface="Times New Roman" pitchFamily="18" charset="0"/>
              </a:rPr>
              <a:t>datura</a:t>
            </a:r>
            <a:endParaRPr lang="en-US" sz="2400" dirty="0">
              <a:latin typeface="Comic Sans MS" panose="030F0702030302020204" pitchFamily="66" charset="0"/>
              <a:cs typeface="Times New Roman" pitchFamily="18" charset="0"/>
            </a:endParaRPr>
          </a:p>
        </p:txBody>
      </p:sp>
      <p:sp>
        <p:nvSpPr>
          <p:cNvPr id="5" name="Slide Number Placeholder 3">
            <a:extLst>
              <a:ext uri="{FF2B5EF4-FFF2-40B4-BE49-F238E27FC236}">
                <a16:creationId xmlns:a16="http://schemas.microsoft.com/office/drawing/2014/main" id="{6B416BB5-2070-88FB-97CB-60488CECACA2}"/>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4</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C29BDFB8-0DB2-DC88-92C9-D83C4CC21DA4}"/>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1C8CAF50-BCA6-2DCC-030B-C28AADDAC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9677400" cy="1219200"/>
          </a:xfrm>
        </p:spPr>
        <p:txBody>
          <a:bodyPr>
            <a:noAutofit/>
          </a:bodyPr>
          <a:lstStyle/>
          <a:p>
            <a:r>
              <a:rPr lang="en-US" sz="3600" b="1" dirty="0">
                <a:latin typeface="Comic Sans MS" panose="030F0702030302020204" pitchFamily="66" charset="0"/>
                <a:cs typeface="Times New Roman" pitchFamily="18" charset="0"/>
              </a:rPr>
              <a:t>TECHNIQUES FOR INVESTIGATING  BIOGENETIC PATHWAYS</a:t>
            </a:r>
            <a:endParaRPr lang="en-US" sz="3600" dirty="0">
              <a:latin typeface="Comic Sans MS" panose="030F0702030302020204" pitchFamily="66" charset="0"/>
            </a:endParaRPr>
          </a:p>
        </p:txBody>
      </p:sp>
      <p:sp>
        <p:nvSpPr>
          <p:cNvPr id="3" name="Content Placeholder 2"/>
          <p:cNvSpPr>
            <a:spLocks noGrp="1"/>
          </p:cNvSpPr>
          <p:nvPr>
            <p:ph idx="1"/>
          </p:nvPr>
        </p:nvSpPr>
        <p:spPr>
          <a:xfrm>
            <a:off x="685800" y="1752600"/>
            <a:ext cx="11049000" cy="4495800"/>
          </a:xfrm>
        </p:spPr>
        <p:txBody>
          <a:bodyPr>
            <a:normAutofit fontScale="92500" lnSpcReduction="10000"/>
          </a:bodyPr>
          <a:lstStyle/>
          <a:p>
            <a:pPr marL="571500" indent="-571500" algn="just">
              <a:spcBef>
                <a:spcPts val="1200"/>
              </a:spcBef>
              <a:spcAft>
                <a:spcPts val="1200"/>
              </a:spcAft>
              <a:buNone/>
            </a:pPr>
            <a:r>
              <a:rPr lang="en-US" sz="2800" dirty="0">
                <a:latin typeface="Comic Sans MS" panose="030F0702030302020204" pitchFamily="66" charset="0"/>
                <a:cs typeface="Times New Roman" pitchFamily="18" charset="0"/>
              </a:rPr>
              <a:t>iii) </a:t>
            </a:r>
            <a:r>
              <a:rPr lang="en-US" sz="2800" b="1" dirty="0">
                <a:latin typeface="Comic Sans MS" panose="030F0702030302020204" pitchFamily="66" charset="0"/>
                <a:cs typeface="Times New Roman" pitchFamily="18" charset="0"/>
              </a:rPr>
              <a:t>Use of mutant strains</a:t>
            </a:r>
            <a:r>
              <a:rPr lang="en-US" sz="2800" dirty="0">
                <a:latin typeface="Comic Sans MS" panose="030F0702030302020204" pitchFamily="66" charset="0"/>
                <a:cs typeface="Times New Roman" pitchFamily="18" charset="0"/>
              </a:rPr>
              <a:t>: </a:t>
            </a:r>
          </a:p>
          <a:p>
            <a:pPr marL="571500" indent="-571500" algn="just">
              <a:spcBef>
                <a:spcPts val="1200"/>
              </a:spcBef>
              <a:spcAft>
                <a:spcPts val="1200"/>
              </a:spcAft>
              <a:buNone/>
            </a:pPr>
            <a:r>
              <a:rPr lang="en-US" sz="2800" dirty="0">
                <a:latin typeface="Comic Sans MS" panose="030F0702030302020204" pitchFamily="66" charset="0"/>
                <a:cs typeface="Times New Roman" pitchFamily="18" charset="0"/>
              </a:rPr>
              <a:t>	Mutant strains of lower plants like fungi and microorganisms are produced in nature which lacks one or other enzyme because of which the normal metabolic pathways are gently affected. </a:t>
            </a:r>
          </a:p>
          <a:p>
            <a:pPr marL="571500" indent="-571500" algn="just">
              <a:spcBef>
                <a:spcPts val="1200"/>
              </a:spcBef>
              <a:spcAft>
                <a:spcPts val="1200"/>
              </a:spcAft>
              <a:buNone/>
            </a:pPr>
            <a:r>
              <a:rPr lang="en-US" sz="2800" dirty="0">
                <a:latin typeface="Comic Sans MS" panose="030F0702030302020204" pitchFamily="66" charset="0"/>
                <a:cs typeface="Times New Roman" pitchFamily="18" charset="0"/>
              </a:rPr>
              <a:t>	In such mutant strains metabolites are found at the intermediate stage and needs artificial supply of another intermediate. Such mutant strains can be used in the biosynthetic studies of the natural products.	</a:t>
            </a:r>
          </a:p>
          <a:p>
            <a:pPr marL="571500" indent="-571500" algn="just">
              <a:spcBef>
                <a:spcPts val="1200"/>
              </a:spcBef>
              <a:spcAft>
                <a:spcPts val="1200"/>
              </a:spcAft>
              <a:buNone/>
            </a:pPr>
            <a:r>
              <a:rPr lang="en-US" sz="2800" dirty="0">
                <a:latin typeface="Comic Sans MS" panose="030F0702030302020204" pitchFamily="66" charset="0"/>
                <a:cs typeface="Times New Roman" pitchFamily="18" charset="0"/>
              </a:rPr>
              <a:t>	</a:t>
            </a:r>
          </a:p>
          <a:p>
            <a:pPr marL="571500" indent="-571500" algn="just">
              <a:spcBef>
                <a:spcPts val="1200"/>
              </a:spcBef>
              <a:spcAft>
                <a:spcPts val="1200"/>
              </a:spcAft>
              <a:buNone/>
            </a:pPr>
            <a:endParaRPr lang="en-US" sz="2800" dirty="0">
              <a:latin typeface="Comic Sans MS" panose="030F0702030302020204" pitchFamily="66" charset="0"/>
              <a:cs typeface="Times New Roman" pitchFamily="18" charset="0"/>
            </a:endParaRPr>
          </a:p>
        </p:txBody>
      </p:sp>
      <p:sp>
        <p:nvSpPr>
          <p:cNvPr id="5" name="Slide Number Placeholder 3">
            <a:extLst>
              <a:ext uri="{FF2B5EF4-FFF2-40B4-BE49-F238E27FC236}">
                <a16:creationId xmlns:a16="http://schemas.microsoft.com/office/drawing/2014/main" id="{08D80701-7FAC-C5F7-DEAF-4AFFFB5E9487}"/>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5</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15D75A1C-E7C8-F21A-803B-14A69E2AE251}"/>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83241A1C-0D4E-9745-9924-B15B2D284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26" y="693046"/>
            <a:ext cx="11430000" cy="609600"/>
          </a:xfrm>
        </p:spPr>
        <p:txBody>
          <a:bodyPr>
            <a:noAutofit/>
          </a:bodyPr>
          <a:lstStyle/>
          <a:p>
            <a:r>
              <a:rPr lang="en-US" sz="4000" b="1" dirty="0">
                <a:latin typeface="Comic Sans MS" panose="030F0702030302020204" pitchFamily="66" charset="0"/>
                <a:cs typeface="Times New Roman" pitchFamily="18" charset="0"/>
              </a:rPr>
              <a:t>TECHNIQUES FOR INVESTIGATING  BIOGENETIC PATHWAYS</a:t>
            </a:r>
            <a:endParaRPr lang="en-US" sz="4000" dirty="0">
              <a:latin typeface="Comic Sans MS" panose="030F0702030302020204" pitchFamily="66" charset="0"/>
            </a:endParaRPr>
          </a:p>
        </p:txBody>
      </p:sp>
      <p:sp>
        <p:nvSpPr>
          <p:cNvPr id="3" name="Content Placeholder 2"/>
          <p:cNvSpPr>
            <a:spLocks noGrp="1"/>
          </p:cNvSpPr>
          <p:nvPr>
            <p:ph idx="1"/>
          </p:nvPr>
        </p:nvSpPr>
        <p:spPr>
          <a:xfrm>
            <a:off x="1028700" y="1828800"/>
            <a:ext cx="10134600" cy="4229369"/>
          </a:xfrm>
        </p:spPr>
        <p:txBody>
          <a:bodyPr>
            <a:normAutofit lnSpcReduction="10000"/>
          </a:bodyPr>
          <a:lstStyle/>
          <a:p>
            <a:pPr>
              <a:spcBef>
                <a:spcPts val="1200"/>
              </a:spcBef>
              <a:spcAft>
                <a:spcPts val="600"/>
              </a:spcAft>
            </a:pPr>
            <a:r>
              <a:rPr lang="en-US" sz="2500" dirty="0">
                <a:latin typeface="Comic Sans MS" panose="030F0702030302020204" pitchFamily="66" charset="0"/>
                <a:cs typeface="Times New Roman" pitchFamily="18" charset="0"/>
              </a:rPr>
              <a:t>The biogenetic pathways of the gibberellins are mostly similar in both higher plants and </a:t>
            </a:r>
            <a:r>
              <a:rPr lang="en-US" sz="2500" dirty="0" err="1">
                <a:latin typeface="Comic Sans MS" panose="030F0702030302020204" pitchFamily="66" charset="0"/>
                <a:cs typeface="Times New Roman" pitchFamily="18" charset="0"/>
              </a:rPr>
              <a:t>Gibberella</a:t>
            </a:r>
            <a:r>
              <a:rPr lang="en-US" sz="2500" dirty="0">
                <a:latin typeface="Comic Sans MS" panose="030F0702030302020204" pitchFamily="66" charset="0"/>
                <a:cs typeface="Times New Roman" pitchFamily="18" charset="0"/>
              </a:rPr>
              <a:t> </a:t>
            </a:r>
            <a:r>
              <a:rPr lang="en-US" sz="2500" dirty="0" err="1">
                <a:latin typeface="Comic Sans MS" panose="030F0702030302020204" pitchFamily="66" charset="0"/>
                <a:cs typeface="Times New Roman" pitchFamily="18" charset="0"/>
              </a:rPr>
              <a:t>fugikuroi</a:t>
            </a:r>
            <a:r>
              <a:rPr lang="en-US" sz="2500" dirty="0">
                <a:latin typeface="Comic Sans MS" panose="030F0702030302020204" pitchFamily="66" charset="0"/>
                <a:cs typeface="Times New Roman" pitchFamily="18" charset="0"/>
              </a:rPr>
              <a:t>. The mutant strains </a:t>
            </a:r>
            <a:r>
              <a:rPr lang="en-US" sz="2500" dirty="0" err="1">
                <a:latin typeface="Comic Sans MS" panose="030F0702030302020204" pitchFamily="66" charset="0"/>
                <a:cs typeface="Times New Roman" pitchFamily="18" charset="0"/>
              </a:rPr>
              <a:t>Gibberella</a:t>
            </a:r>
            <a:r>
              <a:rPr lang="en-US" sz="2500" dirty="0">
                <a:latin typeface="Comic Sans MS" panose="030F0702030302020204" pitchFamily="66" charset="0"/>
                <a:cs typeface="Times New Roman" pitchFamily="18" charset="0"/>
              </a:rPr>
              <a:t> can be used to obtain variety of novel C20 </a:t>
            </a:r>
            <a:r>
              <a:rPr lang="en-US" sz="2500" dirty="0" err="1">
                <a:latin typeface="Comic Sans MS" panose="030F0702030302020204" pitchFamily="66" charset="0"/>
                <a:cs typeface="Times New Roman" pitchFamily="18" charset="0"/>
              </a:rPr>
              <a:t>isoprenoid</a:t>
            </a:r>
            <a:r>
              <a:rPr lang="en-US" sz="2500" dirty="0">
                <a:latin typeface="Comic Sans MS" panose="030F0702030302020204" pitchFamily="66" charset="0"/>
                <a:cs typeface="Times New Roman" pitchFamily="18" charset="0"/>
              </a:rPr>
              <a:t> compounds which are produced at level of </a:t>
            </a:r>
            <a:r>
              <a:rPr lang="en-US" sz="2500" dirty="0" err="1">
                <a:latin typeface="Comic Sans MS" panose="030F0702030302020204" pitchFamily="66" charset="0"/>
                <a:cs typeface="Times New Roman" pitchFamily="18" charset="0"/>
              </a:rPr>
              <a:t>geranyl</a:t>
            </a:r>
            <a:r>
              <a:rPr lang="en-US" sz="2500" dirty="0">
                <a:latin typeface="Comic Sans MS" panose="030F0702030302020204" pitchFamily="66" charset="0"/>
                <a:cs typeface="Times New Roman" pitchFamily="18" charset="0"/>
              </a:rPr>
              <a:t> pyrophosphate in </a:t>
            </a:r>
            <a:r>
              <a:rPr lang="en-US" sz="2500" dirty="0" err="1">
                <a:latin typeface="Comic Sans MS" panose="030F0702030302020204" pitchFamily="66" charset="0"/>
                <a:cs typeface="Times New Roman" pitchFamily="18" charset="0"/>
              </a:rPr>
              <a:t>mevalonic</a:t>
            </a:r>
            <a:r>
              <a:rPr lang="en-US" sz="2500" dirty="0">
                <a:latin typeface="Comic Sans MS" panose="030F0702030302020204" pitchFamily="66" charset="0"/>
                <a:cs typeface="Times New Roman" pitchFamily="18" charset="0"/>
              </a:rPr>
              <a:t> acid pathway.</a:t>
            </a:r>
          </a:p>
          <a:p>
            <a:pPr>
              <a:spcBef>
                <a:spcPts val="1200"/>
              </a:spcBef>
              <a:spcAft>
                <a:spcPts val="600"/>
              </a:spcAft>
            </a:pPr>
            <a:r>
              <a:rPr lang="en-US" sz="2500" dirty="0">
                <a:latin typeface="Comic Sans MS" panose="030F0702030302020204" pitchFamily="66" charset="0"/>
                <a:cs typeface="Times New Roman" pitchFamily="18" charset="0"/>
              </a:rPr>
              <a:t>These mutant strains can produce amino acids of diverse nature. When the rye plant is introduced with the spore culture of these mutant strains. The </a:t>
            </a:r>
            <a:r>
              <a:rPr lang="en-US" sz="2500" dirty="0" err="1">
                <a:latin typeface="Comic Sans MS" panose="030F0702030302020204" pitchFamily="66" charset="0"/>
                <a:cs typeface="Times New Roman" pitchFamily="18" charset="0"/>
              </a:rPr>
              <a:t>sclerocia</a:t>
            </a:r>
            <a:r>
              <a:rPr lang="en-US" sz="2500" dirty="0">
                <a:latin typeface="Comic Sans MS" panose="030F0702030302020204" pitchFamily="66" charset="0"/>
                <a:cs typeface="Times New Roman" pitchFamily="18" charset="0"/>
              </a:rPr>
              <a:t> produced demonstrate the blockages of biogenetic pathway of certain intermediates and there by the accumulation of specific alkaloids (ergot alkaloid) is blocked. </a:t>
            </a:r>
          </a:p>
        </p:txBody>
      </p:sp>
      <p:sp>
        <p:nvSpPr>
          <p:cNvPr id="5" name="Slide Number Placeholder 3">
            <a:extLst>
              <a:ext uri="{FF2B5EF4-FFF2-40B4-BE49-F238E27FC236}">
                <a16:creationId xmlns:a16="http://schemas.microsoft.com/office/drawing/2014/main" id="{D6D5024F-643A-E6C0-9E91-1C83979140F3}"/>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6</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A45462C3-BB81-F684-48A4-6299A8032B7C}"/>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CA125277-BB1F-C6B0-E6A8-679C31FB0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97445"/>
            <a:ext cx="10972800" cy="731838"/>
          </a:xfrm>
        </p:spPr>
        <p:txBody>
          <a:bodyPr>
            <a:noAutofit/>
          </a:bodyPr>
          <a:lstStyle/>
          <a:p>
            <a:r>
              <a:rPr lang="en-US" sz="4000" b="1" dirty="0">
                <a:latin typeface="Comic Sans MS" panose="030F0702030302020204" pitchFamily="66" charset="0"/>
                <a:cs typeface="Times New Roman" pitchFamily="18" charset="0"/>
              </a:rPr>
              <a:t>TRACER TECHNIQUE IN THE INVESTIGATION OF BIOGENETIC STUDIES</a:t>
            </a:r>
            <a:endParaRPr lang="en-US" sz="4000" dirty="0">
              <a:latin typeface="Comic Sans MS" panose="030F0702030302020204" pitchFamily="66" charset="0"/>
            </a:endParaRPr>
          </a:p>
        </p:txBody>
      </p:sp>
      <p:sp>
        <p:nvSpPr>
          <p:cNvPr id="3" name="Content Placeholder 2"/>
          <p:cNvSpPr>
            <a:spLocks noGrp="1"/>
          </p:cNvSpPr>
          <p:nvPr>
            <p:ph idx="1"/>
          </p:nvPr>
        </p:nvSpPr>
        <p:spPr>
          <a:xfrm>
            <a:off x="990600" y="2057400"/>
            <a:ext cx="10591800" cy="4242900"/>
          </a:xfrm>
        </p:spPr>
        <p:txBody>
          <a:bodyPr>
            <a:normAutofit fontScale="92500" lnSpcReduction="10000"/>
          </a:bodyPr>
          <a:lstStyle/>
          <a:p>
            <a:r>
              <a:rPr lang="en-US" sz="2800" b="1" dirty="0">
                <a:latin typeface="Comic Sans MS" panose="030F0702030302020204" pitchFamily="66" charset="0"/>
                <a:cs typeface="Times New Roman" pitchFamily="18" charset="0"/>
              </a:rPr>
              <a:t>Tracer technique</a:t>
            </a:r>
            <a:r>
              <a:rPr lang="en-US" sz="2800" dirty="0">
                <a:latin typeface="Comic Sans MS" panose="030F0702030302020204" pitchFamily="66" charset="0"/>
                <a:cs typeface="Times New Roman" pitchFamily="18" charset="0"/>
              </a:rPr>
              <a:t>: This technique utilizes labeled compounds to find out/ trace different intermediates &amp; various steps in Biosynthetic Pathway</a:t>
            </a:r>
          </a:p>
          <a:p>
            <a:r>
              <a:rPr lang="en-US" sz="2800" dirty="0">
                <a:latin typeface="Comic Sans MS" panose="030F0702030302020204" pitchFamily="66" charset="0"/>
                <a:cs typeface="Times New Roman" pitchFamily="18" charset="0"/>
              </a:rPr>
              <a:t>Radio tracer technique: Technique using radio-labeled isotopes to find or to trace various precursors &amp; intermediates involved at different stages of the biosynthetic pathway at a given rate &amp; given time </a:t>
            </a:r>
          </a:p>
          <a:p>
            <a:r>
              <a:rPr lang="en-US" sz="2800" dirty="0">
                <a:latin typeface="Comic Sans MS" panose="030F0702030302020204" pitchFamily="66" charset="0"/>
                <a:cs typeface="Times New Roman" pitchFamily="18" charset="0"/>
              </a:rPr>
              <a:t>Radiolabeled tracers: These are the compounds when one or more atom of a chemical compound is replaced by radioisotopes used for the study of biosynthetic pathway – are known as radiotracers</a:t>
            </a:r>
          </a:p>
        </p:txBody>
      </p:sp>
      <p:sp>
        <p:nvSpPr>
          <p:cNvPr id="5" name="Slide Number Placeholder 3">
            <a:extLst>
              <a:ext uri="{FF2B5EF4-FFF2-40B4-BE49-F238E27FC236}">
                <a16:creationId xmlns:a16="http://schemas.microsoft.com/office/drawing/2014/main" id="{EBD7BF4D-3566-86DA-5F7A-45BE8D438341}"/>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7</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86C08550-5202-FCA0-6B2C-459785420DB5}"/>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28D23A69-9C52-F5EE-1B2E-CE3AD20B7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496" y="620469"/>
            <a:ext cx="10335304" cy="762000"/>
          </a:xfrm>
        </p:spPr>
        <p:txBody>
          <a:bodyPr>
            <a:noAutofit/>
          </a:bodyPr>
          <a:lstStyle/>
          <a:p>
            <a:r>
              <a:rPr lang="en-US" sz="3600" b="1" dirty="0">
                <a:latin typeface="Comic Sans MS" panose="030F0702030302020204" pitchFamily="66" charset="0"/>
                <a:cs typeface="Times New Roman" pitchFamily="18" charset="0"/>
              </a:rPr>
              <a:t>TRACER TECHNIQUE IN THE INVESTIGATION OF BIOGENETIC STUDIES</a:t>
            </a:r>
            <a:endParaRPr lang="en-US" sz="3600" dirty="0">
              <a:latin typeface="Comic Sans MS" panose="030F0702030302020204" pitchFamily="66" charset="0"/>
            </a:endParaRPr>
          </a:p>
        </p:txBody>
      </p:sp>
      <p:sp>
        <p:nvSpPr>
          <p:cNvPr id="3" name="Content Placeholder 2"/>
          <p:cNvSpPr>
            <a:spLocks noGrp="1"/>
          </p:cNvSpPr>
          <p:nvPr>
            <p:ph idx="1"/>
          </p:nvPr>
        </p:nvSpPr>
        <p:spPr>
          <a:xfrm>
            <a:off x="723900" y="1936750"/>
            <a:ext cx="10744200" cy="4419600"/>
          </a:xfrm>
        </p:spPr>
        <p:txBody>
          <a:bodyPr>
            <a:noAutofit/>
          </a:bodyPr>
          <a:lstStyle/>
          <a:p>
            <a:pPr lvl="0"/>
            <a:r>
              <a:rPr lang="en-US" sz="2000" dirty="0">
                <a:latin typeface="Comic Sans MS" panose="030F0702030302020204" pitchFamily="66" charset="0"/>
                <a:cs typeface="Times New Roman" pitchFamily="18" charset="0"/>
              </a:rPr>
              <a:t>When these labeled compounds are administered into the plants, they become a part of the general metabolic pool and undergo reactions characteristic to the metabolism of that particular plant.</a:t>
            </a:r>
          </a:p>
          <a:p>
            <a:r>
              <a:rPr lang="en-US" sz="2000" b="1" u="sng" dirty="0">
                <a:latin typeface="Comic Sans MS" panose="030F0702030302020204" pitchFamily="66" charset="0"/>
                <a:cs typeface="Times New Roman" pitchFamily="18" charset="0"/>
              </a:rPr>
              <a:t>SIGNIFICANCE OF TRACER TECH.</a:t>
            </a:r>
          </a:p>
          <a:p>
            <a:r>
              <a:rPr lang="en-US" sz="2000" dirty="0">
                <a:latin typeface="Comic Sans MS" panose="030F0702030302020204" pitchFamily="66" charset="0"/>
                <a:cs typeface="Times New Roman" pitchFamily="18" charset="0"/>
              </a:rPr>
              <a:t>Tracing of biosynthetic pathway -by incorporating radioactive isotopes into the precursor or starting material. E.g. By incorporation of C</a:t>
            </a:r>
            <a:r>
              <a:rPr lang="en-US" sz="2000" baseline="30000" dirty="0">
                <a:latin typeface="Comic Sans MS" panose="030F0702030302020204" pitchFamily="66" charset="0"/>
                <a:cs typeface="Times New Roman" pitchFamily="18" charset="0"/>
              </a:rPr>
              <a:t>14</a:t>
            </a:r>
            <a:r>
              <a:rPr lang="en-US" sz="2000" dirty="0">
                <a:latin typeface="Comic Sans MS" panose="030F0702030302020204" pitchFamily="66" charset="0"/>
                <a:cs typeface="Times New Roman" pitchFamily="18" charset="0"/>
              </a:rPr>
              <a:t> to phenylalanine, the biosynthesis of </a:t>
            </a:r>
            <a:r>
              <a:rPr lang="en-US" sz="2000" dirty="0" err="1">
                <a:latin typeface="Comic Sans MS" panose="030F0702030302020204" pitchFamily="66" charset="0"/>
                <a:cs typeface="Times New Roman" pitchFamily="18" charset="0"/>
              </a:rPr>
              <a:t>cynogenetic</a:t>
            </a:r>
            <a:r>
              <a:rPr lang="en-US" sz="2000" dirty="0">
                <a:latin typeface="Comic Sans MS" panose="030F0702030302020204" pitchFamily="66" charset="0"/>
                <a:cs typeface="Times New Roman" pitchFamily="18" charset="0"/>
              </a:rPr>
              <a:t> glycoside, </a:t>
            </a:r>
            <a:r>
              <a:rPr lang="en-US" sz="2000" dirty="0" err="1">
                <a:latin typeface="Comic Sans MS" panose="030F0702030302020204" pitchFamily="66" charset="0"/>
                <a:cs typeface="Times New Roman" pitchFamily="18" charset="0"/>
              </a:rPr>
              <a:t>prunacin</a:t>
            </a:r>
            <a:r>
              <a:rPr lang="en-US" sz="2000" dirty="0">
                <a:latin typeface="Comic Sans MS" panose="030F0702030302020204" pitchFamily="66" charset="0"/>
                <a:cs typeface="Times New Roman" pitchFamily="18" charset="0"/>
              </a:rPr>
              <a:t> can be traced.</a:t>
            </a:r>
          </a:p>
          <a:p>
            <a:pPr lvl="0"/>
            <a:r>
              <a:rPr lang="en-US" sz="2000" dirty="0">
                <a:latin typeface="Comic Sans MS" panose="030F0702030302020204" pitchFamily="66" charset="0"/>
                <a:cs typeface="Times New Roman" pitchFamily="18" charset="0"/>
              </a:rPr>
              <a:t>Location and quantity of the compound can be determined in biological system.</a:t>
            </a:r>
          </a:p>
          <a:p>
            <a:pPr lvl="0">
              <a:buNone/>
            </a:pPr>
            <a:r>
              <a:rPr lang="en-US" sz="2000" dirty="0">
                <a:latin typeface="Comic Sans MS" panose="030F0702030302020204" pitchFamily="66" charset="0"/>
                <a:cs typeface="Times New Roman" pitchFamily="18" charset="0"/>
              </a:rPr>
              <a:t>	If location and quantity of glucose is determined in a biological system C14 labeled glucose may be used. The labeled glucose being chemically indistinguishable from native glucose, will mix completely with available glucose polls in the body of organism studied. Both location and quantity of glucose present in tissues can then be determined by radioactive assay. </a:t>
            </a:r>
          </a:p>
        </p:txBody>
      </p:sp>
      <p:pic>
        <p:nvPicPr>
          <p:cNvPr id="5" name="Picture 4">
            <a:extLst>
              <a:ext uri="{FF2B5EF4-FFF2-40B4-BE49-F238E27FC236}">
                <a16:creationId xmlns:a16="http://schemas.microsoft.com/office/drawing/2014/main" id="{A0126C7C-98A6-CE1C-4A36-5F1995765C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
        <p:nvSpPr>
          <p:cNvPr id="6" name="Slide Number Placeholder 3">
            <a:extLst>
              <a:ext uri="{FF2B5EF4-FFF2-40B4-BE49-F238E27FC236}">
                <a16:creationId xmlns:a16="http://schemas.microsoft.com/office/drawing/2014/main" id="{BB82FC61-1B6C-8886-395C-B2805498E510}"/>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8</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A31E9464-CA91-D8FB-B5F4-90D4C316659F}"/>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187" y="1143000"/>
            <a:ext cx="10439400" cy="533400"/>
          </a:xfrm>
        </p:spPr>
        <p:txBody>
          <a:bodyPr>
            <a:noAutofit/>
          </a:bodyPr>
          <a:lstStyle/>
          <a:p>
            <a:r>
              <a:rPr lang="en-US" sz="4800" b="1" dirty="0">
                <a:latin typeface="Comic Sans MS" panose="030F0702030302020204" pitchFamily="66" charset="0"/>
                <a:cs typeface="Times New Roman" pitchFamily="18" charset="0"/>
              </a:rPr>
              <a:t>SIGNIFICANCE OF TRACER TECH.</a:t>
            </a:r>
            <a:br>
              <a:rPr lang="en-US" sz="4800" b="1" dirty="0">
                <a:latin typeface="Comic Sans MS" panose="030F0702030302020204" pitchFamily="66" charset="0"/>
                <a:cs typeface="Times New Roman" pitchFamily="18" charset="0"/>
              </a:rPr>
            </a:br>
            <a:endParaRPr lang="en-US" sz="4800" dirty="0">
              <a:latin typeface="Comic Sans MS" panose="030F0702030302020204" pitchFamily="66" charset="0"/>
            </a:endParaRPr>
          </a:p>
        </p:txBody>
      </p:sp>
      <p:sp>
        <p:nvSpPr>
          <p:cNvPr id="3" name="Content Placeholder 2"/>
          <p:cNvSpPr>
            <a:spLocks noGrp="1"/>
          </p:cNvSpPr>
          <p:nvPr>
            <p:ph idx="1"/>
          </p:nvPr>
        </p:nvSpPr>
        <p:spPr>
          <a:xfrm>
            <a:off x="934387" y="1828800"/>
            <a:ext cx="10744200" cy="4495800"/>
          </a:xfrm>
        </p:spPr>
        <p:txBody>
          <a:bodyPr>
            <a:normAutofit fontScale="92500" lnSpcReduction="10000"/>
          </a:bodyPr>
          <a:lstStyle/>
          <a:p>
            <a:pPr lvl="0"/>
            <a:r>
              <a:rPr lang="en-US" sz="2100" dirty="0">
                <a:latin typeface="Comic Sans MS" panose="030F0702030302020204" pitchFamily="66" charset="0"/>
                <a:cs typeface="Times New Roman" pitchFamily="18" charset="0"/>
              </a:rPr>
              <a:t>Different tracer element for different studies</a:t>
            </a:r>
          </a:p>
          <a:p>
            <a:pPr lvl="1"/>
            <a:r>
              <a:rPr lang="en-US" sz="2100" dirty="0">
                <a:latin typeface="Comic Sans MS" panose="030F0702030302020204" pitchFamily="66" charset="0"/>
                <a:cs typeface="Times New Roman" pitchFamily="18" charset="0"/>
              </a:rPr>
              <a:t>For studies on Protein, alkaloid and amino acid: nitrogen atom gives more specific information than carbon atom.</a:t>
            </a:r>
          </a:p>
          <a:p>
            <a:pPr lvl="1"/>
            <a:r>
              <a:rPr lang="en-US" sz="2100" dirty="0">
                <a:latin typeface="Comic Sans MS" panose="030F0702030302020204" pitchFamily="66" charset="0"/>
                <a:cs typeface="Times New Roman" pitchFamily="18" charset="0"/>
              </a:rPr>
              <a:t>For studies on </a:t>
            </a:r>
            <a:r>
              <a:rPr lang="en-US" sz="2100" dirty="0" err="1">
                <a:latin typeface="Comic Sans MS" panose="030F0702030302020204" pitchFamily="66" charset="0"/>
                <a:cs typeface="Times New Roman" pitchFamily="18" charset="0"/>
              </a:rPr>
              <a:t>glycosidic</a:t>
            </a:r>
            <a:r>
              <a:rPr lang="en-US" sz="2100" dirty="0">
                <a:latin typeface="Comic Sans MS" panose="030F0702030302020204" pitchFamily="66" charset="0"/>
                <a:cs typeface="Times New Roman" pitchFamily="18" charset="0"/>
              </a:rPr>
              <a:t> linkage: O, N, S, and C atom.</a:t>
            </a:r>
          </a:p>
          <a:p>
            <a:pPr lvl="1"/>
            <a:r>
              <a:rPr lang="en-US" sz="2100" dirty="0">
                <a:latin typeface="Comic Sans MS" panose="030F0702030302020204" pitchFamily="66" charset="0"/>
                <a:cs typeface="Times New Roman" pitchFamily="18" charset="0"/>
              </a:rPr>
              <a:t>For studies on </a:t>
            </a:r>
            <a:r>
              <a:rPr lang="en-US" sz="2100" dirty="0" err="1">
                <a:latin typeface="Comic Sans MS" panose="030F0702030302020204" pitchFamily="66" charset="0"/>
                <a:cs typeface="Times New Roman" pitchFamily="18" charset="0"/>
              </a:rPr>
              <a:t>Terpenoids</a:t>
            </a:r>
            <a:r>
              <a:rPr lang="en-US" sz="2100" dirty="0">
                <a:latin typeface="Comic Sans MS" panose="030F0702030302020204" pitchFamily="66" charset="0"/>
                <a:cs typeface="Times New Roman" pitchFamily="18" charset="0"/>
              </a:rPr>
              <a:t>: O-atom</a:t>
            </a:r>
          </a:p>
          <a:p>
            <a:pPr marL="0" lvl="1" indent="6350">
              <a:buFont typeface="Arial" pitchFamily="34" charset="0"/>
              <a:buChar char="•"/>
            </a:pPr>
            <a:r>
              <a:rPr lang="en-US" sz="2100" dirty="0">
                <a:latin typeface="Comic Sans MS" panose="030F0702030302020204" pitchFamily="66" charset="0"/>
                <a:cs typeface="Times New Roman" pitchFamily="18" charset="0"/>
              </a:rPr>
              <a:t> </a:t>
            </a:r>
            <a:r>
              <a:rPr lang="en-US" sz="2100" b="1" dirty="0">
                <a:latin typeface="Comic Sans MS" panose="030F0702030302020204" pitchFamily="66" charset="0"/>
                <a:cs typeface="Times New Roman" pitchFamily="18" charset="0"/>
              </a:rPr>
              <a:t>Criteria for tracer techniques</a:t>
            </a:r>
            <a:r>
              <a:rPr lang="en-US" sz="2100" dirty="0">
                <a:latin typeface="Comic Sans MS" panose="030F0702030302020204" pitchFamily="66" charset="0"/>
                <a:cs typeface="Times New Roman" pitchFamily="18" charset="0"/>
              </a:rPr>
              <a:t>: The starting concentration must be sufficient so as to withstand resistance with dilution in course of metabolism. </a:t>
            </a:r>
          </a:p>
          <a:p>
            <a:pPr marL="0" lvl="1" indent="6350">
              <a:buFont typeface="Arial" pitchFamily="34" charset="0"/>
              <a:buChar char="•"/>
            </a:pPr>
            <a:r>
              <a:rPr lang="en-US" sz="2100" dirty="0">
                <a:latin typeface="Comic Sans MS" panose="030F0702030302020204" pitchFamily="66" charset="0"/>
                <a:cs typeface="Times New Roman" pitchFamily="18" charset="0"/>
              </a:rPr>
              <a:t> The labeled compound must be involved in synthesis reaction. </a:t>
            </a:r>
          </a:p>
          <a:p>
            <a:pPr marL="0" lvl="1" indent="6350">
              <a:buFont typeface="Arial" pitchFamily="34" charset="0"/>
              <a:buChar char="•"/>
            </a:pPr>
            <a:r>
              <a:rPr lang="en-US" sz="2100" dirty="0">
                <a:latin typeface="Comic Sans MS" panose="030F0702030302020204" pitchFamily="66" charset="0"/>
                <a:cs typeface="Times New Roman" pitchFamily="18" charset="0"/>
              </a:rPr>
              <a:t> The labeled compound must be harmless to system to which it is used. </a:t>
            </a:r>
          </a:p>
          <a:p>
            <a:pPr marL="0" lvl="1" indent="6350">
              <a:buFont typeface="Arial" pitchFamily="34" charset="0"/>
              <a:buChar char="•"/>
            </a:pPr>
            <a:r>
              <a:rPr lang="en-US" sz="2100" dirty="0">
                <a:latin typeface="Comic Sans MS" panose="030F0702030302020204" pitchFamily="66" charset="0"/>
                <a:cs typeface="Times New Roman" pitchFamily="18" charset="0"/>
              </a:rPr>
              <a:t> Proper labeling is required. For proper labeling physical and chemical nature of compound must be known </a:t>
            </a:r>
          </a:p>
          <a:p>
            <a:pPr marL="0" lvl="1" indent="6350">
              <a:buFont typeface="Arial" pitchFamily="34" charset="0"/>
              <a:buChar char="•"/>
            </a:pPr>
            <a:r>
              <a:rPr lang="en-US" sz="2100" dirty="0">
                <a:latin typeface="Comic Sans MS" panose="030F0702030302020204" pitchFamily="66" charset="0"/>
                <a:cs typeface="Times New Roman" pitchFamily="18" charset="0"/>
              </a:rPr>
              <a:t> The tracer should be highly pure. </a:t>
            </a:r>
          </a:p>
          <a:p>
            <a:pPr marL="0" lvl="1" indent="6350">
              <a:buFont typeface="Arial" pitchFamily="34" charset="0"/>
              <a:buChar char="•"/>
            </a:pPr>
            <a:r>
              <a:rPr lang="en-US" sz="2100" dirty="0">
                <a:latin typeface="Comic Sans MS" panose="030F0702030302020204" pitchFamily="66" charset="0"/>
                <a:cs typeface="Times New Roman" pitchFamily="18" charset="0"/>
              </a:rPr>
              <a:t> The radioactive isotope with greater </a:t>
            </a:r>
            <a:r>
              <a:rPr lang="en-US" sz="2100" dirty="0" err="1">
                <a:latin typeface="Comic Sans MS" panose="030F0702030302020204" pitchFamily="66" charset="0"/>
                <a:cs typeface="Times New Roman" pitchFamily="18" charset="0"/>
              </a:rPr>
              <a:t>halflife</a:t>
            </a:r>
            <a:r>
              <a:rPr lang="en-US" sz="2100" dirty="0">
                <a:latin typeface="Comic Sans MS" panose="030F0702030302020204" pitchFamily="66" charset="0"/>
                <a:cs typeface="Times New Roman" pitchFamily="18" charset="0"/>
              </a:rPr>
              <a:t> period is preferred Ex: </a:t>
            </a:r>
            <a:r>
              <a:rPr lang="en-US" sz="2100" baseline="30000" dirty="0">
                <a:latin typeface="Comic Sans MS" panose="030F0702030302020204" pitchFamily="66" charset="0"/>
                <a:cs typeface="Times New Roman" pitchFamily="18" charset="0"/>
              </a:rPr>
              <a:t>10</a:t>
            </a:r>
            <a:r>
              <a:rPr lang="en-US" sz="2100" dirty="0">
                <a:latin typeface="Comic Sans MS" panose="030F0702030302020204" pitchFamily="66" charset="0"/>
                <a:cs typeface="Times New Roman" pitchFamily="18" charset="0"/>
              </a:rPr>
              <a:t>C - </a:t>
            </a:r>
            <a:r>
              <a:rPr lang="en-US" sz="2100" baseline="30000" dirty="0">
                <a:latin typeface="Comic Sans MS" panose="030F0702030302020204" pitchFamily="66" charset="0"/>
                <a:cs typeface="Times New Roman" pitchFamily="18" charset="0"/>
              </a:rPr>
              <a:t>11</a:t>
            </a:r>
            <a:r>
              <a:rPr lang="en-US" sz="2100" dirty="0">
                <a:latin typeface="Comic Sans MS" panose="030F0702030302020204" pitchFamily="66" charset="0"/>
                <a:cs typeface="Times New Roman" pitchFamily="18" charset="0"/>
              </a:rPr>
              <a:t>C -8.8 Sec to 20mins </a:t>
            </a:r>
            <a:r>
              <a:rPr lang="en-US" sz="2100" baseline="30000" dirty="0">
                <a:latin typeface="Comic Sans MS" panose="030F0702030302020204" pitchFamily="66" charset="0"/>
                <a:cs typeface="Times New Roman" pitchFamily="18" charset="0"/>
              </a:rPr>
              <a:t>14</a:t>
            </a:r>
            <a:r>
              <a:rPr lang="en-US" sz="2100" dirty="0">
                <a:latin typeface="Comic Sans MS" panose="030F0702030302020204" pitchFamily="66" charset="0"/>
                <a:cs typeface="Times New Roman" pitchFamily="18" charset="0"/>
              </a:rPr>
              <a:t>C –about 5000 years so it is preferred.</a:t>
            </a:r>
          </a:p>
          <a:p>
            <a:endParaRPr lang="en-US" sz="2100" dirty="0">
              <a:latin typeface="Comic Sans MS" panose="030F0702030302020204" pitchFamily="66" charset="0"/>
              <a:cs typeface="Times New Roman" pitchFamily="18" charset="0"/>
            </a:endParaRPr>
          </a:p>
        </p:txBody>
      </p:sp>
      <p:pic>
        <p:nvPicPr>
          <p:cNvPr id="5" name="Picture 4">
            <a:extLst>
              <a:ext uri="{FF2B5EF4-FFF2-40B4-BE49-F238E27FC236}">
                <a16:creationId xmlns:a16="http://schemas.microsoft.com/office/drawing/2014/main" id="{96D1610B-4EA7-836E-0E2F-71CF0B6E7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03" y="136387"/>
            <a:ext cx="1122593" cy="1143000"/>
          </a:xfrm>
          <a:prstGeom prst="rect">
            <a:avLst/>
          </a:prstGeom>
        </p:spPr>
      </p:pic>
      <p:sp>
        <p:nvSpPr>
          <p:cNvPr id="6" name="Slide Number Placeholder 3">
            <a:extLst>
              <a:ext uri="{FF2B5EF4-FFF2-40B4-BE49-F238E27FC236}">
                <a16:creationId xmlns:a16="http://schemas.microsoft.com/office/drawing/2014/main" id="{354858C4-6877-8E7A-2570-943000AB782E}"/>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9</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A11A1DCE-AFD2-435D-78BC-244ED76760B3}"/>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1332</Words>
  <Application>Microsoft Office PowerPoint</Application>
  <PresentationFormat>Widescreen</PresentationFormat>
  <Paragraphs>109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Comic Sans MS</vt:lpstr>
      <vt:lpstr>Office Theme</vt:lpstr>
      <vt:lpstr>PowerPoint Presentation</vt:lpstr>
      <vt:lpstr>STUDY OF UTILIZATION OF RADIOACTIVE ISOTOPES IN THE INVESTIGATION OF BIOGENETIC STUDIES</vt:lpstr>
      <vt:lpstr>TECHNIQUES FOR INVESTIGATING  BIOGENETIC PATHWAYS</vt:lpstr>
      <vt:lpstr>TECHNIQUES FOR INVESTIGATING  BIOGENETIC PATHWAYS</vt:lpstr>
      <vt:lpstr>TECHNIQUES FOR INVESTIGATING  BIOGENETIC PATHWAYS</vt:lpstr>
      <vt:lpstr>TECHNIQUES FOR INVESTIGATING  BIOGENETIC PATHWAYS</vt:lpstr>
      <vt:lpstr>TRACER TECHNIQUE IN THE INVESTIGATION OF BIOGENETIC STUDIES</vt:lpstr>
      <vt:lpstr>TRACER TECHNIQUE IN THE INVESTIGATION OF BIOGENETIC STUDIES</vt:lpstr>
      <vt:lpstr>SIGNIFICANCE OF TRACER TECH. </vt:lpstr>
      <vt:lpstr>TRACER TECHNIQUE</vt:lpstr>
      <vt:lpstr>STUDY OF UTILIZATION OF RADIOACTIVE ISOTOPES IN THE INVESTIGATION OF BIOGENETIC STUDIES</vt:lpstr>
      <vt:lpstr>RADIOTRACERS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BP504 T. PHARMACOGNOSY AND PHYTOCHEMISTRY II (Theory)</dc:title>
  <dc:creator>admin</dc:creator>
  <cp:lastModifiedBy>user</cp:lastModifiedBy>
  <cp:revision>102</cp:revision>
  <dcterms:created xsi:type="dcterms:W3CDTF">2006-08-16T00:00:00Z</dcterms:created>
  <dcterms:modified xsi:type="dcterms:W3CDTF">2023-02-25T13:25:45Z</dcterms:modified>
</cp:coreProperties>
</file>