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203-C580-4021-BBD7-CE5F4BFCE4D0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999-0F06-42EE-AE64-3D54DB7381B7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AA5-57D7-47AF-BBF4-EEFA2B24DCD8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4BC-26BE-444A-A43F-95DB70E8A8BE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2BA-616E-4F04-B81F-A006B9DDEEFC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A94-82BA-476C-9FF3-3F1EAB7774DE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3B8-BA1F-46A8-93FD-77163C4E13B0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338F-BD7C-4CC6-BDB7-B0C307831969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1DC1-39FA-42B7-A06C-A06A86BB09F2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8F6-30F1-43FA-9263-AD9C14C173E8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12C6-606F-436A-8352-6AECCB183CAC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AE7F-C496-4AF5-8892-1EF89624222E}" type="datetime1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601" y="426608"/>
            <a:ext cx="9944100" cy="990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omic Sans MS" panose="030F0702030302020204" pitchFamily="66" charset="0"/>
                <a:cs typeface="Times New Roman" pitchFamily="18" charset="0"/>
              </a:rPr>
              <a:t>BP504 T. PHARMACOGNOSY AND PHYTOCHEMISTRY II (Theory)</a:t>
            </a:r>
            <a:endParaRPr lang="en-US" sz="4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018" y="1828800"/>
            <a:ext cx="10744200" cy="4780671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UNIT-II</a:t>
            </a: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biosources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, therapeutic uses, and commercial applications of the following secondary metabolites:</a:t>
            </a: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Steroids, Cardiac Glycosides &amp; Triterpenoids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Digitalis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steroidal/ cardiac glycoside</a:t>
            </a: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	 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Triterpenoids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Saponin</a:t>
            </a: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Steroidal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saponins</a:t>
            </a: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FDD38-11A9-4601-83CD-8A83C471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DC2DA-B967-4E4B-A89F-9B03CE34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53258" t="30208" r="21176" b="44792"/>
          <a:stretch>
            <a:fillRect/>
          </a:stretch>
        </p:blipFill>
        <p:spPr bwMode="auto">
          <a:xfrm>
            <a:off x="6781800" y="4114800"/>
            <a:ext cx="358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765" t="30208" r="49954" b="44792"/>
          <a:stretch>
            <a:fillRect/>
          </a:stretch>
        </p:blipFill>
        <p:spPr bwMode="auto">
          <a:xfrm>
            <a:off x="2141318" y="4114800"/>
            <a:ext cx="3968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AEDC57-775F-B34A-490C-6273195BD3B1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834AA3-020F-1487-DB7C-8C68E4AA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CEAF8-B3B4-60CF-7D2C-6C629B951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51" y="1120776"/>
            <a:ext cx="10668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Rhizomes are  also found to contain an enzyme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sapogenase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Tubers are also rich in glycosides, and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phenolic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 compounds.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the hydrolytic product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saponin-dioscin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Uses:  Pharmaceutically, the rhizomes are used as rich source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being steroidal  in nature is used as precursor for synthesis of several corticosteroids, sex-hormones, and oral contraceptives.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used in the treatment of rheumatic arthritis. </a:t>
            </a:r>
          </a:p>
          <a:p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3077"/>
            <a:ext cx="8229600" cy="8080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ALLIED SPECIES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76800"/>
          </a:xfrm>
        </p:spPr>
        <p:txBody>
          <a:bodyPr>
            <a:normAutofit lnSpcReduction="10000"/>
          </a:bodyPr>
          <a:lstStyle/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flouribunda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: cultivated in Central America &amp; India (Karnataka State).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Contains  3 to 5%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D.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villosa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from Virginia and Carolina in U.S.A. rich in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content. It is a twining perennial with yellow flowers and  triangular capsules. 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Sikkimensis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Prain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Burkill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(syn. D.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deltoidea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wall var.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sikkimensis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Prain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) occurs in Eastern Himalayas, Nepal, Sikkim, Bhutan, Assam, Bihar and Bengal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 altitude of  1600 - 2000 m. Contains 2 to 2.8 % of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Costus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speciosus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is an alternative potential source for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(1.5%) and can be used  as a substitute for the genuine drug. </a:t>
            </a:r>
          </a:p>
          <a:p>
            <a:pPr>
              <a:buNone/>
            </a:pPr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50C1E7-82BB-F9EE-931E-8E54C26E4AF8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2A1A11-7492-DD04-3B9D-A522EE37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BFC97-5C3F-E4D7-A426-C5BB7759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620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10210800" cy="4724400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root,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radix,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Mulethi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Yasti</a:t>
            </a: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consists of dried, unpeeled, roots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stolons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Linn, belonging to  family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Leguminosae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Yasti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contains not less than 3.0 per cent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is commercially cultivated on a large scale in Spain, Sicily and England.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var.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glandulifera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(Russian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 grows in Russia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var.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violacea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comes from Iran.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E4B977-9BC9-F53C-1F69-2C337A62D22F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761147-FEAC-6CE8-9DD6-FB09AC65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7C009-F3FE-E1D9-AD4E-CD23516C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372" y="685800"/>
            <a:ext cx="9753600" cy="685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DIFFERENT VARIETIES OF </a:t>
            </a:r>
            <a:b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G. GLABRA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981200"/>
            <a:ext cx="10439400" cy="4038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1. G.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var.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typica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: (Spanish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): This plant has purplish blue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coloured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papilionaceous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flowers. It gives out large number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stolons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2. G.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var.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glandulifera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(Russian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): It has a big root stock along with a number  of elongated roots, but does not bear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stolons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3. G.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var.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violacea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(Persian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): This plant shows violet flowers.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Spanish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cultivated on a large scale in Spain and Italy.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Propagation is  done with young pieces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stolons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divided into young pieces, each piece must be with  2 - 3 buds of aerial shoot.</a:t>
            </a:r>
          </a:p>
          <a:p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C446138-2C67-D21F-CBCA-D4997D98BD00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E18396-B542-D8CE-C71C-FDFD15AC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DED8A-5F78-94FB-F012-17771B98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10363200" cy="460216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Mophology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: Color - Unpeeled-yellowish-brown or dark brown externally, &amp; yellowish internally,  Peeled licorice pale yellow in color.  Odor - Faint and characteristic.  Taste - Sweet.  Size - Length 20 to 50 cm and 2 cm in diameter.  Shape - Cylindrical pieces that are straight may be peeled or unpeeled. Peeled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angular.  Fracture - It is fibrous in the bark and splintery in wood. 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50588" t="34375" r="20000" b="40625"/>
          <a:stretch>
            <a:fillRect/>
          </a:stretch>
        </p:blipFill>
        <p:spPr bwMode="auto">
          <a:xfrm>
            <a:off x="3994150" y="4034767"/>
            <a:ext cx="45085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93BCD3-9E8E-F86A-FC74-39AFD4690E78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C19475-052F-34EE-1203-584F26C9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2CE86-E334-BFB3-AF80-8CF85109B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744200" cy="48307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Unpeeled pieces show the presence of small buds encircling scaly leaves and longitudinally the drug is wrinkled, while the peeled drug is fibrous without wrinkles.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Chemical Constituents:  Chief constituent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is a triterpenoid  saponin known as glycyrrhizin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acid),  it is K and Ca salt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glycyrrhizinic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acid. </a:t>
            </a:r>
          </a:p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Glycyrrhizinic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 is a glycoside &amp; on  hydrolysis yields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glycyrrhetinic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glycyrrhetic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acid),  which has a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structure. The different varieties  are found to contain varying amounts of glycyrrhizin  (from 6 to 14). 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B7BD74-2E27-9901-2572-EB4C4C71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3E1C6EF-30C6-B0CC-ECF2-7C2613D1DD83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29EF584-9366-D487-1E33-A98529FF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C8C54E-F745-DF46-AD8C-BBB5C65A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208"/>
            <a:ext cx="10210800" cy="4708956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Spanish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contains 5 to 10%, Russian variety contains about 10 %, while  Persian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contains 7.5 to 13 % of  glycyrrhizin.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Other constituents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are glucose 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4%); sucrose (2.5 to 6.5%); bitter principle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glycyramarin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resins,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asparagin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(2 to 4%)  and fat.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Important chemical aspect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is the presence of flavonoids which cause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antigastric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effect and are useful in peptic ulcer treatment. The flavonoids, yellow in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are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liquiritin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isoliquiritin.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 Indian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roots : presence of 2 -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methylisoflavones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and a coumarin  viz.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Iiquo-coumarin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E1B76C-3C25-D0B2-D1A4-F75DB164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A42B780-7C19-0BEC-9F3E-D39D01CB4503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B3999A-6FDF-1B9C-ED78-360FC8F9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B4B1D-AD59-3829-5F5D-69558964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50EEF9-F2AD-FF45-68A4-5C405863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51958E-243F-E04E-5956-08573A82B745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7E54D9-5395-40B9-E76F-41BBCDF5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C67CE-81AD-A3E6-AEED-1F53B5DB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35" y="1295399"/>
            <a:ext cx="10591800" cy="4800601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Carbenoxolone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: an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oleandane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derivative prepared from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&amp; possesses significant 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minerocorticoid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activity. used as an anti-ulcer drug. It changes the composition of mucous and  increases mucosal barrier for the diffusion of acid.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It is postulated that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carbenoxolone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inhibits the  enzymes which inactivate prostaglandins and suppresses the activation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pepsinogen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This drug has marked anti-inflammatory effects.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It is employed in treatment of gastric and duodenal ulcers.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It is  also used along with antacids for treatment of gastric reflux and reflux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oesophagitis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It has also  application in the form of gel for mouthwash in treatment of oral ulcers. </a:t>
            </a:r>
          </a:p>
          <a:p>
            <a:pPr>
              <a:buNone/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1765" t="35417" r="54461" b="27437"/>
          <a:stretch/>
        </p:blipFill>
        <p:spPr bwMode="auto">
          <a:xfrm>
            <a:off x="1219200" y="1638300"/>
            <a:ext cx="40589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471" t="35417" r="20000" b="27083"/>
          <a:stretch>
            <a:fillRect/>
          </a:stretch>
        </p:blipFill>
        <p:spPr bwMode="auto">
          <a:xfrm>
            <a:off x="5538224" y="1638300"/>
            <a:ext cx="5670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567F5E-07A1-32AB-6C05-44238D7A32F5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061F05-4AF3-E4A5-02B1-0C8C5928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97403-DDFB-44BD-3505-1C8C8733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058" y="609600"/>
            <a:ext cx="10110214" cy="5486400"/>
          </a:xfrm>
        </p:spPr>
        <p:txBody>
          <a:bodyPr>
            <a:no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cs typeface="Times New Roman" pitchFamily="18" charset="0"/>
              </a:rPr>
              <a:t>Chemical Test  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On addition of 80 per cent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sulphuric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acid, the thick section of drug or powder shows deep  yellow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 </a:t>
            </a: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500" b="1" dirty="0">
                <a:latin typeface="Comic Sans MS" panose="030F0702030302020204" pitchFamily="66" charset="0"/>
                <a:cs typeface="Times New Roman" pitchFamily="18" charset="0"/>
              </a:rPr>
              <a:t>Uses : It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has been used as an expectorant and demulcent.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Used in cough  mixtures, &amp; as a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agent in formulations with nauseous drugs like, ammonium chloride,  alkali iodides, quinine, cascara, etc. 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Due to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flavonoids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content (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isoliquiritin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) with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antigastric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effects, it is used in peptic ulcer in the  form of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deglycyrrhized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(DGL). This form has a reduced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minerocorticoid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activity and  therefore used in treatment of peptic ulcer, for healing purposes.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9FF2F76-499E-7618-AA0D-4EEE2BCD9DA5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5D767-994A-11EE-5C8E-5A458FFB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E890A-E9DE-1E5D-303D-00958F203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SAPONIN GLYCOSIDE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668000" cy="47545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aglycone part of these glycosides has soap-like action.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some physical properties like foaming action by shaking with water and yielding colloidal solutions.</a:t>
            </a:r>
          </a:p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haemotoxic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because they cause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haemolysis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of erythrocytes.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used as fish poisons.</a:t>
            </a:r>
          </a:p>
          <a:p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have a bitter and acrid taste. 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cause irritation of mucous membrane.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Contain aglycone called as sapogenin.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harmful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sapogenins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are called as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sapotoxins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183DB3-5A6E-88EE-BBDD-774185676367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626DD4-E4BE-4483-8366-0D6375A6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CEDA6-2ED6-42F2-E79C-AAB3FFBC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7093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2999"/>
            <a:ext cx="10591800" cy="5181699"/>
          </a:xfrm>
        </p:spPr>
        <p:txBody>
          <a:bodyPr>
            <a:noAutofit/>
          </a:bodyPr>
          <a:lstStyle/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The drug is also an antispasmodic. 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This is due to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flavonoids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glycoside viz.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isoliquiritin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, the 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aglycone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part of this glycoside has antispasmodic effects.  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Because of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minerocorticoid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activity (due to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glycyrrhetinic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acid), it is employed in place of  corticosteroids for the treatment of rheumatoid arthritis, inflammations and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Addision's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disease. 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But,  the heavy doses may cause sodium retention, consequently leading to hypertension, water retention  and severe electrolyte imbalance. 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Glycyrrhizin is an established anti-inflammatory drug.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5A5B7D3-36BE-E7A3-A0C1-2723C35DC941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0980E-7D41-04A9-D80D-A5A263A5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52AA1-F799-28DB-7A62-0D8564B0E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02164"/>
          </a:xfrm>
        </p:spPr>
        <p:txBody>
          <a:bodyPr>
            <a:normAutofit/>
          </a:bodyPr>
          <a:lstStyle/>
          <a:p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is used most commonly as a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agent for chewing tobacco and snuff tobacco.  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Ammoniated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is used as a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flavouring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agent in beverages, confectionery and  pharmaceuticals.</a:t>
            </a:r>
          </a:p>
          <a:p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Residual matter remaining in the preparation of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liquid extract is reported to have been  used as a foam stabilizer in foam type of fire extinguisher.</a:t>
            </a:r>
          </a:p>
          <a:p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is an ingredient of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  compound powder which is claimed to have a potentiating action of </a:t>
            </a:r>
            <a:r>
              <a:rPr lang="en-US" sz="2700" dirty="0" err="1">
                <a:latin typeface="Comic Sans MS" panose="030F0702030302020204" pitchFamily="66" charset="0"/>
                <a:cs typeface="Times New Roman" pitchFamily="18" charset="0"/>
              </a:rPr>
              <a:t>senna</a:t>
            </a:r>
            <a:r>
              <a:rPr lang="en-US" sz="27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endParaRPr lang="en-US" sz="27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1E8A83-C786-FF33-932F-E29D50FF2EE1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6B9BEE-7A45-07AC-AD78-545EEB20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91A10-B655-71B9-B0B6-2C1601BB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8423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OTHER PREPARATIONS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744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powder: It is a powder of peeled drug.  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compound powder: It contains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senna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leaf,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fennel, sublimed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sulphur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 and sucrose and is used as laxative.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liquid extract 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4.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fluid extract: It contains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ammonia and alcohol.  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lozenges: It contains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extract and anise oil along with a base.  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6. Ammoniated glycyrrhizin: It is the ammonium salt of glycyrrhizin and used as sweetening  agent.  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7. Stick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82F857-B1F8-4558-65D3-6E3777A7B0E6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CDD4A-A70A-75B1-32EE-7BB8A99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51ACE-CD15-FD35-6BD3-B1F5030C8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9677400" cy="8080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ADULTERANTS AND SUBSTITUTES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828800"/>
            <a:ext cx="10515600" cy="4648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Manchurian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obtained from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uralensis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It is pale chocolate brown in 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with exfoliated cork and wavy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medullary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rays. It is free from sugar, but contains glycyrrhizin. 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Russian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liquorice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may be peeled and obtained from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Glycyrrhiza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glabra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variety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glandulifera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 drug is purplish in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with numerous long roots, but no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stolons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CE975E-4896-C78B-1ED8-41EEB79080C2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3DFA28-FD59-9AB2-2C55-223A7848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5CCC5-3E3C-26A3-C435-4751DF20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439400" cy="475456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Depending on the nature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aglycone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are  categorized into 2 groups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i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 Steroidal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Tetracyclic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)  (ii)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Pentacyclic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Both types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aglycones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are linked with different types of sugars and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uronic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acids. </a:t>
            </a:r>
          </a:p>
          <a:p>
            <a:pPr>
              <a:buNone/>
            </a:pPr>
            <a:endParaRPr lang="en-US" sz="2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57059" t="17708" r="19412" b="50000"/>
          <a:stretch>
            <a:fillRect/>
          </a:stretch>
        </p:blipFill>
        <p:spPr bwMode="auto">
          <a:xfrm>
            <a:off x="2286000" y="407548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059" t="51042" r="19412" b="17708"/>
          <a:stretch>
            <a:fillRect/>
          </a:stretch>
        </p:blipFill>
        <p:spPr bwMode="auto">
          <a:xfrm>
            <a:off x="7010400" y="407548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2BFF2E-F7C8-9D07-40EB-A2A0B80CF2AB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31C49F-1E47-84E0-4CDD-68C8ECE1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1B7D9-E4A6-5031-03C9-DEBB36C2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3EB5E70-C50C-7A11-5D5F-C0E69EFB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SAPONIN GLYCOSIDE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439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latin typeface="Comic Sans MS" panose="030F0702030302020204" pitchFamily="66" charset="0"/>
                <a:cs typeface="Times New Roman" pitchFamily="18" charset="0"/>
              </a:rPr>
              <a:t>	M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ore important- used as raw material for the synthesis of various medicinally useful steroids like vitamin D, cardiac glycosides, corticoids like betamethasone and cortisone acetate, sex hormones like progesterone, testosterone, and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oestradiol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 oral contraceptives such as mestranol and norethisterone; and spironolactone which is a diuretic steroid.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Steroidal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sapogenins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ex. diosgenin and hecogenin- considered representative examples of this group of saponins.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Distribution –limited to the plant kingdom.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In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dicot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 plants, important sources are :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Leguminosae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Solanaceae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Apocynaceae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etc.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From monocot plants like Liliaceae,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Dioscoreaceae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and Amaryllidaceae.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66312B-FCAC-3FD8-2F41-67BC34886D37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2B1582-02D7-08A9-E28D-1056F19B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5D5C1-842C-85B5-D314-BA5ED618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EFB2102-CDCD-46FE-19A1-0EBAE813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917"/>
            <a:ext cx="82296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SAPONIN GLYCOSIDE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448800" cy="7318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PENTACYCLIC TRITERPENOID SAPONINS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10134600" cy="160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Pentacyclic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This group contains the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sapogenin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with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pentacyclic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nucleus, which is linked with  sugars or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uronic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acids. The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sapogenin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is further differentiated into  (a) </a:t>
            </a:r>
            <a:r>
              <a:rPr lang="el-GR" sz="2500" dirty="0">
                <a:latin typeface="Comic Sans MS" panose="030F0702030302020204" pitchFamily="66" charset="0"/>
                <a:cs typeface="Times New Roman" pitchFamily="18" charset="0"/>
              </a:rPr>
              <a:t>α -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amyrin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type; (b) </a:t>
            </a:r>
            <a:r>
              <a:rPr lang="el-GR" sz="2500" dirty="0">
                <a:latin typeface="Comic Sans MS" panose="030F0702030302020204" pitchFamily="66" charset="0"/>
                <a:cs typeface="Times New Roman" pitchFamily="18" charset="0"/>
              </a:rPr>
              <a:t>β -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amyrin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type; and (c)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Lupeol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 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1765" t="34375" r="20588" b="31250"/>
          <a:stretch>
            <a:fillRect/>
          </a:stretch>
        </p:blipFill>
        <p:spPr bwMode="auto">
          <a:xfrm>
            <a:off x="1905000" y="3429000"/>
            <a:ext cx="8077200" cy="27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788F1D-922D-8091-DBDC-A19D1AF5ED88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9636B-1116-D64C-69CB-2EAEDC98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D4486-39E2-841B-6C21-8D377DFF1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TRITERPENOID ACIDS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10439400" cy="48768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An important derivative of this group is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triterpenoid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acids. These acids are present in various  drugs formed by substitution of carboxylic group at C4, C17 and C20.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54118" t="37084" r="22353" b="27916"/>
          <a:stretch>
            <a:fillRect/>
          </a:stretch>
        </p:blipFill>
        <p:spPr bwMode="auto">
          <a:xfrm>
            <a:off x="6934200" y="2895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0000" t="35417" r="52941" b="41666"/>
          <a:stretch>
            <a:fillRect/>
          </a:stretch>
        </p:blipFill>
        <p:spPr bwMode="auto">
          <a:xfrm>
            <a:off x="2057400" y="3109596"/>
            <a:ext cx="44611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5C53A3-62C9-FCF3-CBE1-9C046C1F687D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C2DFF5-1521-E85B-AB3D-777D9FC4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59AC2-3EB4-B26C-D754-DFD81D6AA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2251"/>
            <a:ext cx="9220200" cy="8080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PENTACYCLIC TRITERPENOID SAPONINS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10210800" cy="418476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They differ from steroidal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saponins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in their chemical structure and by way of  their distribution.</a:t>
            </a:r>
          </a:p>
          <a:p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Reported in various families of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dicot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  plants like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Polygalaceae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Caryophyllaceae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Berberidaceae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Umbelliferae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Rubiaceae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Compositae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Primulaceae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Rutaceae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  <a:cs typeface="Times New Roman" pitchFamily="18" charset="0"/>
              </a:rPr>
              <a:t>Chenopodiaceae</a:t>
            </a:r>
            <a:r>
              <a:rPr lang="en-US" sz="2600" dirty="0">
                <a:latin typeface="Comic Sans MS" panose="030F0702030302020204" pitchFamily="66" charset="0"/>
                <a:cs typeface="Times New Roman" pitchFamily="18" charset="0"/>
              </a:rPr>
              <a:t>, etc. They are however scarcely found in monocot plants.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D69CC0D-E4A2-2092-9745-293772BB01BA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27A671-033D-573F-CE46-0C741C89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73185-F9B3-406A-A1D8-FDFB9951F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287000" cy="4876800"/>
          </a:xfrm>
        </p:spPr>
        <p:txBody>
          <a:bodyPr>
            <a:normAutofit lnSpcReduction="10000"/>
          </a:bodyPr>
          <a:lstStyle/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Synonyms:  Yam, Rheumatism root.  Biological Source: consists of dried tubers of the plants,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deltoidea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D.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composita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and other species of 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family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Dioscoreaceae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D.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deltoidea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found in North Western Himalayas Kashmir &amp; Punjab to Nepal &amp; China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 altitude of 1000 to 3000 m. Cultivated in Jammu and Kashmir and in part of  Himachal Pradesh. D.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deltoidea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also found in U.S.A. and Mexico.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Fresh tuber-yield as high as, 18 tones per hectare, can be expected from two year crop.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Harvesting - by deep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ploughing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in the dormant season, during this the 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content is high.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Rhizomes lose about 50 percent of their weight on drying. </a:t>
            </a:r>
          </a:p>
          <a:p>
            <a:pPr>
              <a:buNone/>
            </a:pPr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8F097E-4200-ECBD-6ED0-3FB630DB7FC9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93C6C3-7F52-A660-7625-E5CC4CED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D17EA-FCEC-190D-8D95-08FAFD8B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295400"/>
            <a:ext cx="10591800" cy="4724400"/>
          </a:xfrm>
        </p:spPr>
        <p:txBody>
          <a:bodyPr>
            <a:normAutofit lnSpcReduction="10000"/>
          </a:bodyPr>
          <a:lstStyle/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Morphology: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- Slightly brown  </a:t>
            </a:r>
          </a:p>
          <a:p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Odour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Odourless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Taste - Bitter  Size - Varies depending upon age of rhizomes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It is a climber with alternate leaves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Rhizomes are soft, horizontally arranged and are very  close to the soil.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Drug is covered with scattered roots.  They weigh about 20-50 g. </a:t>
            </a:r>
          </a:p>
          <a:p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Chemical Constituents: 75 per cent of starch. They are non-edible, as very  bitter in taste. Chief active constituent of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dioscorea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diosgenin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, a steroidal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sapogenin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(4 to 6%), &amp; its glycosides,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smilagenin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epismilagenin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l-GR" sz="2500" dirty="0">
                <a:latin typeface="Comic Sans MS" panose="030F0702030302020204" pitchFamily="66" charset="0"/>
                <a:cs typeface="Times New Roman" pitchFamily="18" charset="0"/>
              </a:rPr>
              <a:t>β-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isomer </a:t>
            </a:r>
            <a:r>
              <a:rPr lang="en-US" sz="2500" dirty="0" err="1">
                <a:latin typeface="Comic Sans MS" panose="030F0702030302020204" pitchFamily="66" charset="0"/>
                <a:cs typeface="Times New Roman" pitchFamily="18" charset="0"/>
              </a:rPr>
              <a:t>yammogenin</a:t>
            </a:r>
            <a:r>
              <a:rPr lang="en-US" sz="25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en-US" sz="25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48167E-1B6E-209C-B41D-9557997086D0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E34B86-DA47-7132-933B-B07E9315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78456-6D72-5198-9F1E-86203B23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7387" cy="1188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1998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Office Theme</vt:lpstr>
      <vt:lpstr>BP504 T. PHARMACOGNOSY AND PHYTOCHEMISTRY II (Theory)</vt:lpstr>
      <vt:lpstr>SAPONIN GLYCOSIDE</vt:lpstr>
      <vt:lpstr>SAPONIN GLYCOSIDE</vt:lpstr>
      <vt:lpstr>SAPONIN GLYCOSIDE</vt:lpstr>
      <vt:lpstr>PENTACYCLIC TRITERPENOID SAPONINS</vt:lpstr>
      <vt:lpstr>TRITERPENOID ACIDS</vt:lpstr>
      <vt:lpstr>PENTACYCLIC TRITERPENOID SAPONINS </vt:lpstr>
      <vt:lpstr>DIOSCOREA</vt:lpstr>
      <vt:lpstr>DIOSCOREA</vt:lpstr>
      <vt:lpstr>DIOSCOREA</vt:lpstr>
      <vt:lpstr>ALLIED SPECIES </vt:lpstr>
      <vt:lpstr>LIQUORICE</vt:lpstr>
      <vt:lpstr>DIFFERENT VARIETIES OF  G. GLABRA </vt:lpstr>
      <vt:lpstr>LIQUORICE</vt:lpstr>
      <vt:lpstr>LIQUORICE</vt:lpstr>
      <vt:lpstr>LIQUORICE</vt:lpstr>
      <vt:lpstr>LIQUORICE</vt:lpstr>
      <vt:lpstr>PowerPoint Presentation</vt:lpstr>
      <vt:lpstr>PowerPoint Presentation</vt:lpstr>
      <vt:lpstr>USES </vt:lpstr>
      <vt:lpstr>USES</vt:lpstr>
      <vt:lpstr>OTHER PREPARATIONS </vt:lpstr>
      <vt:lpstr>ADULTERANTS AND SUBSTITUTES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user</cp:lastModifiedBy>
  <cp:revision>126</cp:revision>
  <dcterms:created xsi:type="dcterms:W3CDTF">2006-08-16T00:00:00Z</dcterms:created>
  <dcterms:modified xsi:type="dcterms:W3CDTF">2023-02-26T19:12:21Z</dcterms:modified>
</cp:coreProperties>
</file>