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78" r:id="rId2"/>
    <p:sldId id="257" r:id="rId3"/>
    <p:sldId id="258" r:id="rId4"/>
    <p:sldId id="259" r:id="rId5"/>
    <p:sldId id="261" r:id="rId6"/>
    <p:sldId id="260" r:id="rId7"/>
    <p:sldId id="263" r:id="rId8"/>
    <p:sldId id="267" r:id="rId9"/>
    <p:sldId id="269" r:id="rId10"/>
    <p:sldId id="270" r:id="rId11"/>
    <p:sldId id="271" r:id="rId12"/>
    <p:sldId id="272" r:id="rId13"/>
    <p:sldId id="273" r:id="rId14"/>
    <p:sldId id="274" r:id="rId15"/>
    <p:sldId id="275" r:id="rId16"/>
    <p:sldId id="276" r:id="rId17"/>
    <p:sldId id="277" r:id="rId18"/>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72" y="60"/>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747727DC-02AE-4B90-922F-7309CC19A953}" type="datetimeFigureOut">
              <a:rPr lang="en-US" smtClean="0"/>
              <a:pPr/>
              <a:t>2/25/2023</a:t>
            </a:fld>
            <a:endParaRPr lang="en-US"/>
          </a:p>
        </p:txBody>
      </p:sp>
      <p:sp>
        <p:nvSpPr>
          <p:cNvPr id="4" name="Slide Image Placeholder 3"/>
          <p:cNvSpPr>
            <a:spLocks noGrp="1" noRot="1" noChangeAspect="1"/>
          </p:cNvSpPr>
          <p:nvPr>
            <p:ph type="sldImg" idx="2"/>
          </p:nvPr>
        </p:nvSpPr>
        <p:spPr>
          <a:xfrm>
            <a:off x="457200" y="720725"/>
            <a:ext cx="6400800" cy="3600450"/>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50540813-C61E-43EE-8DB0-D3A1820C4D3D}"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0540813-C61E-43EE-8DB0-D3A1820C4D3D}" type="slidenum">
              <a:rPr lang="en-US" smtClean="0"/>
              <a:pPr/>
              <a:t>14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71B3203-C580-4021-BBD7-CE5F4BFCE4D0}" type="datetime1">
              <a:rPr lang="en-US" smtClean="0"/>
              <a:pPr/>
              <a:t>2/25/2023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96F999-0F06-42EE-AE64-3D54DB7381B7}" type="datetime1">
              <a:rPr lang="en-US" smtClean="0"/>
              <a:pPr/>
              <a:t>2/25/2023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D29AA5-57D7-47AF-BBF4-EEFA2B24DCD8}" type="datetime1">
              <a:rPr lang="en-US" smtClean="0"/>
              <a:pPr/>
              <a:t>2/25/2023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24504BC-26BE-444A-A43F-95DB70E8A8BE}" type="datetime1">
              <a:rPr lang="en-US" smtClean="0"/>
              <a:pPr/>
              <a:t>2/25/2023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51DA2BA-616E-4F04-B81F-A006B9DDEEFC}" type="datetime1">
              <a:rPr lang="en-US" smtClean="0"/>
              <a:pPr/>
              <a:t>2/25/2023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D8F2A94-82BA-476C-9FF3-3F1EAB7774DE}" type="datetime1">
              <a:rPr lang="en-US" smtClean="0"/>
              <a:pPr/>
              <a:t>2/25/2023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CEDA3B8-BA1F-46A8-93FD-77163C4E13B0}" type="datetime1">
              <a:rPr lang="en-US" smtClean="0"/>
              <a:pPr/>
              <a:t>2/25/2023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2F2338F-BD7C-4CC6-BDB7-B0C307831969}" type="datetime1">
              <a:rPr lang="en-US" smtClean="0"/>
              <a:pPr/>
              <a:t>2/25/2023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D31DC1-39FA-42B7-A06C-A06A86BB09F2}" type="datetime1">
              <a:rPr lang="en-US" smtClean="0"/>
              <a:pPr/>
              <a:t>2/25/2023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E0B68F6-30F1-43FA-9263-AD9C14C173E8}" type="datetime1">
              <a:rPr lang="en-US" smtClean="0"/>
              <a:pPr/>
              <a:t>2/25/2023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3312C6-606F-436A-8352-6AECCB183CAC}" type="datetime1">
              <a:rPr lang="en-US" smtClean="0"/>
              <a:pPr/>
              <a:t>2/25/2023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16AE7F-C496-4AF5-8892-1EF89624222E}" type="datetime1">
              <a:rPr lang="en-US" smtClean="0"/>
              <a:pPr/>
              <a:t>2/25/2023</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7" Type="http://schemas.microsoft.com/office/2007/relationships/hdphoto" Target="../media/hdphoto3.wdp"/><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0.png"/><Relationship Id="rId5" Type="http://schemas.microsoft.com/office/2007/relationships/hdphoto" Target="../media/hdphoto2.wdp"/><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png"/><Relationship Id="rId4" Type="http://schemas.microsoft.com/office/2007/relationships/hdphoto" Target="../media/hdphoto5.wdp"/></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hyperlink" Target="https://en.wikipedia.org/wiki/Benzene" TargetMode="External"/><Relationship Id="rId13" Type="http://schemas.openxmlformats.org/officeDocument/2006/relationships/hyperlink" Target="https://en.wikipedia.org/wiki/Amino_acid" TargetMode="External"/><Relationship Id="rId18" Type="http://schemas.openxmlformats.org/officeDocument/2006/relationships/image" Target="../media/image2.wmf"/><Relationship Id="rId3" Type="http://schemas.openxmlformats.org/officeDocument/2006/relationships/hyperlink" Target="https://en.wikipedia.org/wiki/Aromatic" TargetMode="External"/><Relationship Id="rId7" Type="http://schemas.openxmlformats.org/officeDocument/2006/relationships/hyperlink" Target="https://en.wikipedia.org/wiki/Benzopyridine" TargetMode="External"/><Relationship Id="rId12" Type="http://schemas.openxmlformats.org/officeDocument/2006/relationships/hyperlink" Target="https://en.wikipedia.org/wiki/Papaverine" TargetMode="External"/><Relationship Id="rId17" Type="http://schemas.openxmlformats.org/officeDocument/2006/relationships/oleObject" Target="../embeddings/oleObject1.bin"/><Relationship Id="rId2" Type="http://schemas.openxmlformats.org/officeDocument/2006/relationships/hyperlink" Target="https://en.wikipedia.org/wiki/Heterocyclic" TargetMode="External"/><Relationship Id="rId16" Type="http://schemas.openxmlformats.org/officeDocument/2006/relationships/hyperlink" Target="https://en.wikipedia.org/wiki/Base_(chemistry)" TargetMode="External"/><Relationship Id="rId1" Type="http://schemas.openxmlformats.org/officeDocument/2006/relationships/slideLayout" Target="../slideLayouts/slideLayout2.xml"/><Relationship Id="rId6" Type="http://schemas.openxmlformats.org/officeDocument/2006/relationships/hyperlink" Target="https://en.wikipedia.org/wiki/Quinoline" TargetMode="External"/><Relationship Id="rId11" Type="http://schemas.openxmlformats.org/officeDocument/2006/relationships/hyperlink" Target="https://en.wikipedia.org/wiki/Alkaloids" TargetMode="External"/><Relationship Id="rId5" Type="http://schemas.openxmlformats.org/officeDocument/2006/relationships/hyperlink" Target="https://en.wikipedia.org/wiki/Structural_isomer" TargetMode="External"/><Relationship Id="rId15" Type="http://schemas.openxmlformats.org/officeDocument/2006/relationships/hyperlink" Target="https://en.wikipedia.org/wiki/Analog_(chemistry)" TargetMode="External"/><Relationship Id="rId10" Type="http://schemas.openxmlformats.org/officeDocument/2006/relationships/hyperlink" Target="https://en.wikipedia.org/wiki/1-Benzylisoquinoline" TargetMode="External"/><Relationship Id="rId19" Type="http://schemas.openxmlformats.org/officeDocument/2006/relationships/image" Target="../media/image1.png"/><Relationship Id="rId4" Type="http://schemas.openxmlformats.org/officeDocument/2006/relationships/hyperlink" Target="https://en.wikipedia.org/wiki/Organic_compound" TargetMode="External"/><Relationship Id="rId9" Type="http://schemas.openxmlformats.org/officeDocument/2006/relationships/hyperlink" Target="https://en.wikipedia.org/wiki/Pyridine" TargetMode="External"/><Relationship Id="rId14" Type="http://schemas.openxmlformats.org/officeDocument/2006/relationships/hyperlink" Target="https://en.wikipedia.org/wiki/Tyrosine" TargetMode="External"/></Relationships>
</file>

<file path=ppt/slides/_rels/slide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hyperlink" Target="https://en.wikipedia.org/wiki/Natural_product" TargetMode="External"/><Relationship Id="rId7" Type="http://schemas.openxmlformats.org/officeDocument/2006/relationships/image" Target="../media/image3.wmf"/><Relationship Id="rId2" Type="http://schemas.openxmlformats.org/officeDocument/2006/relationships/hyperlink" Target="https://en.wikipedia.org/wiki/Coal_tar" TargetMode="External"/><Relationship Id="rId1" Type="http://schemas.openxmlformats.org/officeDocument/2006/relationships/slideLayout" Target="../slideLayouts/slideLayout2.xml"/><Relationship Id="rId6" Type="http://schemas.openxmlformats.org/officeDocument/2006/relationships/oleObject" Target="../embeddings/oleObject2.bin"/><Relationship Id="rId5" Type="http://schemas.openxmlformats.org/officeDocument/2006/relationships/hyperlink" Target="https://en.wikipedia.org/wiki/Isoquinoline" TargetMode="External"/><Relationship Id="rId10" Type="http://schemas.openxmlformats.org/officeDocument/2006/relationships/image" Target="../media/image1.png"/><Relationship Id="rId4" Type="http://schemas.openxmlformats.org/officeDocument/2006/relationships/hyperlink" Target="https://en.wikipedia.org/wiki/Alkaloid" TargetMode="External"/><Relationship Id="rId9" Type="http://schemas.openxmlformats.org/officeDocument/2006/relationships/image" Target="../media/image5.png"/></Relationships>
</file>

<file path=ppt/slides/_rels/slide4.xml.rels><?xml version="1.0" encoding="UTF-8" standalone="yes"?>
<Relationships xmlns="http://schemas.openxmlformats.org/package/2006/relationships"><Relationship Id="rId8" Type="http://schemas.openxmlformats.org/officeDocument/2006/relationships/image" Target="../media/image3.wmf"/><Relationship Id="rId3" Type="http://schemas.openxmlformats.org/officeDocument/2006/relationships/hyperlink" Target="https://en.wikipedia.org/wiki/Berberidaceae" TargetMode="External"/><Relationship Id="rId7" Type="http://schemas.openxmlformats.org/officeDocument/2006/relationships/oleObject" Target="../embeddings/oleObject3.bin"/><Relationship Id="rId2" Type="http://schemas.openxmlformats.org/officeDocument/2006/relationships/hyperlink" Target="https://en.wikipedia.org/wiki/Papaveraceae" TargetMode="External"/><Relationship Id="rId1" Type="http://schemas.openxmlformats.org/officeDocument/2006/relationships/slideLayout" Target="../slideLayouts/slideLayout2.xml"/><Relationship Id="rId6" Type="http://schemas.openxmlformats.org/officeDocument/2006/relationships/hyperlink" Target="https://en.wikipedia.org/wiki/Ranunculaceae" TargetMode="External"/><Relationship Id="rId5" Type="http://schemas.openxmlformats.org/officeDocument/2006/relationships/hyperlink" Target="https://en.wikipedia.org/wiki/Fumarioideae" TargetMode="External"/><Relationship Id="rId4" Type="http://schemas.openxmlformats.org/officeDocument/2006/relationships/hyperlink" Target="https://en.wikipedia.org/wiki/Menispermaceae" TargetMode="External"/><Relationship Id="rId9"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hyperlink" Target="https://en.wikipedia.org/wiki/Psychotropic" TargetMode="External"/><Relationship Id="rId7" Type="http://schemas.openxmlformats.org/officeDocument/2006/relationships/image" Target="../media/image1.png"/><Relationship Id="rId2" Type="http://schemas.openxmlformats.org/officeDocument/2006/relationships/hyperlink" Target="https://en.wikipedia.org/wiki/Sedative" TargetMode="External"/><Relationship Id="rId1" Type="http://schemas.openxmlformats.org/officeDocument/2006/relationships/slideLayout" Target="../slideLayouts/slideLayout2.xml"/><Relationship Id="rId6" Type="http://schemas.openxmlformats.org/officeDocument/2006/relationships/image" Target="../media/image3.wmf"/><Relationship Id="rId5" Type="http://schemas.openxmlformats.org/officeDocument/2006/relationships/oleObject" Target="../embeddings/oleObject4.bin"/><Relationship Id="rId4" Type="http://schemas.openxmlformats.org/officeDocument/2006/relationships/hyperlink" Target="https://en.wikipedia.org/wiki/Analgesic"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oleObject" Target="../embeddings/oleObject5.bin"/><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39118" y="679956"/>
            <a:ext cx="9944100" cy="990600"/>
          </a:xfrm>
        </p:spPr>
        <p:txBody>
          <a:bodyPr>
            <a:noAutofit/>
          </a:bodyPr>
          <a:lstStyle/>
          <a:p>
            <a:r>
              <a:rPr lang="en-US" sz="4400" b="1" dirty="0">
                <a:latin typeface="Comic Sans MS" panose="030F0702030302020204" pitchFamily="66" charset="0"/>
                <a:cs typeface="Times New Roman" pitchFamily="18" charset="0"/>
              </a:rPr>
              <a:t>BP504 T. PHARMACOGNOSY AND PHYTOCHEMISTRY II (Theory)</a:t>
            </a:r>
            <a:endParaRPr lang="en-US" sz="4400" dirty="0">
              <a:latin typeface="Comic Sans MS" panose="030F0702030302020204" pitchFamily="66" charset="0"/>
              <a:cs typeface="Times New Roman" pitchFamily="18" charset="0"/>
            </a:endParaRPr>
          </a:p>
        </p:txBody>
      </p:sp>
      <p:sp>
        <p:nvSpPr>
          <p:cNvPr id="3" name="Subtitle 2"/>
          <p:cNvSpPr>
            <a:spLocks noGrp="1"/>
          </p:cNvSpPr>
          <p:nvPr>
            <p:ph type="subTitle" idx="1"/>
          </p:nvPr>
        </p:nvSpPr>
        <p:spPr>
          <a:xfrm>
            <a:off x="939018" y="1996423"/>
            <a:ext cx="10744200" cy="4613048"/>
          </a:xfrm>
        </p:spPr>
        <p:txBody>
          <a:bodyPr>
            <a:noAutofit/>
          </a:bodyPr>
          <a:lstStyle/>
          <a:p>
            <a:pPr algn="l">
              <a:spcBef>
                <a:spcPts val="600"/>
              </a:spcBef>
            </a:pPr>
            <a:r>
              <a:rPr lang="en-US" sz="2000" b="1" dirty="0">
                <a:solidFill>
                  <a:schemeClr val="tx1"/>
                </a:solidFill>
                <a:latin typeface="Comic Sans MS" panose="030F0702030302020204" pitchFamily="66" charset="0"/>
                <a:cs typeface="Times New Roman" pitchFamily="18" charset="0"/>
              </a:rPr>
              <a:t>UNIT-II</a:t>
            </a:r>
          </a:p>
          <a:p>
            <a:pPr algn="l">
              <a:spcBef>
                <a:spcPts val="600"/>
              </a:spcBef>
            </a:pPr>
            <a:r>
              <a:rPr lang="en-US" sz="2000" dirty="0">
                <a:solidFill>
                  <a:schemeClr val="tx1"/>
                </a:solidFill>
                <a:latin typeface="Comic Sans MS" panose="030F0702030302020204" pitchFamily="66" charset="0"/>
                <a:cs typeface="Times New Roman" pitchFamily="18" charset="0"/>
              </a:rPr>
              <a:t>General introduction, composition, chemistry &amp; chemical classes, </a:t>
            </a:r>
            <a:r>
              <a:rPr lang="en-US" sz="2000" dirty="0" err="1">
                <a:solidFill>
                  <a:schemeClr val="tx1"/>
                </a:solidFill>
                <a:latin typeface="Comic Sans MS" panose="030F0702030302020204" pitchFamily="66" charset="0"/>
                <a:cs typeface="Times New Roman" pitchFamily="18" charset="0"/>
              </a:rPr>
              <a:t>biosources</a:t>
            </a:r>
            <a:r>
              <a:rPr lang="en-US" sz="2000" dirty="0">
                <a:solidFill>
                  <a:schemeClr val="tx1"/>
                </a:solidFill>
                <a:latin typeface="Comic Sans MS" panose="030F0702030302020204" pitchFamily="66" charset="0"/>
                <a:cs typeface="Times New Roman" pitchFamily="18" charset="0"/>
              </a:rPr>
              <a:t>, therapeutic uses and commercial applications of following secondary metabolites:</a:t>
            </a:r>
          </a:p>
          <a:p>
            <a:pPr algn="l">
              <a:spcBef>
                <a:spcPts val="600"/>
              </a:spcBef>
            </a:pPr>
            <a:r>
              <a:rPr lang="en-US" sz="2000" b="1" dirty="0">
                <a:solidFill>
                  <a:schemeClr val="tx1"/>
                </a:solidFill>
                <a:latin typeface="Comic Sans MS" panose="030F0702030302020204" pitchFamily="66" charset="0"/>
                <a:cs typeface="Times New Roman" pitchFamily="18" charset="0"/>
              </a:rPr>
              <a:t>Alkaloids</a:t>
            </a:r>
            <a:r>
              <a:rPr lang="en-US" sz="2000" dirty="0">
                <a:solidFill>
                  <a:schemeClr val="tx1"/>
                </a:solidFill>
                <a:latin typeface="Comic Sans MS" panose="030F0702030302020204" pitchFamily="66" charset="0"/>
                <a:cs typeface="Times New Roman" pitchFamily="18" charset="0"/>
              </a:rPr>
              <a:t>: </a:t>
            </a:r>
            <a:r>
              <a:rPr lang="en-US" sz="2000" dirty="0" err="1">
                <a:solidFill>
                  <a:schemeClr val="tx1"/>
                </a:solidFill>
                <a:latin typeface="Comic Sans MS" panose="030F0702030302020204" pitchFamily="66" charset="0"/>
                <a:cs typeface="Times New Roman" pitchFamily="18" charset="0"/>
              </a:rPr>
              <a:t>Vinca</a:t>
            </a:r>
            <a:r>
              <a:rPr lang="en-US" sz="2000" dirty="0">
                <a:solidFill>
                  <a:schemeClr val="tx1"/>
                </a:solidFill>
                <a:latin typeface="Comic Sans MS" panose="030F0702030302020204" pitchFamily="66" charset="0"/>
                <a:cs typeface="Times New Roman" pitchFamily="18" charset="0"/>
              </a:rPr>
              <a:t>, </a:t>
            </a:r>
            <a:r>
              <a:rPr lang="en-US" sz="2000" dirty="0" err="1">
                <a:solidFill>
                  <a:schemeClr val="tx1"/>
                </a:solidFill>
                <a:latin typeface="Comic Sans MS" panose="030F0702030302020204" pitchFamily="66" charset="0"/>
                <a:cs typeface="Times New Roman" pitchFamily="18" charset="0"/>
              </a:rPr>
              <a:t>Rauwolfia</a:t>
            </a:r>
            <a:r>
              <a:rPr lang="en-US" sz="2000" dirty="0">
                <a:solidFill>
                  <a:schemeClr val="tx1"/>
                </a:solidFill>
                <a:latin typeface="Comic Sans MS" panose="030F0702030302020204" pitchFamily="66" charset="0"/>
                <a:cs typeface="Times New Roman" pitchFamily="18" charset="0"/>
              </a:rPr>
              <a:t>, Belladonna, Opium,</a:t>
            </a:r>
          </a:p>
          <a:p>
            <a:pPr algn="l">
              <a:spcBef>
                <a:spcPts val="600"/>
              </a:spcBef>
            </a:pPr>
            <a:r>
              <a:rPr lang="en-US" sz="2000" b="1" dirty="0" err="1">
                <a:solidFill>
                  <a:schemeClr val="tx1"/>
                </a:solidFill>
                <a:latin typeface="Comic Sans MS" panose="030F0702030302020204" pitchFamily="66" charset="0"/>
                <a:cs typeface="Times New Roman" pitchFamily="18" charset="0"/>
              </a:rPr>
              <a:t>Phenylpropanoids</a:t>
            </a:r>
            <a:r>
              <a:rPr lang="en-US" sz="2000" b="1" dirty="0">
                <a:solidFill>
                  <a:schemeClr val="tx1"/>
                </a:solidFill>
                <a:latin typeface="Comic Sans MS" panose="030F0702030302020204" pitchFamily="66" charset="0"/>
                <a:cs typeface="Times New Roman" pitchFamily="18" charset="0"/>
              </a:rPr>
              <a:t> and </a:t>
            </a:r>
            <a:r>
              <a:rPr lang="en-US" sz="2000" b="1" dirty="0" err="1">
                <a:solidFill>
                  <a:schemeClr val="tx1"/>
                </a:solidFill>
                <a:latin typeface="Comic Sans MS" panose="030F0702030302020204" pitchFamily="66" charset="0"/>
                <a:cs typeface="Times New Roman" pitchFamily="18" charset="0"/>
              </a:rPr>
              <a:t>Flavonoids</a:t>
            </a:r>
            <a:r>
              <a:rPr lang="en-US" sz="2000" dirty="0">
                <a:solidFill>
                  <a:schemeClr val="tx1"/>
                </a:solidFill>
                <a:latin typeface="Comic Sans MS" panose="030F0702030302020204" pitchFamily="66" charset="0"/>
                <a:cs typeface="Times New Roman" pitchFamily="18" charset="0"/>
              </a:rPr>
              <a:t>: </a:t>
            </a:r>
            <a:r>
              <a:rPr lang="en-US" sz="2000" dirty="0" err="1">
                <a:solidFill>
                  <a:schemeClr val="tx1"/>
                </a:solidFill>
                <a:latin typeface="Comic Sans MS" panose="030F0702030302020204" pitchFamily="66" charset="0"/>
                <a:cs typeface="Times New Roman" pitchFamily="18" charset="0"/>
              </a:rPr>
              <a:t>Lignans</a:t>
            </a:r>
            <a:r>
              <a:rPr lang="en-US" sz="2000" dirty="0">
                <a:solidFill>
                  <a:schemeClr val="tx1"/>
                </a:solidFill>
                <a:latin typeface="Comic Sans MS" panose="030F0702030302020204" pitchFamily="66" charset="0"/>
                <a:cs typeface="Times New Roman" pitchFamily="18" charset="0"/>
              </a:rPr>
              <a:t>, Tea, </a:t>
            </a:r>
            <a:r>
              <a:rPr lang="en-US" sz="2000" dirty="0" err="1">
                <a:solidFill>
                  <a:schemeClr val="tx1"/>
                </a:solidFill>
                <a:latin typeface="Comic Sans MS" panose="030F0702030302020204" pitchFamily="66" charset="0"/>
                <a:cs typeface="Times New Roman" pitchFamily="18" charset="0"/>
              </a:rPr>
              <a:t>Ruta</a:t>
            </a:r>
            <a:r>
              <a:rPr lang="en-US" sz="2000" dirty="0">
                <a:solidFill>
                  <a:schemeClr val="tx1"/>
                </a:solidFill>
                <a:latin typeface="Comic Sans MS" panose="030F0702030302020204" pitchFamily="66" charset="0"/>
                <a:cs typeface="Times New Roman" pitchFamily="18" charset="0"/>
              </a:rPr>
              <a:t> </a:t>
            </a:r>
          </a:p>
          <a:p>
            <a:pPr algn="l">
              <a:spcBef>
                <a:spcPts val="600"/>
              </a:spcBef>
            </a:pPr>
            <a:r>
              <a:rPr lang="en-US" sz="2000" b="1" dirty="0">
                <a:solidFill>
                  <a:schemeClr val="tx1"/>
                </a:solidFill>
                <a:latin typeface="Comic Sans MS" panose="030F0702030302020204" pitchFamily="66" charset="0"/>
                <a:cs typeface="Times New Roman" pitchFamily="18" charset="0"/>
              </a:rPr>
              <a:t>Steroids, Cardiac Glycosides &amp; </a:t>
            </a:r>
            <a:r>
              <a:rPr lang="en-US" sz="2000" b="1" dirty="0" err="1">
                <a:solidFill>
                  <a:schemeClr val="tx1"/>
                </a:solidFill>
                <a:latin typeface="Comic Sans MS" panose="030F0702030302020204" pitchFamily="66" charset="0"/>
                <a:cs typeface="Times New Roman" pitchFamily="18" charset="0"/>
              </a:rPr>
              <a:t>Triterpenoids</a:t>
            </a:r>
            <a:r>
              <a:rPr lang="en-US" sz="2000" dirty="0">
                <a:solidFill>
                  <a:schemeClr val="tx1"/>
                </a:solidFill>
                <a:latin typeface="Comic Sans MS" panose="030F0702030302020204" pitchFamily="66" charset="0"/>
                <a:cs typeface="Times New Roman" pitchFamily="18" charset="0"/>
              </a:rPr>
              <a:t>: </a:t>
            </a:r>
            <a:r>
              <a:rPr lang="en-US" sz="2000" dirty="0" err="1">
                <a:solidFill>
                  <a:schemeClr val="tx1"/>
                </a:solidFill>
                <a:latin typeface="Comic Sans MS" panose="030F0702030302020204" pitchFamily="66" charset="0"/>
                <a:cs typeface="Times New Roman" pitchFamily="18" charset="0"/>
              </a:rPr>
              <a:t>Liquorice</a:t>
            </a:r>
            <a:r>
              <a:rPr lang="en-US" sz="2000" dirty="0">
                <a:solidFill>
                  <a:schemeClr val="tx1"/>
                </a:solidFill>
                <a:latin typeface="Comic Sans MS" panose="030F0702030302020204" pitchFamily="66" charset="0"/>
                <a:cs typeface="Times New Roman" pitchFamily="18" charset="0"/>
              </a:rPr>
              <a:t>, </a:t>
            </a:r>
            <a:r>
              <a:rPr lang="en-US" sz="2000" dirty="0" err="1">
                <a:solidFill>
                  <a:schemeClr val="tx1"/>
                </a:solidFill>
                <a:latin typeface="Comic Sans MS" panose="030F0702030302020204" pitchFamily="66" charset="0"/>
                <a:cs typeface="Times New Roman" pitchFamily="18" charset="0"/>
              </a:rPr>
              <a:t>Dioscorea</a:t>
            </a:r>
            <a:r>
              <a:rPr lang="en-US" sz="2000" dirty="0">
                <a:solidFill>
                  <a:schemeClr val="tx1"/>
                </a:solidFill>
                <a:latin typeface="Comic Sans MS" panose="030F0702030302020204" pitchFamily="66" charset="0"/>
                <a:cs typeface="Times New Roman" pitchFamily="18" charset="0"/>
              </a:rPr>
              <a:t>, Digitalis </a:t>
            </a:r>
          </a:p>
          <a:p>
            <a:pPr algn="l">
              <a:spcBef>
                <a:spcPts val="600"/>
              </a:spcBef>
            </a:pPr>
            <a:r>
              <a:rPr lang="en-US" sz="2000" b="1" dirty="0">
                <a:solidFill>
                  <a:schemeClr val="tx1"/>
                </a:solidFill>
                <a:latin typeface="Comic Sans MS" panose="030F0702030302020204" pitchFamily="66" charset="0"/>
                <a:cs typeface="Times New Roman" pitchFamily="18" charset="0"/>
              </a:rPr>
              <a:t>Volatile oils </a:t>
            </a:r>
            <a:r>
              <a:rPr lang="en-US" sz="2000" dirty="0">
                <a:solidFill>
                  <a:schemeClr val="tx1"/>
                </a:solidFill>
                <a:latin typeface="Comic Sans MS" panose="030F0702030302020204" pitchFamily="66" charset="0"/>
                <a:cs typeface="Times New Roman" pitchFamily="18" charset="0"/>
              </a:rPr>
              <a:t>: </a:t>
            </a:r>
            <a:r>
              <a:rPr lang="en-US" sz="2000" dirty="0" err="1">
                <a:solidFill>
                  <a:schemeClr val="tx1"/>
                </a:solidFill>
                <a:latin typeface="Comic Sans MS" panose="030F0702030302020204" pitchFamily="66" charset="0"/>
                <a:cs typeface="Times New Roman" pitchFamily="18" charset="0"/>
              </a:rPr>
              <a:t>Mentha</a:t>
            </a:r>
            <a:r>
              <a:rPr lang="en-US" sz="2000" dirty="0">
                <a:solidFill>
                  <a:schemeClr val="tx1"/>
                </a:solidFill>
                <a:latin typeface="Comic Sans MS" panose="030F0702030302020204" pitchFamily="66" charset="0"/>
                <a:cs typeface="Times New Roman" pitchFamily="18" charset="0"/>
              </a:rPr>
              <a:t>, Clove, Cinnamon, Fennel, Coriander, </a:t>
            </a:r>
          </a:p>
          <a:p>
            <a:pPr algn="l">
              <a:spcBef>
                <a:spcPts val="600"/>
              </a:spcBef>
            </a:pPr>
            <a:r>
              <a:rPr lang="en-US" sz="2000" b="1" dirty="0">
                <a:solidFill>
                  <a:schemeClr val="tx1"/>
                </a:solidFill>
                <a:latin typeface="Comic Sans MS" panose="030F0702030302020204" pitchFamily="66" charset="0"/>
                <a:cs typeface="Times New Roman" pitchFamily="18" charset="0"/>
              </a:rPr>
              <a:t>Tannins:</a:t>
            </a:r>
            <a:r>
              <a:rPr lang="en-US" sz="2000" dirty="0">
                <a:solidFill>
                  <a:schemeClr val="tx1"/>
                </a:solidFill>
                <a:latin typeface="Comic Sans MS" panose="030F0702030302020204" pitchFamily="66" charset="0"/>
                <a:cs typeface="Times New Roman" pitchFamily="18" charset="0"/>
              </a:rPr>
              <a:t> Catechu, </a:t>
            </a:r>
            <a:r>
              <a:rPr lang="en-US" sz="2000" dirty="0" err="1">
                <a:solidFill>
                  <a:schemeClr val="tx1"/>
                </a:solidFill>
                <a:latin typeface="Comic Sans MS" panose="030F0702030302020204" pitchFamily="66" charset="0"/>
                <a:cs typeface="Times New Roman" pitchFamily="18" charset="0"/>
              </a:rPr>
              <a:t>Pterocarpus</a:t>
            </a:r>
            <a:r>
              <a:rPr lang="en-US" sz="2000" dirty="0">
                <a:solidFill>
                  <a:schemeClr val="tx1"/>
                </a:solidFill>
                <a:latin typeface="Comic Sans MS" panose="030F0702030302020204" pitchFamily="66" charset="0"/>
                <a:cs typeface="Times New Roman" pitchFamily="18" charset="0"/>
              </a:rPr>
              <a:t> </a:t>
            </a:r>
          </a:p>
          <a:p>
            <a:pPr algn="l">
              <a:spcBef>
                <a:spcPts val="600"/>
              </a:spcBef>
            </a:pPr>
            <a:r>
              <a:rPr lang="en-US" sz="2000" b="1" dirty="0">
                <a:solidFill>
                  <a:schemeClr val="tx1"/>
                </a:solidFill>
                <a:latin typeface="Comic Sans MS" panose="030F0702030302020204" pitchFamily="66" charset="0"/>
                <a:cs typeface="Times New Roman" pitchFamily="18" charset="0"/>
              </a:rPr>
              <a:t>Resins</a:t>
            </a:r>
            <a:r>
              <a:rPr lang="en-US" sz="2000" dirty="0">
                <a:solidFill>
                  <a:schemeClr val="tx1"/>
                </a:solidFill>
                <a:latin typeface="Comic Sans MS" panose="030F0702030302020204" pitchFamily="66" charset="0"/>
                <a:cs typeface="Times New Roman" pitchFamily="18" charset="0"/>
              </a:rPr>
              <a:t>: </a:t>
            </a:r>
            <a:r>
              <a:rPr lang="en-US" sz="2000" dirty="0" err="1">
                <a:solidFill>
                  <a:schemeClr val="tx1"/>
                </a:solidFill>
                <a:latin typeface="Comic Sans MS" panose="030F0702030302020204" pitchFamily="66" charset="0"/>
                <a:cs typeface="Times New Roman" pitchFamily="18" charset="0"/>
              </a:rPr>
              <a:t>Benzoin</a:t>
            </a:r>
            <a:r>
              <a:rPr lang="en-US" sz="2000" dirty="0">
                <a:solidFill>
                  <a:schemeClr val="tx1"/>
                </a:solidFill>
                <a:latin typeface="Comic Sans MS" panose="030F0702030302020204" pitchFamily="66" charset="0"/>
                <a:cs typeface="Times New Roman" pitchFamily="18" charset="0"/>
              </a:rPr>
              <a:t>, </a:t>
            </a:r>
            <a:r>
              <a:rPr lang="en-US" sz="2000" dirty="0" err="1">
                <a:solidFill>
                  <a:schemeClr val="tx1"/>
                </a:solidFill>
                <a:latin typeface="Comic Sans MS" panose="030F0702030302020204" pitchFamily="66" charset="0"/>
                <a:cs typeface="Times New Roman" pitchFamily="18" charset="0"/>
              </a:rPr>
              <a:t>Guggul</a:t>
            </a:r>
            <a:r>
              <a:rPr lang="en-US" sz="2000" dirty="0">
                <a:solidFill>
                  <a:schemeClr val="tx1"/>
                </a:solidFill>
                <a:latin typeface="Comic Sans MS" panose="030F0702030302020204" pitchFamily="66" charset="0"/>
                <a:cs typeface="Times New Roman" pitchFamily="18" charset="0"/>
              </a:rPr>
              <a:t>, Ginger, </a:t>
            </a:r>
            <a:r>
              <a:rPr lang="en-US" sz="2000" dirty="0" err="1">
                <a:solidFill>
                  <a:schemeClr val="tx1"/>
                </a:solidFill>
                <a:latin typeface="Comic Sans MS" panose="030F0702030302020204" pitchFamily="66" charset="0"/>
                <a:cs typeface="Times New Roman" pitchFamily="18" charset="0"/>
              </a:rPr>
              <a:t>Asafoetida</a:t>
            </a:r>
            <a:r>
              <a:rPr lang="en-US" sz="2000" dirty="0">
                <a:solidFill>
                  <a:schemeClr val="tx1"/>
                </a:solidFill>
                <a:latin typeface="Comic Sans MS" panose="030F0702030302020204" pitchFamily="66" charset="0"/>
                <a:cs typeface="Times New Roman" pitchFamily="18" charset="0"/>
              </a:rPr>
              <a:t>, Myrrh, Colophony </a:t>
            </a:r>
          </a:p>
          <a:p>
            <a:pPr algn="l">
              <a:spcBef>
                <a:spcPts val="600"/>
              </a:spcBef>
            </a:pPr>
            <a:r>
              <a:rPr lang="en-US" sz="2000" b="1" dirty="0">
                <a:solidFill>
                  <a:schemeClr val="tx1"/>
                </a:solidFill>
                <a:latin typeface="Comic Sans MS" panose="030F0702030302020204" pitchFamily="66" charset="0"/>
                <a:cs typeface="Times New Roman" pitchFamily="18" charset="0"/>
              </a:rPr>
              <a:t>Glycosides: </a:t>
            </a:r>
            <a:r>
              <a:rPr lang="en-US" sz="2000" dirty="0" err="1">
                <a:solidFill>
                  <a:schemeClr val="tx1"/>
                </a:solidFill>
                <a:latin typeface="Comic Sans MS" panose="030F0702030302020204" pitchFamily="66" charset="0"/>
                <a:cs typeface="Times New Roman" pitchFamily="18" charset="0"/>
              </a:rPr>
              <a:t>Senna</a:t>
            </a:r>
            <a:r>
              <a:rPr lang="en-US" sz="2000" dirty="0">
                <a:solidFill>
                  <a:schemeClr val="tx1"/>
                </a:solidFill>
                <a:latin typeface="Comic Sans MS" panose="030F0702030302020204" pitchFamily="66" charset="0"/>
                <a:cs typeface="Times New Roman" pitchFamily="18" charset="0"/>
              </a:rPr>
              <a:t>, Aloes, Bitter Almond </a:t>
            </a:r>
          </a:p>
          <a:p>
            <a:pPr algn="l">
              <a:spcBef>
                <a:spcPts val="600"/>
              </a:spcBef>
            </a:pPr>
            <a:r>
              <a:rPr lang="en-US" sz="2000" b="1" dirty="0" err="1">
                <a:solidFill>
                  <a:schemeClr val="tx1"/>
                </a:solidFill>
                <a:latin typeface="Comic Sans MS" panose="030F0702030302020204" pitchFamily="66" charset="0"/>
                <a:cs typeface="Times New Roman" pitchFamily="18" charset="0"/>
              </a:rPr>
              <a:t>Iridoids</a:t>
            </a:r>
            <a:r>
              <a:rPr lang="en-US" sz="2000" b="1" dirty="0">
                <a:solidFill>
                  <a:schemeClr val="tx1"/>
                </a:solidFill>
                <a:latin typeface="Comic Sans MS" panose="030F0702030302020204" pitchFamily="66" charset="0"/>
                <a:cs typeface="Times New Roman" pitchFamily="18" charset="0"/>
              </a:rPr>
              <a:t>, Other </a:t>
            </a:r>
            <a:r>
              <a:rPr lang="en-US" sz="2000" b="1" dirty="0" err="1">
                <a:solidFill>
                  <a:schemeClr val="tx1"/>
                </a:solidFill>
                <a:latin typeface="Comic Sans MS" panose="030F0702030302020204" pitchFamily="66" charset="0"/>
                <a:cs typeface="Times New Roman" pitchFamily="18" charset="0"/>
              </a:rPr>
              <a:t>terpenoids</a:t>
            </a:r>
            <a:r>
              <a:rPr lang="en-US" sz="2000" b="1" dirty="0">
                <a:solidFill>
                  <a:schemeClr val="tx1"/>
                </a:solidFill>
                <a:latin typeface="Comic Sans MS" panose="030F0702030302020204" pitchFamily="66" charset="0"/>
                <a:cs typeface="Times New Roman" pitchFamily="18" charset="0"/>
              </a:rPr>
              <a:t> &amp; </a:t>
            </a:r>
            <a:r>
              <a:rPr lang="en-US" sz="2000" b="1" dirty="0" err="1">
                <a:solidFill>
                  <a:schemeClr val="tx1"/>
                </a:solidFill>
                <a:latin typeface="Comic Sans MS" panose="030F0702030302020204" pitchFamily="66" charset="0"/>
                <a:cs typeface="Times New Roman" pitchFamily="18" charset="0"/>
              </a:rPr>
              <a:t>Naphthaquinones</a:t>
            </a:r>
            <a:r>
              <a:rPr lang="en-US" sz="2000" dirty="0">
                <a:solidFill>
                  <a:schemeClr val="tx1"/>
                </a:solidFill>
                <a:latin typeface="Comic Sans MS" panose="030F0702030302020204" pitchFamily="66" charset="0"/>
                <a:cs typeface="Times New Roman" pitchFamily="18" charset="0"/>
              </a:rPr>
              <a:t>: Gentian, Artemisia, </a:t>
            </a:r>
            <a:r>
              <a:rPr lang="en-US" sz="2000" dirty="0" err="1">
                <a:solidFill>
                  <a:schemeClr val="tx1"/>
                </a:solidFill>
                <a:latin typeface="Comic Sans MS" panose="030F0702030302020204" pitchFamily="66" charset="0"/>
                <a:cs typeface="Times New Roman" pitchFamily="18" charset="0"/>
              </a:rPr>
              <a:t>taxus</a:t>
            </a:r>
            <a:r>
              <a:rPr lang="en-US" sz="2000" dirty="0">
                <a:solidFill>
                  <a:schemeClr val="tx1"/>
                </a:solidFill>
                <a:latin typeface="Comic Sans MS" panose="030F0702030302020204" pitchFamily="66" charset="0"/>
                <a:cs typeface="Times New Roman" pitchFamily="18" charset="0"/>
              </a:rPr>
              <a:t>, </a:t>
            </a:r>
            <a:r>
              <a:rPr lang="en-US" sz="2000" dirty="0" err="1">
                <a:solidFill>
                  <a:schemeClr val="tx1"/>
                </a:solidFill>
                <a:latin typeface="Comic Sans MS" panose="030F0702030302020204" pitchFamily="66" charset="0"/>
                <a:cs typeface="Times New Roman" pitchFamily="18" charset="0"/>
              </a:rPr>
              <a:t>carotenoids</a:t>
            </a:r>
            <a:endParaRPr lang="en-US" sz="2000" dirty="0">
              <a:solidFill>
                <a:schemeClr val="tx1"/>
              </a:solidFill>
              <a:latin typeface="Comic Sans MS" panose="030F0702030302020204" pitchFamily="66" charset="0"/>
              <a:cs typeface="Times New Roman" pitchFamily="18" charset="0"/>
            </a:endParaRPr>
          </a:p>
        </p:txBody>
      </p:sp>
      <p:sp>
        <p:nvSpPr>
          <p:cNvPr id="4" name="Slide Number Placeholder 3"/>
          <p:cNvSpPr>
            <a:spLocks noGrp="1"/>
          </p:cNvSpPr>
          <p:nvPr>
            <p:ph type="sldNum" sz="quarter" idx="12"/>
          </p:nvPr>
        </p:nvSpPr>
        <p:spPr>
          <a:xfrm>
            <a:off x="8610600" y="6234967"/>
            <a:ext cx="2743200" cy="365125"/>
          </a:xfrm>
        </p:spPr>
        <p:txBody>
          <a:bodyPr/>
          <a:lstStyle/>
          <a:p>
            <a:fld id="{B6F15528-21DE-4FAA-801E-634DDDAF4B2B}" type="slidenum">
              <a:rPr lang="en-US" sz="1800" b="1" smtClean="0">
                <a:latin typeface="Comic Sans MS" panose="030F0702030302020204" pitchFamily="66" charset="0"/>
              </a:rPr>
              <a:pPr/>
              <a:t>1</a:t>
            </a:fld>
            <a:endParaRPr lang="en-US" sz="1800" b="1" dirty="0">
              <a:latin typeface="Comic Sans MS" panose="030F0702030302020204" pitchFamily="66" charset="0"/>
            </a:endParaRPr>
          </a:p>
        </p:txBody>
      </p:sp>
      <p:sp>
        <p:nvSpPr>
          <p:cNvPr id="5" name="Footer Placeholder 4">
            <a:extLst>
              <a:ext uri="{FF2B5EF4-FFF2-40B4-BE49-F238E27FC236}">
                <a16:creationId xmlns:a16="http://schemas.microsoft.com/office/drawing/2014/main" id="{884FDD38-11A9-4601-83CD-8A83C4717FA1}"/>
              </a:ext>
            </a:extLst>
          </p:cNvPr>
          <p:cNvSpPr>
            <a:spLocks noGrp="1"/>
          </p:cNvSpPr>
          <p:nvPr>
            <p:ph type="ftr" sz="quarter" idx="11"/>
          </p:nvPr>
        </p:nvSpPr>
        <p:spPr/>
        <p:txBody>
          <a:bodyPr/>
          <a:lstStyle/>
          <a:p>
            <a:r>
              <a:rPr lang="en-US" sz="1400" b="1" dirty="0">
                <a:latin typeface="Comic Sans MS" panose="030F0702030302020204" pitchFamily="66" charset="0"/>
              </a:rPr>
              <a:t>©2023 ANJU SINGH</a:t>
            </a:r>
          </a:p>
        </p:txBody>
      </p:sp>
      <p:pic>
        <p:nvPicPr>
          <p:cNvPr id="7" name="Picture 6">
            <a:extLst>
              <a:ext uri="{FF2B5EF4-FFF2-40B4-BE49-F238E27FC236}">
                <a16:creationId xmlns:a16="http://schemas.microsoft.com/office/drawing/2014/main" id="{126DC2DA-B967-4E4B-A89F-9B03CE3415B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228600"/>
            <a:ext cx="1167387" cy="1188608"/>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3713" y="223787"/>
            <a:ext cx="9829800" cy="1066800"/>
          </a:xfrm>
        </p:spPr>
        <p:txBody>
          <a:bodyPr>
            <a:noAutofit/>
          </a:bodyPr>
          <a:lstStyle/>
          <a:p>
            <a:r>
              <a:rPr lang="en-US" sz="4800" b="1" dirty="0">
                <a:latin typeface="Comic Sans MS" panose="030F0702030302020204" pitchFamily="66" charset="0"/>
                <a:cs typeface="Times New Roman" pitchFamily="18" charset="0"/>
              </a:rPr>
              <a:t>TEST FOR IDENTIFICATION</a:t>
            </a:r>
          </a:p>
        </p:txBody>
      </p:sp>
      <p:pic>
        <p:nvPicPr>
          <p:cNvPr id="25602" name="Picture 2"/>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20000"/>
                    </a14:imgEffect>
                  </a14:imgLayer>
                </a14:imgProps>
              </a:ext>
            </a:extLst>
          </a:blip>
          <a:srcRect l="21176" t="35416" r="45294" b="33333"/>
          <a:stretch>
            <a:fillRect/>
          </a:stretch>
        </p:blipFill>
        <p:spPr bwMode="auto">
          <a:xfrm>
            <a:off x="1516618" y="1311893"/>
            <a:ext cx="9543989" cy="5023152"/>
          </a:xfrm>
          <a:prstGeom prst="rect">
            <a:avLst/>
          </a:prstGeom>
          <a:noFill/>
          <a:ln w="9525">
            <a:noFill/>
            <a:miter lim="800000"/>
            <a:headEnd/>
            <a:tailEnd/>
          </a:ln>
          <a:effectLst/>
        </p:spPr>
      </p:pic>
      <p:sp>
        <p:nvSpPr>
          <p:cNvPr id="3" name="Footer Placeholder 4">
            <a:extLst>
              <a:ext uri="{FF2B5EF4-FFF2-40B4-BE49-F238E27FC236}">
                <a16:creationId xmlns:a16="http://schemas.microsoft.com/office/drawing/2014/main" id="{F24ACECD-EC6F-4EC5-57B2-D0EB51995ED8}"/>
              </a:ext>
            </a:extLst>
          </p:cNvPr>
          <p:cNvSpPr>
            <a:spLocks noGrp="1"/>
          </p:cNvSpPr>
          <p:nvPr>
            <p:ph type="ftr" sz="quarter" idx="11"/>
          </p:nvPr>
        </p:nvSpPr>
        <p:spPr>
          <a:xfrm>
            <a:off x="4165600" y="6356351"/>
            <a:ext cx="3860800" cy="365125"/>
          </a:xfrm>
        </p:spPr>
        <p:txBody>
          <a:bodyPr/>
          <a:lstStyle/>
          <a:p>
            <a:r>
              <a:rPr lang="en-US" sz="1400" b="1" dirty="0">
                <a:latin typeface="Comic Sans MS" panose="030F0702030302020204" pitchFamily="66" charset="0"/>
              </a:rPr>
              <a:t>©2023 ANJU SINGH</a:t>
            </a:r>
          </a:p>
        </p:txBody>
      </p:sp>
      <p:pic>
        <p:nvPicPr>
          <p:cNvPr id="5" name="Picture 4">
            <a:extLst>
              <a:ext uri="{FF2B5EF4-FFF2-40B4-BE49-F238E27FC236}">
                <a16:creationId xmlns:a16="http://schemas.microsoft.com/office/drawing/2014/main" id="{C7DC8A33-F224-DF37-7191-86EF3C4F074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8600" y="178815"/>
            <a:ext cx="1167387" cy="1188608"/>
          </a:xfrm>
          <a:prstGeom prst="rect">
            <a:avLst/>
          </a:prstGeom>
        </p:spPr>
      </p:pic>
      <p:sp>
        <p:nvSpPr>
          <p:cNvPr id="6" name="Slide Number Placeholder 3">
            <a:extLst>
              <a:ext uri="{FF2B5EF4-FFF2-40B4-BE49-F238E27FC236}">
                <a16:creationId xmlns:a16="http://schemas.microsoft.com/office/drawing/2014/main" id="{9FC4EAAF-0D88-5C9D-34CA-31C1229F117D}"/>
              </a:ext>
            </a:extLst>
          </p:cNvPr>
          <p:cNvSpPr txBox="1">
            <a:spLocks/>
          </p:cNvSpPr>
          <p:nvPr/>
        </p:nvSpPr>
        <p:spPr>
          <a:xfrm>
            <a:off x="8610600" y="6234967"/>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z="1800" b="1" smtClean="0">
                <a:latin typeface="Comic Sans MS" panose="030F0702030302020204" pitchFamily="66" charset="0"/>
              </a:rPr>
              <a:pPr/>
              <a:t>10</a:t>
            </a:fld>
            <a:endParaRPr lang="en-US" sz="1800" b="1" dirty="0">
              <a:latin typeface="Comic Sans MS" panose="030F0702030302020204" pitchFamily="66"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4">
            <a:extLst>
              <a:ext uri="{FF2B5EF4-FFF2-40B4-BE49-F238E27FC236}">
                <a16:creationId xmlns:a16="http://schemas.microsoft.com/office/drawing/2014/main" id="{5C0753F9-40A3-1CA2-0ABE-91EC4359A7D2}"/>
              </a:ext>
            </a:extLst>
          </p:cNvPr>
          <p:cNvSpPr>
            <a:spLocks noGrp="1"/>
          </p:cNvSpPr>
          <p:nvPr>
            <p:ph type="ftr" sz="quarter" idx="11"/>
          </p:nvPr>
        </p:nvSpPr>
        <p:spPr>
          <a:xfrm>
            <a:off x="4165600" y="6356351"/>
            <a:ext cx="3860800" cy="365125"/>
          </a:xfrm>
        </p:spPr>
        <p:txBody>
          <a:bodyPr/>
          <a:lstStyle/>
          <a:p>
            <a:r>
              <a:rPr lang="en-US" sz="1400" b="1" dirty="0">
                <a:latin typeface="Comic Sans MS" panose="030F0702030302020204" pitchFamily="66" charset="0"/>
              </a:rPr>
              <a:t>©2023 ANJU SINGH</a:t>
            </a:r>
          </a:p>
        </p:txBody>
      </p:sp>
      <p:pic>
        <p:nvPicPr>
          <p:cNvPr id="5" name="Picture 4">
            <a:extLst>
              <a:ext uri="{FF2B5EF4-FFF2-40B4-BE49-F238E27FC236}">
                <a16:creationId xmlns:a16="http://schemas.microsoft.com/office/drawing/2014/main" id="{30E5E3F7-1087-AB69-F19C-8C28895CA6A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178815"/>
            <a:ext cx="1167387" cy="1188608"/>
          </a:xfrm>
          <a:prstGeom prst="rect">
            <a:avLst/>
          </a:prstGeom>
        </p:spPr>
      </p:pic>
      <p:sp>
        <p:nvSpPr>
          <p:cNvPr id="6" name="Slide Number Placeholder 3">
            <a:extLst>
              <a:ext uri="{FF2B5EF4-FFF2-40B4-BE49-F238E27FC236}">
                <a16:creationId xmlns:a16="http://schemas.microsoft.com/office/drawing/2014/main" id="{2755C83B-B7CE-7915-647A-FA7FB20E8063}"/>
              </a:ext>
            </a:extLst>
          </p:cNvPr>
          <p:cNvSpPr txBox="1">
            <a:spLocks/>
          </p:cNvSpPr>
          <p:nvPr/>
        </p:nvSpPr>
        <p:spPr>
          <a:xfrm>
            <a:off x="8610600" y="6234967"/>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z="1800" b="1" smtClean="0">
                <a:latin typeface="Comic Sans MS" panose="030F0702030302020204" pitchFamily="66" charset="0"/>
              </a:rPr>
              <a:pPr/>
              <a:t>11</a:t>
            </a:fld>
            <a:endParaRPr lang="en-US" sz="1800" b="1" dirty="0">
              <a:latin typeface="Comic Sans MS" panose="030F0702030302020204" pitchFamily="66" charset="0"/>
            </a:endParaRPr>
          </a:p>
        </p:txBody>
      </p:sp>
      <p:sp>
        <p:nvSpPr>
          <p:cNvPr id="8" name="TextBox 7">
            <a:extLst>
              <a:ext uri="{FF2B5EF4-FFF2-40B4-BE49-F238E27FC236}">
                <a16:creationId xmlns:a16="http://schemas.microsoft.com/office/drawing/2014/main" id="{A44FD66B-FF09-5B76-6FA4-8F5B40AA789E}"/>
              </a:ext>
            </a:extLst>
          </p:cNvPr>
          <p:cNvSpPr txBox="1"/>
          <p:nvPr/>
        </p:nvSpPr>
        <p:spPr>
          <a:xfrm>
            <a:off x="1219200" y="4937040"/>
            <a:ext cx="9753600" cy="1323439"/>
          </a:xfrm>
          <a:prstGeom prst="rect">
            <a:avLst/>
          </a:prstGeom>
          <a:noFill/>
        </p:spPr>
        <p:txBody>
          <a:bodyPr wrap="square">
            <a:spAutoFit/>
          </a:bodyPr>
          <a:lstStyle/>
          <a:p>
            <a:pPr marL="285750" indent="-285750">
              <a:buFont typeface="Arial" panose="020B0604020202020204" pitchFamily="34" charset="0"/>
              <a:buChar char="•"/>
            </a:pPr>
            <a:r>
              <a:rPr lang="en-US" sz="2000" dirty="0">
                <a:latin typeface="Comic Sans MS" panose="030F0702030302020204" pitchFamily="66" charset="0"/>
              </a:rPr>
              <a:t>Thebaine is a Tetrahydro-Phenanthrene type that differs structurally from morphine/codeine mainly by its possession of a conjugated diene ring system.</a:t>
            </a:r>
          </a:p>
          <a:p>
            <a:pPr marL="285750" indent="-285750">
              <a:buFont typeface="Arial" panose="020B0604020202020204" pitchFamily="34" charset="0"/>
              <a:buChar char="•"/>
            </a:pPr>
            <a:endParaRPr lang="en-US" sz="2000" dirty="0">
              <a:latin typeface="Comic Sans MS" panose="030F0702030302020204" pitchFamily="66" charset="0"/>
            </a:endParaRPr>
          </a:p>
          <a:p>
            <a:pPr marL="285750" indent="-285750">
              <a:buFont typeface="Arial" panose="020B0604020202020204" pitchFamily="34" charset="0"/>
              <a:buChar char="•"/>
            </a:pPr>
            <a:r>
              <a:rPr lang="en-US" sz="2000" dirty="0">
                <a:latin typeface="Comic Sans MS" panose="030F0702030302020204" pitchFamily="66" charset="0"/>
              </a:rPr>
              <a:t>Morphine and Codeine are Hexahydro-Phenanthrene type</a:t>
            </a:r>
          </a:p>
        </p:txBody>
      </p:sp>
      <p:pic>
        <p:nvPicPr>
          <p:cNvPr id="10" name="Picture 9">
            <a:extLst>
              <a:ext uri="{FF2B5EF4-FFF2-40B4-BE49-F238E27FC236}">
                <a16:creationId xmlns:a16="http://schemas.microsoft.com/office/drawing/2014/main" id="{185D7EB8-44E9-62C9-C356-3C67A317B25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19200" y="1672584"/>
            <a:ext cx="2921347" cy="2602433"/>
          </a:xfrm>
          <a:prstGeom prst="rect">
            <a:avLst/>
          </a:prstGeom>
        </p:spPr>
      </p:pic>
      <p:pic>
        <p:nvPicPr>
          <p:cNvPr id="12" name="Picture 11">
            <a:extLst>
              <a:ext uri="{FF2B5EF4-FFF2-40B4-BE49-F238E27FC236}">
                <a16:creationId xmlns:a16="http://schemas.microsoft.com/office/drawing/2014/main" id="{0E3ACA07-4EF2-F569-7B4B-A7FC37A9F111}"/>
              </a:ext>
            </a:extLst>
          </p:cNvPr>
          <p:cNvPicPr>
            <a:picLocks noChangeAspect="1"/>
          </p:cNvPicPr>
          <p:nvPr/>
        </p:nvPicPr>
        <p:blipFill rotWithShape="1">
          <a:blip r:embed="rId4">
            <a:extLst>
              <a:ext uri="{BEBA8EAE-BF5A-486C-A8C5-ECC9F3942E4B}">
                <a14:imgProps xmlns:a14="http://schemas.microsoft.com/office/drawing/2010/main">
                  <a14:imgLayer r:embed="rId5">
                    <a14:imgEffect>
                      <a14:brightnessContrast bright="20000" contrast="-40000"/>
                    </a14:imgEffect>
                  </a14:imgLayer>
                </a14:imgProps>
              </a:ext>
              <a:ext uri="{28A0092B-C50C-407E-A947-70E740481C1C}">
                <a14:useLocalDpi xmlns:a14="http://schemas.microsoft.com/office/drawing/2010/main" val="0"/>
              </a:ext>
            </a:extLst>
          </a:blip>
          <a:srcRect l="2970" t="3748" r="9818" b="4545"/>
          <a:stretch/>
        </p:blipFill>
        <p:spPr>
          <a:xfrm>
            <a:off x="8012816" y="1448084"/>
            <a:ext cx="2959984" cy="3112494"/>
          </a:xfrm>
          <a:prstGeom prst="rect">
            <a:avLst/>
          </a:prstGeom>
        </p:spPr>
      </p:pic>
      <p:pic>
        <p:nvPicPr>
          <p:cNvPr id="14" name="Picture 13">
            <a:extLst>
              <a:ext uri="{FF2B5EF4-FFF2-40B4-BE49-F238E27FC236}">
                <a16:creationId xmlns:a16="http://schemas.microsoft.com/office/drawing/2014/main" id="{50D0A925-D2A6-8CF5-8C78-0FF483852806}"/>
              </a:ext>
            </a:extLst>
          </p:cNvPr>
          <p:cNvPicPr>
            <a:picLocks noChangeAspect="1"/>
          </p:cNvPicPr>
          <p:nvPr/>
        </p:nvPicPr>
        <p:blipFill rotWithShape="1">
          <a:blip r:embed="rId6">
            <a:extLst>
              <a:ext uri="{BEBA8EAE-BF5A-486C-A8C5-ECC9F3942E4B}">
                <a14:imgProps xmlns:a14="http://schemas.microsoft.com/office/drawing/2010/main">
                  <a14:imgLayer r:embed="rId7">
                    <a14:imgEffect>
                      <a14:brightnessContrast bright="20000" contrast="-40000"/>
                    </a14:imgEffect>
                  </a14:imgLayer>
                </a14:imgProps>
              </a:ext>
              <a:ext uri="{28A0092B-C50C-407E-A947-70E740481C1C}">
                <a14:useLocalDpi xmlns:a14="http://schemas.microsoft.com/office/drawing/2010/main" val="0"/>
              </a:ext>
            </a:extLst>
          </a:blip>
          <a:srcRect t="11572" b="1677"/>
          <a:stretch/>
        </p:blipFill>
        <p:spPr>
          <a:xfrm>
            <a:off x="4432455" y="1500609"/>
            <a:ext cx="3619000" cy="3139533"/>
          </a:xfrm>
          <a:prstGeom prst="rect">
            <a:avLst/>
          </a:prstGeom>
        </p:spPr>
      </p:pic>
      <p:sp>
        <p:nvSpPr>
          <p:cNvPr id="15" name="TextBox 14">
            <a:extLst>
              <a:ext uri="{FF2B5EF4-FFF2-40B4-BE49-F238E27FC236}">
                <a16:creationId xmlns:a16="http://schemas.microsoft.com/office/drawing/2014/main" id="{B7FA8405-144A-6CB1-F583-5A13B2A06347}"/>
              </a:ext>
            </a:extLst>
          </p:cNvPr>
          <p:cNvSpPr txBox="1"/>
          <p:nvPr/>
        </p:nvSpPr>
        <p:spPr>
          <a:xfrm>
            <a:off x="958247" y="4497783"/>
            <a:ext cx="10275505" cy="369332"/>
          </a:xfrm>
          <a:prstGeom prst="rect">
            <a:avLst/>
          </a:prstGeom>
          <a:noFill/>
        </p:spPr>
        <p:txBody>
          <a:bodyPr wrap="square" rtlCol="0">
            <a:spAutoFit/>
          </a:bodyPr>
          <a:lstStyle/>
          <a:p>
            <a:r>
              <a:rPr lang="en-US" dirty="0">
                <a:latin typeface="Comic Sans MS" panose="030F0702030302020204" pitchFamily="66" charset="0"/>
              </a:rPr>
              <a:t>   </a:t>
            </a:r>
            <a:r>
              <a:rPr lang="en-US" b="1" dirty="0">
                <a:latin typeface="Comic Sans MS" panose="030F0702030302020204" pitchFamily="66" charset="0"/>
              </a:rPr>
              <a:t>MORPHINE                               CODIENE                      THEBAINE</a:t>
            </a:r>
          </a:p>
        </p:txBody>
      </p:sp>
      <p:sp>
        <p:nvSpPr>
          <p:cNvPr id="2" name="Title 1"/>
          <p:cNvSpPr>
            <a:spLocks noGrp="1"/>
          </p:cNvSpPr>
          <p:nvPr>
            <p:ph type="title"/>
          </p:nvPr>
        </p:nvSpPr>
        <p:spPr>
          <a:xfrm>
            <a:off x="1905000" y="545744"/>
            <a:ext cx="8229600" cy="655638"/>
          </a:xfrm>
        </p:spPr>
        <p:txBody>
          <a:bodyPr>
            <a:noAutofit/>
          </a:bodyPr>
          <a:lstStyle/>
          <a:p>
            <a:r>
              <a:rPr lang="en-US" sz="4800" b="1" dirty="0">
                <a:latin typeface="Comic Sans MS" panose="030F0702030302020204" pitchFamily="66" charset="0"/>
                <a:cs typeface="Times New Roman" pitchFamily="18" charset="0"/>
              </a:rPr>
              <a:t>OPIUM ALKALOID OF PHENANTHRENE GROUP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20000" contrast="25000"/>
                    </a14:imgEffect>
                  </a14:imgLayer>
                </a14:imgProps>
              </a:ext>
            </a:extLst>
          </a:blip>
          <a:srcRect l="20588" t="27083" r="38235" b="28125"/>
          <a:stretch>
            <a:fillRect/>
          </a:stretch>
        </p:blipFill>
        <p:spPr bwMode="auto">
          <a:xfrm>
            <a:off x="762000" y="304800"/>
            <a:ext cx="10171815" cy="6248400"/>
          </a:xfrm>
          <a:prstGeom prst="rect">
            <a:avLst/>
          </a:prstGeom>
          <a:noFill/>
          <a:ln w="9525">
            <a:noFill/>
            <a:miter lim="800000"/>
            <a:headEnd/>
            <a:tailEnd/>
          </a:ln>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A148C8EA-A7DD-0BD8-3DDB-739785F7DB25}"/>
              </a:ext>
            </a:extLst>
          </p:cNvPr>
          <p:cNvGraphicFramePr>
            <a:graphicFrameLocks noGrp="1"/>
          </p:cNvGraphicFramePr>
          <p:nvPr>
            <p:extLst>
              <p:ext uri="{D42A27DB-BD31-4B8C-83A1-F6EECF244321}">
                <p14:modId xmlns:p14="http://schemas.microsoft.com/office/powerpoint/2010/main" val="3156943909"/>
              </p:ext>
            </p:extLst>
          </p:nvPr>
        </p:nvGraphicFramePr>
        <p:xfrm>
          <a:off x="1524000" y="876300"/>
          <a:ext cx="9677400" cy="5105399"/>
        </p:xfrm>
        <a:graphic>
          <a:graphicData uri="http://schemas.openxmlformats.org/drawingml/2006/table">
            <a:tbl>
              <a:tblPr firstRow="1" bandRow="1">
                <a:tableStyleId>{2D5ABB26-0587-4C30-8999-92F81FD0307C}</a:tableStyleId>
              </a:tblPr>
              <a:tblGrid>
                <a:gridCol w="3225800">
                  <a:extLst>
                    <a:ext uri="{9D8B030D-6E8A-4147-A177-3AD203B41FA5}">
                      <a16:colId xmlns:a16="http://schemas.microsoft.com/office/drawing/2014/main" val="1142542548"/>
                    </a:ext>
                  </a:extLst>
                </a:gridCol>
                <a:gridCol w="3225800">
                  <a:extLst>
                    <a:ext uri="{9D8B030D-6E8A-4147-A177-3AD203B41FA5}">
                      <a16:colId xmlns:a16="http://schemas.microsoft.com/office/drawing/2014/main" val="1516342797"/>
                    </a:ext>
                  </a:extLst>
                </a:gridCol>
                <a:gridCol w="3225800">
                  <a:extLst>
                    <a:ext uri="{9D8B030D-6E8A-4147-A177-3AD203B41FA5}">
                      <a16:colId xmlns:a16="http://schemas.microsoft.com/office/drawing/2014/main" val="4109410964"/>
                    </a:ext>
                  </a:extLst>
                </a:gridCol>
              </a:tblGrid>
              <a:tr h="542495">
                <a:tc>
                  <a:txBody>
                    <a:bodyPr/>
                    <a:lstStyle/>
                    <a:p>
                      <a:pPr algn="ctr"/>
                      <a:r>
                        <a:rPr lang="en-US" sz="2000" b="1" dirty="0">
                          <a:latin typeface="Comic Sans MS" panose="030F0702030302020204" pitchFamily="66" charset="0"/>
                        </a:rPr>
                        <a:t>MORPHINE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b="1" dirty="0">
                          <a:latin typeface="Comic Sans MS" panose="030F0702030302020204" pitchFamily="66" charset="0"/>
                        </a:rPr>
                        <a:t>CODEINE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b="1" dirty="0">
                          <a:latin typeface="Comic Sans MS" panose="030F0702030302020204" pitchFamily="66" charset="0"/>
                        </a:rPr>
                        <a:t>THEBAINE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73615560"/>
                  </a:ext>
                </a:extLst>
              </a:tr>
              <a:tr h="542495">
                <a:tc>
                  <a:txBody>
                    <a:bodyPr/>
                    <a:lstStyle/>
                    <a:p>
                      <a:r>
                        <a:rPr lang="en-US" dirty="0">
                          <a:latin typeface="Comic Sans MS" panose="030F0702030302020204" pitchFamily="66" charset="0"/>
                        </a:rPr>
                        <a:t>1. Phenolic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dirty="0">
                          <a:latin typeface="Comic Sans MS" panose="030F0702030302020204" pitchFamily="66" charset="0"/>
                        </a:rPr>
                        <a:t>1. Non-phenolic</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dirty="0">
                          <a:latin typeface="Comic Sans MS" panose="030F0702030302020204" pitchFamily="66" charset="0"/>
                        </a:rPr>
                        <a:t>1. Non-phenolic</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09447323"/>
                  </a:ext>
                </a:extLst>
              </a:tr>
              <a:tr h="542495">
                <a:tc>
                  <a:txBody>
                    <a:bodyPr/>
                    <a:lstStyle/>
                    <a:p>
                      <a:r>
                        <a:rPr lang="en-US" dirty="0">
                          <a:latin typeface="Comic Sans MS" panose="030F0702030302020204" pitchFamily="66" charset="0"/>
                        </a:rPr>
                        <a:t>2. Solid, crystalline.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dirty="0">
                          <a:latin typeface="Comic Sans MS" panose="030F0702030302020204" pitchFamily="66" charset="0"/>
                        </a:rPr>
                        <a:t>2. Solid crystalline.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dirty="0">
                          <a:latin typeface="Comic Sans MS" panose="030F0702030302020204" pitchFamily="66" charset="0"/>
                        </a:rPr>
                        <a:t>2. Solid crystalline.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69850625"/>
                  </a:ext>
                </a:extLst>
              </a:tr>
              <a:tr h="1337659">
                <a:tc>
                  <a:txBody>
                    <a:bodyPr/>
                    <a:lstStyle/>
                    <a:p>
                      <a:r>
                        <a:rPr lang="en-US" dirty="0">
                          <a:latin typeface="Comic Sans MS" panose="030F0702030302020204" pitchFamily="66" charset="0"/>
                        </a:rPr>
                        <a:t>3. Insoluble in ether, benzene, CHCl</a:t>
                      </a:r>
                      <a:r>
                        <a:rPr lang="en-US" baseline="-25000" dirty="0">
                          <a:latin typeface="Comic Sans MS" panose="030F0702030302020204" pitchFamily="66" charset="0"/>
                        </a:rPr>
                        <a:t>3 </a:t>
                      </a:r>
                      <a:r>
                        <a:rPr lang="en-US" baseline="0" dirty="0">
                          <a:latin typeface="Comic Sans MS" panose="030F0702030302020204" pitchFamily="66" charset="0"/>
                        </a:rPr>
                        <a:t>water and ammonia.</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dirty="0">
                          <a:latin typeface="Comic Sans MS" panose="030F0702030302020204" pitchFamily="66" charset="0"/>
                        </a:rPr>
                        <a:t>3. Soluble in ether, benzene, CHCl</a:t>
                      </a:r>
                      <a:r>
                        <a:rPr lang="en-US" baseline="-25000" dirty="0">
                          <a:latin typeface="Comic Sans MS" panose="030F0702030302020204" pitchFamily="66" charset="0"/>
                        </a:rPr>
                        <a:t>3 </a:t>
                      </a:r>
                      <a:r>
                        <a:rPr lang="en-US" baseline="0" dirty="0">
                          <a:latin typeface="Comic Sans MS" panose="030F0702030302020204" pitchFamily="66" charset="0"/>
                        </a:rPr>
                        <a:t>and water.</a:t>
                      </a:r>
                      <a:endParaRPr lang="en-US" dirty="0">
                        <a:latin typeface="Comic Sans MS" panose="030F0702030302020204" pitchFamily="66"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dirty="0">
                          <a:latin typeface="Comic Sans MS" panose="030F0702030302020204" pitchFamily="66" charset="0"/>
                        </a:rPr>
                        <a:t>3. Soluble in benzene, CHCl</a:t>
                      </a:r>
                      <a:r>
                        <a:rPr lang="en-US" baseline="-25000" dirty="0">
                          <a:latin typeface="Comic Sans MS" panose="030F0702030302020204" pitchFamily="66" charset="0"/>
                        </a:rPr>
                        <a:t>3 </a:t>
                      </a:r>
                      <a:r>
                        <a:rPr lang="en-US" dirty="0">
                          <a:latin typeface="Comic Sans MS" panose="030F0702030302020204" pitchFamily="66" charset="0"/>
                        </a:rPr>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24172074"/>
                  </a:ext>
                </a:extLst>
              </a:tr>
              <a:tr h="2140255">
                <a:tc>
                  <a:txBody>
                    <a:bodyPr/>
                    <a:lstStyle/>
                    <a:p>
                      <a:r>
                        <a:rPr lang="en-US" dirty="0">
                          <a:latin typeface="Comic Sans MS" panose="030F0702030302020204" pitchFamily="66" charset="0"/>
                        </a:rPr>
                        <a:t>4. Salicylate salt is soluble in water</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dirty="0">
                          <a:latin typeface="Comic Sans MS" panose="030F0702030302020204" pitchFamily="66" charset="0"/>
                        </a:rPr>
                        <a:t>4. Soluble in ammonia as Complex.</a:t>
                      </a:r>
                    </a:p>
                    <a:p>
                      <a:endParaRPr lang="en-US" dirty="0">
                        <a:latin typeface="Comic Sans MS" panose="030F0702030302020204" pitchFamily="66" charset="0"/>
                      </a:endParaRPr>
                    </a:p>
                    <a:p>
                      <a:r>
                        <a:rPr lang="en-US" dirty="0">
                          <a:latin typeface="Comic Sans MS" panose="030F0702030302020204" pitchFamily="66" charset="0"/>
                        </a:rPr>
                        <a:t>5. Salicylate salt is H</a:t>
                      </a:r>
                      <a:r>
                        <a:rPr lang="en-US" baseline="-25000" dirty="0">
                          <a:latin typeface="Comic Sans MS" panose="030F0702030302020204" pitchFamily="66" charset="0"/>
                        </a:rPr>
                        <a:t>2</a:t>
                      </a:r>
                      <a:r>
                        <a:rPr lang="en-US" dirty="0">
                          <a:latin typeface="Comic Sans MS" panose="030F0702030302020204" pitchFamily="66" charset="0"/>
                        </a:rPr>
                        <a:t>0 soluble.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dirty="0">
                          <a:latin typeface="Comic Sans MS" panose="030F0702030302020204" pitchFamily="66" charset="0"/>
                        </a:rPr>
                        <a:t>4. Insoluble in ammonia.</a:t>
                      </a:r>
                    </a:p>
                    <a:p>
                      <a:endParaRPr lang="en-US" dirty="0">
                        <a:latin typeface="Comic Sans MS" panose="030F0702030302020204" pitchFamily="66" charset="0"/>
                      </a:endParaRPr>
                    </a:p>
                    <a:p>
                      <a:r>
                        <a:rPr lang="en-US" dirty="0">
                          <a:latin typeface="Comic Sans MS" panose="030F0702030302020204" pitchFamily="66" charset="0"/>
                        </a:rPr>
                        <a:t>5. Salicylate salt is H</a:t>
                      </a:r>
                      <a:r>
                        <a:rPr lang="en-US" baseline="-25000" dirty="0">
                          <a:latin typeface="Comic Sans MS" panose="030F0702030302020204" pitchFamily="66" charset="0"/>
                        </a:rPr>
                        <a:t>2</a:t>
                      </a:r>
                      <a:r>
                        <a:rPr lang="en-US" dirty="0">
                          <a:latin typeface="Comic Sans MS" panose="030F0702030302020204" pitchFamily="66" charset="0"/>
                        </a:rPr>
                        <a:t>0 insoluble.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052148"/>
                  </a:ext>
                </a:extLst>
              </a:tr>
            </a:tbl>
          </a:graphicData>
        </a:graphic>
      </p:graphicFrame>
      <p:sp>
        <p:nvSpPr>
          <p:cNvPr id="5" name="Footer Placeholder 4">
            <a:extLst>
              <a:ext uri="{FF2B5EF4-FFF2-40B4-BE49-F238E27FC236}">
                <a16:creationId xmlns:a16="http://schemas.microsoft.com/office/drawing/2014/main" id="{173EEBDA-D64B-1D94-03F6-184F114D6228}"/>
              </a:ext>
            </a:extLst>
          </p:cNvPr>
          <p:cNvSpPr>
            <a:spLocks noGrp="1"/>
          </p:cNvSpPr>
          <p:nvPr>
            <p:ph type="ftr" sz="quarter" idx="11"/>
          </p:nvPr>
        </p:nvSpPr>
        <p:spPr>
          <a:xfrm>
            <a:off x="4165600" y="6356351"/>
            <a:ext cx="3860800" cy="365125"/>
          </a:xfrm>
        </p:spPr>
        <p:txBody>
          <a:bodyPr/>
          <a:lstStyle/>
          <a:p>
            <a:r>
              <a:rPr lang="en-US" sz="1400" b="1" dirty="0">
                <a:latin typeface="Comic Sans MS" panose="030F0702030302020204" pitchFamily="66" charset="0"/>
              </a:rPr>
              <a:t>©2023 ANJU SINGH</a:t>
            </a:r>
          </a:p>
        </p:txBody>
      </p:sp>
      <p:pic>
        <p:nvPicPr>
          <p:cNvPr id="6" name="Picture 5">
            <a:extLst>
              <a:ext uri="{FF2B5EF4-FFF2-40B4-BE49-F238E27FC236}">
                <a16:creationId xmlns:a16="http://schemas.microsoft.com/office/drawing/2014/main" id="{DA50AF2C-7FB8-2C59-52A2-39144E4FC3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178815"/>
            <a:ext cx="1167387" cy="1188608"/>
          </a:xfrm>
          <a:prstGeom prst="rect">
            <a:avLst/>
          </a:prstGeom>
        </p:spPr>
      </p:pic>
      <p:sp>
        <p:nvSpPr>
          <p:cNvPr id="7" name="Slide Number Placeholder 3">
            <a:extLst>
              <a:ext uri="{FF2B5EF4-FFF2-40B4-BE49-F238E27FC236}">
                <a16:creationId xmlns:a16="http://schemas.microsoft.com/office/drawing/2014/main" id="{574CEB38-7B4F-0CB2-3E02-FA09750E9AEC}"/>
              </a:ext>
            </a:extLst>
          </p:cNvPr>
          <p:cNvSpPr txBox="1">
            <a:spLocks/>
          </p:cNvSpPr>
          <p:nvPr/>
        </p:nvSpPr>
        <p:spPr>
          <a:xfrm>
            <a:off x="8610600" y="6234967"/>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z="1800" b="1" smtClean="0">
                <a:latin typeface="Comic Sans MS" panose="030F0702030302020204" pitchFamily="66" charset="0"/>
              </a:rPr>
              <a:pPr/>
              <a:t>13</a:t>
            </a:fld>
            <a:endParaRPr lang="en-US" sz="1800" b="1" dirty="0">
              <a:latin typeface="Comic Sans MS" panose="030F0702030302020204" pitchFamily="66"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20000" contrast="-21000"/>
                    </a14:imgEffect>
                  </a14:imgLayer>
                </a14:imgProps>
              </a:ext>
            </a:extLst>
          </a:blip>
          <a:srcRect l="21765" t="27083" r="44706" b="29167"/>
          <a:stretch>
            <a:fillRect/>
          </a:stretch>
        </p:blipFill>
        <p:spPr bwMode="auto">
          <a:xfrm>
            <a:off x="1866900" y="185171"/>
            <a:ext cx="8458200" cy="6232358"/>
          </a:xfrm>
          <a:prstGeom prst="rect">
            <a:avLst/>
          </a:prstGeom>
          <a:noFill/>
          <a:ln w="9525">
            <a:noFill/>
            <a:miter lim="800000"/>
            <a:headEnd/>
            <a:tailEnd/>
          </a:ln>
          <a:effectLst/>
        </p:spPr>
      </p:pic>
      <p:sp>
        <p:nvSpPr>
          <p:cNvPr id="2" name="Footer Placeholder 4">
            <a:extLst>
              <a:ext uri="{FF2B5EF4-FFF2-40B4-BE49-F238E27FC236}">
                <a16:creationId xmlns:a16="http://schemas.microsoft.com/office/drawing/2014/main" id="{ED87AD42-5872-32C2-4A60-0AA58212FCBC}"/>
              </a:ext>
            </a:extLst>
          </p:cNvPr>
          <p:cNvSpPr>
            <a:spLocks noGrp="1"/>
          </p:cNvSpPr>
          <p:nvPr>
            <p:ph type="ftr" sz="quarter" idx="11"/>
          </p:nvPr>
        </p:nvSpPr>
        <p:spPr>
          <a:xfrm>
            <a:off x="4165600" y="6356351"/>
            <a:ext cx="3860800" cy="365125"/>
          </a:xfrm>
        </p:spPr>
        <p:txBody>
          <a:bodyPr/>
          <a:lstStyle/>
          <a:p>
            <a:r>
              <a:rPr lang="en-US" sz="1400" b="1" dirty="0">
                <a:latin typeface="Comic Sans MS" panose="030F0702030302020204" pitchFamily="66" charset="0"/>
              </a:rPr>
              <a:t>©2023 ANJU SINGH</a:t>
            </a:r>
          </a:p>
        </p:txBody>
      </p:sp>
      <p:pic>
        <p:nvPicPr>
          <p:cNvPr id="3" name="Picture 2">
            <a:extLst>
              <a:ext uri="{FF2B5EF4-FFF2-40B4-BE49-F238E27FC236}">
                <a16:creationId xmlns:a16="http://schemas.microsoft.com/office/drawing/2014/main" id="{CCA9EDC5-0EBD-58A5-581A-FACC600868C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8600" y="178815"/>
            <a:ext cx="1167387" cy="1188608"/>
          </a:xfrm>
          <a:prstGeom prst="rect">
            <a:avLst/>
          </a:prstGeom>
        </p:spPr>
      </p:pic>
      <p:sp>
        <p:nvSpPr>
          <p:cNvPr id="5" name="Slide Number Placeholder 3">
            <a:extLst>
              <a:ext uri="{FF2B5EF4-FFF2-40B4-BE49-F238E27FC236}">
                <a16:creationId xmlns:a16="http://schemas.microsoft.com/office/drawing/2014/main" id="{7727DA0E-50F8-43B9-BB63-134A7E981129}"/>
              </a:ext>
            </a:extLst>
          </p:cNvPr>
          <p:cNvSpPr txBox="1">
            <a:spLocks/>
          </p:cNvSpPr>
          <p:nvPr/>
        </p:nvSpPr>
        <p:spPr>
          <a:xfrm>
            <a:off x="8610600" y="6234967"/>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z="1800" b="1" smtClean="0">
                <a:latin typeface="Comic Sans MS" panose="030F0702030302020204" pitchFamily="66" charset="0"/>
              </a:rPr>
              <a:pPr/>
              <a:t>14</a:t>
            </a:fld>
            <a:endParaRPr lang="en-US" sz="1800" b="1" dirty="0">
              <a:latin typeface="Comic Sans MS" panose="030F0702030302020204" pitchFamily="66"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0" y="314868"/>
            <a:ext cx="8229600" cy="609600"/>
          </a:xfrm>
        </p:spPr>
        <p:txBody>
          <a:bodyPr>
            <a:normAutofit fontScale="90000"/>
          </a:bodyPr>
          <a:lstStyle/>
          <a:p>
            <a:r>
              <a:rPr lang="en-US" b="1" dirty="0">
                <a:latin typeface="Comic Sans MS" panose="030F0702030302020204" pitchFamily="66" charset="0"/>
              </a:rPr>
              <a:t>CHEMICAL TESTS MORPHINE</a:t>
            </a:r>
          </a:p>
        </p:txBody>
      </p:sp>
      <p:sp>
        <p:nvSpPr>
          <p:cNvPr id="3" name="Footer Placeholder 4">
            <a:extLst>
              <a:ext uri="{FF2B5EF4-FFF2-40B4-BE49-F238E27FC236}">
                <a16:creationId xmlns:a16="http://schemas.microsoft.com/office/drawing/2014/main" id="{E6D269EE-AD03-A6ED-52AC-41805077A913}"/>
              </a:ext>
            </a:extLst>
          </p:cNvPr>
          <p:cNvSpPr>
            <a:spLocks noGrp="1"/>
          </p:cNvSpPr>
          <p:nvPr>
            <p:ph type="ftr" sz="quarter" idx="11"/>
          </p:nvPr>
        </p:nvSpPr>
        <p:spPr>
          <a:xfrm>
            <a:off x="4165600" y="6356351"/>
            <a:ext cx="3860800" cy="365125"/>
          </a:xfrm>
        </p:spPr>
        <p:txBody>
          <a:bodyPr/>
          <a:lstStyle/>
          <a:p>
            <a:r>
              <a:rPr lang="en-US" sz="1400" b="1" dirty="0">
                <a:latin typeface="Comic Sans MS" panose="030F0702030302020204" pitchFamily="66" charset="0"/>
              </a:rPr>
              <a:t>©2023 ANJU SINGH</a:t>
            </a:r>
          </a:p>
        </p:txBody>
      </p:sp>
      <p:pic>
        <p:nvPicPr>
          <p:cNvPr id="5" name="Picture 4">
            <a:extLst>
              <a:ext uri="{FF2B5EF4-FFF2-40B4-BE49-F238E27FC236}">
                <a16:creationId xmlns:a16="http://schemas.microsoft.com/office/drawing/2014/main" id="{7D2FF099-1074-6D22-AE34-199DAFFFCAC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178815"/>
            <a:ext cx="1167387" cy="1188608"/>
          </a:xfrm>
          <a:prstGeom prst="rect">
            <a:avLst/>
          </a:prstGeom>
        </p:spPr>
      </p:pic>
      <p:sp>
        <p:nvSpPr>
          <p:cNvPr id="6" name="Slide Number Placeholder 3">
            <a:extLst>
              <a:ext uri="{FF2B5EF4-FFF2-40B4-BE49-F238E27FC236}">
                <a16:creationId xmlns:a16="http://schemas.microsoft.com/office/drawing/2014/main" id="{FDAE5FFA-D591-549A-9D0F-75C6A127F47A}"/>
              </a:ext>
            </a:extLst>
          </p:cNvPr>
          <p:cNvSpPr txBox="1">
            <a:spLocks/>
          </p:cNvSpPr>
          <p:nvPr/>
        </p:nvSpPr>
        <p:spPr>
          <a:xfrm>
            <a:off x="8610600" y="6234967"/>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z="1800" b="1" smtClean="0">
                <a:latin typeface="Comic Sans MS" panose="030F0702030302020204" pitchFamily="66" charset="0"/>
              </a:rPr>
              <a:pPr/>
              <a:t>15</a:t>
            </a:fld>
            <a:endParaRPr lang="en-US" sz="1800" b="1" dirty="0">
              <a:latin typeface="Comic Sans MS" panose="030F0702030302020204" pitchFamily="66" charset="0"/>
            </a:endParaRPr>
          </a:p>
        </p:txBody>
      </p:sp>
      <p:sp>
        <p:nvSpPr>
          <p:cNvPr id="8" name="TextBox 7">
            <a:extLst>
              <a:ext uri="{FF2B5EF4-FFF2-40B4-BE49-F238E27FC236}">
                <a16:creationId xmlns:a16="http://schemas.microsoft.com/office/drawing/2014/main" id="{4A83FE81-C625-0B52-2A4C-9D12A99ABDB7}"/>
              </a:ext>
            </a:extLst>
          </p:cNvPr>
          <p:cNvSpPr txBox="1"/>
          <p:nvPr/>
        </p:nvSpPr>
        <p:spPr>
          <a:xfrm>
            <a:off x="1675228" y="979716"/>
            <a:ext cx="9678572" cy="5262979"/>
          </a:xfrm>
          <a:prstGeom prst="rect">
            <a:avLst/>
          </a:prstGeom>
          <a:noFill/>
        </p:spPr>
        <p:txBody>
          <a:bodyPr wrap="square">
            <a:spAutoFit/>
          </a:bodyPr>
          <a:lstStyle/>
          <a:p>
            <a:r>
              <a:rPr lang="en-US" sz="2400" b="1" dirty="0">
                <a:latin typeface="Comic Sans MS" panose="030F0702030302020204" pitchFamily="66" charset="0"/>
              </a:rPr>
              <a:t>Morphine</a:t>
            </a:r>
          </a:p>
          <a:p>
            <a:pPr marL="342900" indent="-342900">
              <a:buAutoNum type="alphaUcParenR"/>
            </a:pPr>
            <a:r>
              <a:rPr lang="en-US" sz="2400" dirty="0">
                <a:latin typeface="Comic Sans MS" panose="030F0702030302020204" pitchFamily="66" charset="0"/>
              </a:rPr>
              <a:t>Tests due to Phenolic properties</a:t>
            </a:r>
          </a:p>
          <a:p>
            <a:endParaRPr lang="en-US" sz="2400" dirty="0">
              <a:latin typeface="Comic Sans MS" panose="030F0702030302020204" pitchFamily="66" charset="0"/>
            </a:endParaRPr>
          </a:p>
          <a:p>
            <a:pPr marL="342900" indent="-342900">
              <a:buAutoNum type="arabicParenR"/>
            </a:pPr>
            <a:r>
              <a:rPr lang="en-US" sz="2400" dirty="0">
                <a:latin typeface="Comic Sans MS" panose="030F0702030302020204" pitchFamily="66" charset="0"/>
              </a:rPr>
              <a:t>Morphine                                       Blue color</a:t>
            </a:r>
          </a:p>
          <a:p>
            <a:pPr marL="342900" indent="-342900">
              <a:buAutoNum type="arabicParenR"/>
            </a:pPr>
            <a:r>
              <a:rPr lang="en-US" sz="2400" dirty="0">
                <a:latin typeface="Comic Sans MS" panose="030F0702030302020204" pitchFamily="66" charset="0"/>
              </a:rPr>
              <a:t>Nitrous acid test: </a:t>
            </a:r>
          </a:p>
          <a:p>
            <a:r>
              <a:rPr lang="en-US" sz="2400" dirty="0">
                <a:latin typeface="Comic Sans MS" panose="030F0702030302020204" pitchFamily="66" charset="0"/>
              </a:rPr>
              <a:t>Morphine solution in HCl + </a:t>
            </a:r>
            <a:r>
              <a:rPr lang="en-US" sz="2400" dirty="0" err="1">
                <a:latin typeface="Comic Sans MS" panose="030F0702030302020204" pitchFamily="66" charset="0"/>
              </a:rPr>
              <a:t>NaNO</a:t>
            </a:r>
            <a:r>
              <a:rPr lang="en-US" sz="2400" dirty="0">
                <a:latin typeface="Comic Sans MS" panose="030F0702030302020204" pitchFamily="66" charset="0"/>
              </a:rPr>
              <a:t>₂+ NaOH                     Red color</a:t>
            </a:r>
          </a:p>
          <a:p>
            <a:endParaRPr lang="en-US" sz="2400" dirty="0">
              <a:latin typeface="Comic Sans MS" panose="030F0702030302020204" pitchFamily="66" charset="0"/>
            </a:endParaRPr>
          </a:p>
          <a:p>
            <a:r>
              <a:rPr lang="en-US" sz="2400" dirty="0">
                <a:latin typeface="Comic Sans MS" panose="030F0702030302020204" pitchFamily="66" charset="0"/>
              </a:rPr>
              <a:t>B) Tests due to Reducing properties</a:t>
            </a:r>
          </a:p>
          <a:p>
            <a:r>
              <a:rPr lang="en-US" sz="2400" b="1" dirty="0">
                <a:latin typeface="Comic Sans MS" panose="030F0702030302020204" pitchFamily="66" charset="0"/>
              </a:rPr>
              <a:t>   </a:t>
            </a:r>
            <a:r>
              <a:rPr lang="en-US" sz="2400" dirty="0">
                <a:latin typeface="Comic Sans MS" panose="030F0702030302020204" pitchFamily="66" charset="0"/>
              </a:rPr>
              <a:t>1) </a:t>
            </a:r>
            <a:r>
              <a:rPr lang="en-US" sz="2400" dirty="0" err="1">
                <a:latin typeface="Comic Sans MS" panose="030F0702030302020204" pitchFamily="66" charset="0"/>
              </a:rPr>
              <a:t>lodic</a:t>
            </a:r>
            <a:r>
              <a:rPr lang="en-US" sz="2400" dirty="0">
                <a:latin typeface="Comic Sans MS" panose="030F0702030302020204" pitchFamily="66" charset="0"/>
              </a:rPr>
              <a:t> acid test </a:t>
            </a:r>
          </a:p>
          <a:p>
            <a:r>
              <a:rPr lang="en-US" sz="2400" dirty="0">
                <a:latin typeface="Comic Sans MS" panose="030F0702030302020204" pitchFamily="66" charset="0"/>
              </a:rPr>
              <a:t>Morphine solution in H2SO4 reduces iodic acid or KIO</a:t>
            </a:r>
            <a:r>
              <a:rPr lang="en-US" sz="2400" baseline="-25000" dirty="0">
                <a:latin typeface="Comic Sans MS" panose="030F0702030302020204" pitchFamily="66" charset="0"/>
              </a:rPr>
              <a:t>3</a:t>
            </a:r>
            <a:r>
              <a:rPr lang="en-US" sz="2400" dirty="0">
                <a:latin typeface="Comic Sans MS" panose="030F0702030302020204" pitchFamily="66" charset="0"/>
              </a:rPr>
              <a:t> (K-iodate) to </a:t>
            </a:r>
            <a:r>
              <a:rPr lang="en-US" sz="2400" dirty="0" err="1">
                <a:latin typeface="Comic Sans MS" panose="030F0702030302020204" pitchFamily="66" charset="0"/>
              </a:rPr>
              <a:t>lodine</a:t>
            </a:r>
            <a:r>
              <a:rPr lang="en-US" sz="2400" dirty="0">
                <a:latin typeface="Comic Sans MS" panose="030F0702030302020204" pitchFamily="66" charset="0"/>
              </a:rPr>
              <a:t>, </a:t>
            </a:r>
          </a:p>
          <a:p>
            <a:r>
              <a:rPr lang="en-US" sz="2400" dirty="0">
                <a:latin typeface="Comic Sans MS" panose="030F0702030302020204" pitchFamily="66" charset="0"/>
              </a:rPr>
              <a:t>upon shaking with CHCl</a:t>
            </a:r>
            <a:r>
              <a:rPr lang="en-US" sz="2400" baseline="-25000" dirty="0">
                <a:latin typeface="Comic Sans MS" panose="030F0702030302020204" pitchFamily="66" charset="0"/>
              </a:rPr>
              <a:t>3                      </a:t>
            </a:r>
            <a:r>
              <a:rPr lang="en-US" sz="2400" dirty="0">
                <a:latin typeface="Comic Sans MS" panose="030F0702030302020204" pitchFamily="66" charset="0"/>
              </a:rPr>
              <a:t>Violet color in the CHCl</a:t>
            </a:r>
            <a:r>
              <a:rPr lang="en-US" sz="2400" baseline="-25000" dirty="0">
                <a:latin typeface="Comic Sans MS" panose="030F0702030302020204" pitchFamily="66" charset="0"/>
              </a:rPr>
              <a:t>3</a:t>
            </a:r>
            <a:r>
              <a:rPr lang="en-US" sz="2400" dirty="0">
                <a:latin typeface="Comic Sans MS" panose="030F0702030302020204" pitchFamily="66" charset="0"/>
              </a:rPr>
              <a:t>, layer</a:t>
            </a:r>
          </a:p>
          <a:p>
            <a:endParaRPr lang="en-US" sz="2400" dirty="0">
              <a:latin typeface="Comic Sans MS" panose="030F0702030302020204" pitchFamily="66" charset="0"/>
            </a:endParaRPr>
          </a:p>
          <a:p>
            <a:r>
              <a:rPr lang="en-US" sz="2400" dirty="0">
                <a:latin typeface="Comic Sans MS" panose="030F0702030302020204" pitchFamily="66" charset="0"/>
              </a:rPr>
              <a:t>   2) Morphine + Sucrose + Conc. H₂SO</a:t>
            </a:r>
            <a:r>
              <a:rPr lang="en-US" sz="2400" baseline="-25000" dirty="0">
                <a:latin typeface="Comic Sans MS" panose="030F0702030302020204" pitchFamily="66" charset="0"/>
              </a:rPr>
              <a:t>4</a:t>
            </a:r>
            <a:r>
              <a:rPr lang="en-US" sz="2400" dirty="0">
                <a:latin typeface="Comic Sans MS" panose="030F0702030302020204" pitchFamily="66" charset="0"/>
              </a:rPr>
              <a:t>                 Purple red color</a:t>
            </a:r>
          </a:p>
        </p:txBody>
      </p:sp>
      <p:cxnSp>
        <p:nvCxnSpPr>
          <p:cNvPr id="10" name="Straight Arrow Connector 9">
            <a:extLst>
              <a:ext uri="{FF2B5EF4-FFF2-40B4-BE49-F238E27FC236}">
                <a16:creationId xmlns:a16="http://schemas.microsoft.com/office/drawing/2014/main" id="{E0547BA9-3B8A-31FB-E3F7-30CE21E37332}"/>
              </a:ext>
            </a:extLst>
          </p:cNvPr>
          <p:cNvCxnSpPr>
            <a:cxnSpLocks/>
          </p:cNvCxnSpPr>
          <p:nvPr/>
        </p:nvCxnSpPr>
        <p:spPr>
          <a:xfrm>
            <a:off x="3657600" y="2362200"/>
            <a:ext cx="312420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FA406A72-F4EA-DEEC-4CCA-BBF2904713B7}"/>
              </a:ext>
            </a:extLst>
          </p:cNvPr>
          <p:cNvSpPr txBox="1"/>
          <p:nvPr/>
        </p:nvSpPr>
        <p:spPr>
          <a:xfrm>
            <a:off x="4800600" y="1900535"/>
            <a:ext cx="1080340" cy="461665"/>
          </a:xfrm>
          <a:prstGeom prst="rect">
            <a:avLst/>
          </a:prstGeom>
          <a:noFill/>
        </p:spPr>
        <p:txBody>
          <a:bodyPr wrap="square" rtlCol="0">
            <a:spAutoFit/>
          </a:bodyPr>
          <a:lstStyle/>
          <a:p>
            <a:r>
              <a:rPr lang="en-US" sz="2400" dirty="0">
                <a:latin typeface="Comic Sans MS" panose="030F0702030302020204" pitchFamily="66" charset="0"/>
              </a:rPr>
              <a:t>FeCl</a:t>
            </a:r>
            <a:r>
              <a:rPr lang="en-US" sz="2400" baseline="-25000" dirty="0">
                <a:latin typeface="Comic Sans MS" panose="030F0702030302020204" pitchFamily="66" charset="0"/>
              </a:rPr>
              <a:t>3</a:t>
            </a:r>
          </a:p>
        </p:txBody>
      </p:sp>
      <p:cxnSp>
        <p:nvCxnSpPr>
          <p:cNvPr id="15" name="Straight Arrow Connector 14">
            <a:extLst>
              <a:ext uri="{FF2B5EF4-FFF2-40B4-BE49-F238E27FC236}">
                <a16:creationId xmlns:a16="http://schemas.microsoft.com/office/drawing/2014/main" id="{E058E597-EFF8-68CD-56EA-B481B790E70A}"/>
              </a:ext>
            </a:extLst>
          </p:cNvPr>
          <p:cNvCxnSpPr>
            <a:cxnSpLocks/>
          </p:cNvCxnSpPr>
          <p:nvPr/>
        </p:nvCxnSpPr>
        <p:spPr>
          <a:xfrm>
            <a:off x="7772400" y="3124200"/>
            <a:ext cx="1703439"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8" name="Straight Arrow Connector 17">
            <a:extLst>
              <a:ext uri="{FF2B5EF4-FFF2-40B4-BE49-F238E27FC236}">
                <a16:creationId xmlns:a16="http://schemas.microsoft.com/office/drawing/2014/main" id="{39F60F4C-1186-E882-075E-AFC687EA56B7}"/>
              </a:ext>
            </a:extLst>
          </p:cNvPr>
          <p:cNvCxnSpPr>
            <a:cxnSpLocks/>
          </p:cNvCxnSpPr>
          <p:nvPr/>
        </p:nvCxnSpPr>
        <p:spPr>
          <a:xfrm>
            <a:off x="5219700" y="5257800"/>
            <a:ext cx="118110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0" name="Straight Arrow Connector 19">
            <a:extLst>
              <a:ext uri="{FF2B5EF4-FFF2-40B4-BE49-F238E27FC236}">
                <a16:creationId xmlns:a16="http://schemas.microsoft.com/office/drawing/2014/main" id="{5260D7CC-4CE6-D19E-84DF-7CB0174BF8BB}"/>
              </a:ext>
            </a:extLst>
          </p:cNvPr>
          <p:cNvCxnSpPr>
            <a:cxnSpLocks/>
          </p:cNvCxnSpPr>
          <p:nvPr/>
        </p:nvCxnSpPr>
        <p:spPr>
          <a:xfrm>
            <a:off x="7429500" y="6019800"/>
            <a:ext cx="118110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rotWithShape="1">
          <a:blip r:embed="rId2">
            <a:extLst>
              <a:ext uri="{BEBA8EAE-BF5A-486C-A8C5-ECC9F3942E4B}">
                <a14:imgProps xmlns:a14="http://schemas.microsoft.com/office/drawing/2010/main">
                  <a14:imgLayer r:embed="rId3">
                    <a14:imgEffect>
                      <a14:brightnessContrast bright="20000"/>
                    </a14:imgEffect>
                  </a14:imgLayer>
                </a14:imgProps>
              </a:ext>
            </a:extLst>
          </a:blip>
          <a:srcRect l="21766" t="31482" r="46078" b="53703"/>
          <a:stretch/>
        </p:blipFill>
        <p:spPr bwMode="auto">
          <a:xfrm>
            <a:off x="1369024" y="1905000"/>
            <a:ext cx="9372598" cy="2438400"/>
          </a:xfrm>
          <a:prstGeom prst="rect">
            <a:avLst/>
          </a:prstGeom>
          <a:noFill/>
          <a:ln w="9525">
            <a:noFill/>
            <a:miter lim="800000"/>
            <a:headEnd/>
            <a:tailEnd/>
          </a:ln>
          <a:effectLst/>
        </p:spPr>
      </p:pic>
      <p:sp>
        <p:nvSpPr>
          <p:cNvPr id="2" name="Footer Placeholder 4">
            <a:extLst>
              <a:ext uri="{FF2B5EF4-FFF2-40B4-BE49-F238E27FC236}">
                <a16:creationId xmlns:a16="http://schemas.microsoft.com/office/drawing/2014/main" id="{BE1FD6A9-AAA5-4382-7674-0DA4CE27E42E}"/>
              </a:ext>
            </a:extLst>
          </p:cNvPr>
          <p:cNvSpPr>
            <a:spLocks noGrp="1"/>
          </p:cNvSpPr>
          <p:nvPr>
            <p:ph type="ftr" sz="quarter" idx="11"/>
          </p:nvPr>
        </p:nvSpPr>
        <p:spPr>
          <a:xfrm>
            <a:off x="4165600" y="6356351"/>
            <a:ext cx="3860800" cy="365125"/>
          </a:xfrm>
        </p:spPr>
        <p:txBody>
          <a:bodyPr/>
          <a:lstStyle/>
          <a:p>
            <a:r>
              <a:rPr lang="en-US" sz="1400" b="1" dirty="0">
                <a:latin typeface="Comic Sans MS" panose="030F0702030302020204" pitchFamily="66" charset="0"/>
              </a:rPr>
              <a:t>©2023 ANJU SINGH</a:t>
            </a:r>
          </a:p>
        </p:txBody>
      </p:sp>
      <p:pic>
        <p:nvPicPr>
          <p:cNvPr id="3" name="Picture 2">
            <a:extLst>
              <a:ext uri="{FF2B5EF4-FFF2-40B4-BE49-F238E27FC236}">
                <a16:creationId xmlns:a16="http://schemas.microsoft.com/office/drawing/2014/main" id="{32DB2C8F-18A8-2F66-8314-7F0A26E0120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8600" y="178815"/>
            <a:ext cx="1167387" cy="1188608"/>
          </a:xfrm>
          <a:prstGeom prst="rect">
            <a:avLst/>
          </a:prstGeom>
        </p:spPr>
      </p:pic>
      <p:sp>
        <p:nvSpPr>
          <p:cNvPr id="5" name="Slide Number Placeholder 3">
            <a:extLst>
              <a:ext uri="{FF2B5EF4-FFF2-40B4-BE49-F238E27FC236}">
                <a16:creationId xmlns:a16="http://schemas.microsoft.com/office/drawing/2014/main" id="{0E00CED5-4C31-E5AC-2D5B-9990B2ADB212}"/>
              </a:ext>
            </a:extLst>
          </p:cNvPr>
          <p:cNvSpPr txBox="1">
            <a:spLocks/>
          </p:cNvSpPr>
          <p:nvPr/>
        </p:nvSpPr>
        <p:spPr>
          <a:xfrm>
            <a:off x="8610600" y="6234967"/>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z="1800" b="1" smtClean="0">
                <a:latin typeface="Comic Sans MS" panose="030F0702030302020204" pitchFamily="66" charset="0"/>
              </a:rPr>
              <a:pPr/>
              <a:t>16</a:t>
            </a:fld>
            <a:endParaRPr lang="en-US" sz="1800" b="1" dirty="0">
              <a:latin typeface="Comic Sans MS" panose="030F0702030302020204" pitchFamily="66"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727B954-4F65-2B1C-3CF0-8D82E79DE6EF}"/>
              </a:ext>
            </a:extLst>
          </p:cNvPr>
          <p:cNvSpPr txBox="1"/>
          <p:nvPr/>
        </p:nvSpPr>
        <p:spPr>
          <a:xfrm>
            <a:off x="974215" y="1367423"/>
            <a:ext cx="10608185" cy="4278094"/>
          </a:xfrm>
          <a:prstGeom prst="rect">
            <a:avLst/>
          </a:prstGeom>
          <a:noFill/>
        </p:spPr>
        <p:txBody>
          <a:bodyPr wrap="square">
            <a:spAutoFit/>
          </a:bodyPr>
          <a:lstStyle/>
          <a:p>
            <a:r>
              <a:rPr lang="en-US" sz="2400" b="1" dirty="0">
                <a:latin typeface="Comic Sans MS" panose="030F0702030302020204" pitchFamily="66" charset="0"/>
              </a:rPr>
              <a:t>MORPHINE</a:t>
            </a:r>
            <a:r>
              <a:rPr lang="en-US" sz="2000" dirty="0">
                <a:latin typeface="Comic Sans MS" panose="030F0702030302020204" pitchFamily="66" charset="0"/>
              </a:rPr>
              <a:t> is a powerful analgesic and narcotic, It also induces a state of euphoria and mental detachment, together with nausea, vomiting, constipation, tolerance, and addiction.</a:t>
            </a:r>
          </a:p>
          <a:p>
            <a:r>
              <a:rPr lang="en-US" sz="2400" b="1" dirty="0">
                <a:latin typeface="Comic Sans MS" panose="030F0702030302020204" pitchFamily="66" charset="0"/>
              </a:rPr>
              <a:t>CODEINE</a:t>
            </a:r>
          </a:p>
          <a:p>
            <a:r>
              <a:rPr lang="en-US" sz="2000" dirty="0">
                <a:latin typeface="Comic Sans MS" panose="030F0702030302020204" pitchFamily="66" charset="0"/>
              </a:rPr>
              <a:t>Its action is dependent on partial demethylation in the liver to produce morphine, so it produces morphine-like analgesic effects.</a:t>
            </a:r>
          </a:p>
          <a:p>
            <a:r>
              <a:rPr lang="en-US" sz="2000" dirty="0">
                <a:latin typeface="Comic Sans MS" panose="030F0702030302020204" pitchFamily="66" charset="0"/>
              </a:rPr>
              <a:t>Codeine is always taken orally and is a component of many compound analgesic preparations.</a:t>
            </a:r>
          </a:p>
          <a:p>
            <a:r>
              <a:rPr lang="en-US" sz="2000" dirty="0">
                <a:latin typeface="Comic Sans MS" panose="030F0702030302020204" pitchFamily="66" charset="0"/>
              </a:rPr>
              <a:t>Codeine is a relatively safe non-addictive medium analgesic.</a:t>
            </a:r>
          </a:p>
          <a:p>
            <a:r>
              <a:rPr lang="en-US" sz="2000" dirty="0">
                <a:latin typeface="Comic Sans MS" panose="030F0702030302020204" pitchFamily="66" charset="0"/>
              </a:rPr>
              <a:t>Codeine also has valuable anti-tussive action, helping to relieve and prevent coughing.</a:t>
            </a:r>
          </a:p>
          <a:p>
            <a:r>
              <a:rPr lang="en-US" sz="2400" b="1" dirty="0">
                <a:latin typeface="Comic Sans MS" panose="030F0702030302020204" pitchFamily="66" charset="0"/>
              </a:rPr>
              <a:t>THEBAINE</a:t>
            </a:r>
          </a:p>
          <a:p>
            <a:r>
              <a:rPr lang="en-US" sz="2000" dirty="0">
                <a:latin typeface="Comic Sans MS" panose="030F0702030302020204" pitchFamily="66" charset="0"/>
              </a:rPr>
              <a:t>It is almost devoid of analgesic activity.</a:t>
            </a:r>
          </a:p>
          <a:p>
            <a:r>
              <a:rPr lang="en-US" sz="2000" dirty="0">
                <a:latin typeface="Comic Sans MS" panose="030F0702030302020204" pitchFamily="66" charset="0"/>
              </a:rPr>
              <a:t>Its main value is as a substrate for the semi-synthesis of other drugs</a:t>
            </a:r>
          </a:p>
        </p:txBody>
      </p:sp>
      <p:sp>
        <p:nvSpPr>
          <p:cNvPr id="5" name="Footer Placeholder 4">
            <a:extLst>
              <a:ext uri="{FF2B5EF4-FFF2-40B4-BE49-F238E27FC236}">
                <a16:creationId xmlns:a16="http://schemas.microsoft.com/office/drawing/2014/main" id="{77A171F5-1EFB-616B-C56A-879ACEB536D6}"/>
              </a:ext>
            </a:extLst>
          </p:cNvPr>
          <p:cNvSpPr>
            <a:spLocks noGrp="1"/>
          </p:cNvSpPr>
          <p:nvPr>
            <p:ph type="ftr" sz="quarter" idx="11"/>
          </p:nvPr>
        </p:nvSpPr>
        <p:spPr>
          <a:xfrm>
            <a:off x="4165600" y="6356351"/>
            <a:ext cx="3860800" cy="365125"/>
          </a:xfrm>
        </p:spPr>
        <p:txBody>
          <a:bodyPr/>
          <a:lstStyle/>
          <a:p>
            <a:r>
              <a:rPr lang="en-US" sz="1400" b="1" dirty="0">
                <a:latin typeface="Comic Sans MS" panose="030F0702030302020204" pitchFamily="66" charset="0"/>
              </a:rPr>
              <a:t>©2023 ANJU SINGH</a:t>
            </a:r>
          </a:p>
        </p:txBody>
      </p:sp>
      <p:pic>
        <p:nvPicPr>
          <p:cNvPr id="6" name="Picture 5">
            <a:extLst>
              <a:ext uri="{FF2B5EF4-FFF2-40B4-BE49-F238E27FC236}">
                <a16:creationId xmlns:a16="http://schemas.microsoft.com/office/drawing/2014/main" id="{59983090-000D-64CC-745A-E4DDF7379A8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178815"/>
            <a:ext cx="1167387" cy="1188608"/>
          </a:xfrm>
          <a:prstGeom prst="rect">
            <a:avLst/>
          </a:prstGeom>
        </p:spPr>
      </p:pic>
      <p:sp>
        <p:nvSpPr>
          <p:cNvPr id="7" name="Slide Number Placeholder 3">
            <a:extLst>
              <a:ext uri="{FF2B5EF4-FFF2-40B4-BE49-F238E27FC236}">
                <a16:creationId xmlns:a16="http://schemas.microsoft.com/office/drawing/2014/main" id="{0327BBB0-4E1B-0D5D-ABC9-178F9500321C}"/>
              </a:ext>
            </a:extLst>
          </p:cNvPr>
          <p:cNvSpPr txBox="1">
            <a:spLocks/>
          </p:cNvSpPr>
          <p:nvPr/>
        </p:nvSpPr>
        <p:spPr>
          <a:xfrm>
            <a:off x="8610600" y="6234967"/>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z="1800" b="1" smtClean="0">
                <a:latin typeface="Comic Sans MS" panose="030F0702030302020204" pitchFamily="66" charset="0"/>
              </a:rPr>
              <a:pPr/>
              <a:t>17</a:t>
            </a:fld>
            <a:endParaRPr lang="en-US" sz="1800" b="1" dirty="0">
              <a:latin typeface="Comic Sans MS" panose="030F0702030302020204" pitchFamily="66"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24200" y="338699"/>
            <a:ext cx="5867400" cy="655638"/>
          </a:xfrm>
        </p:spPr>
        <p:txBody>
          <a:bodyPr>
            <a:normAutofit fontScale="90000"/>
          </a:bodyPr>
          <a:lstStyle/>
          <a:p>
            <a:r>
              <a:rPr lang="en-US" b="1" dirty="0">
                <a:latin typeface="Comic Sans MS" panose="030F0702030302020204" pitchFamily="66" charset="0"/>
                <a:cs typeface="Times New Roman" pitchFamily="18" charset="0"/>
              </a:rPr>
              <a:t>OPIUM ALKALOIDS </a:t>
            </a:r>
          </a:p>
        </p:txBody>
      </p:sp>
      <p:sp>
        <p:nvSpPr>
          <p:cNvPr id="3" name="Content Placeholder 2"/>
          <p:cNvSpPr>
            <a:spLocks noGrp="1"/>
          </p:cNvSpPr>
          <p:nvPr>
            <p:ph idx="1"/>
          </p:nvPr>
        </p:nvSpPr>
        <p:spPr>
          <a:xfrm>
            <a:off x="762000" y="1371600"/>
            <a:ext cx="10591800" cy="4906964"/>
          </a:xfrm>
        </p:spPr>
        <p:txBody>
          <a:bodyPr>
            <a:normAutofit/>
          </a:bodyPr>
          <a:lstStyle/>
          <a:p>
            <a:r>
              <a:rPr lang="en-US" sz="2800" b="1" dirty="0" err="1">
                <a:latin typeface="Comic Sans MS" panose="030F0702030302020204" pitchFamily="66" charset="0"/>
                <a:cs typeface="Times New Roman" pitchFamily="18" charset="0"/>
              </a:rPr>
              <a:t>Isoquinoline</a:t>
            </a:r>
            <a:r>
              <a:rPr lang="en-US" sz="2800" dirty="0">
                <a:latin typeface="Comic Sans MS" panose="030F0702030302020204" pitchFamily="66" charset="0"/>
                <a:cs typeface="Times New Roman" pitchFamily="18" charset="0"/>
              </a:rPr>
              <a:t> is a </a:t>
            </a:r>
            <a:r>
              <a:rPr lang="en-US" sz="2800" dirty="0">
                <a:latin typeface="Comic Sans MS" panose="030F0702030302020204" pitchFamily="66" charset="0"/>
                <a:cs typeface="Times New Roman" pitchFamily="18" charset="0"/>
                <a:hlinkClick r:id="rId2" tooltip="Heterocyclic"/>
              </a:rPr>
              <a:t>heterocyclic</a:t>
            </a:r>
            <a:r>
              <a:rPr lang="en-US" sz="2800" dirty="0">
                <a:latin typeface="Comic Sans MS" panose="030F0702030302020204" pitchFamily="66" charset="0"/>
                <a:cs typeface="Times New Roman" pitchFamily="18" charset="0"/>
              </a:rPr>
              <a:t> </a:t>
            </a:r>
            <a:r>
              <a:rPr lang="en-US" sz="2800" dirty="0">
                <a:latin typeface="Comic Sans MS" panose="030F0702030302020204" pitchFamily="66" charset="0"/>
                <a:cs typeface="Times New Roman" pitchFamily="18" charset="0"/>
                <a:hlinkClick r:id="rId3" tooltip="Aromatic"/>
              </a:rPr>
              <a:t>aromatic</a:t>
            </a:r>
            <a:r>
              <a:rPr lang="en-US" sz="2800" dirty="0">
                <a:latin typeface="Comic Sans MS" panose="030F0702030302020204" pitchFamily="66" charset="0"/>
                <a:cs typeface="Times New Roman" pitchFamily="18" charset="0"/>
              </a:rPr>
              <a:t> </a:t>
            </a:r>
            <a:r>
              <a:rPr lang="en-US" sz="2800" dirty="0">
                <a:latin typeface="Comic Sans MS" panose="030F0702030302020204" pitchFamily="66" charset="0"/>
                <a:cs typeface="Times New Roman" pitchFamily="18" charset="0"/>
                <a:hlinkClick r:id="rId4" tooltip="Organic compound"/>
              </a:rPr>
              <a:t>organic compound</a:t>
            </a:r>
            <a:r>
              <a:rPr lang="en-US" sz="2800" dirty="0">
                <a:latin typeface="Comic Sans MS" panose="030F0702030302020204" pitchFamily="66" charset="0"/>
                <a:cs typeface="Times New Roman" pitchFamily="18" charset="0"/>
              </a:rPr>
              <a:t>. It is a </a:t>
            </a:r>
            <a:r>
              <a:rPr lang="en-US" sz="2800" dirty="0">
                <a:latin typeface="Comic Sans MS" panose="030F0702030302020204" pitchFamily="66" charset="0"/>
                <a:cs typeface="Times New Roman" pitchFamily="18" charset="0"/>
                <a:hlinkClick r:id="rId5" tooltip="Structural isomer"/>
              </a:rPr>
              <a:t>structural isomer</a:t>
            </a:r>
            <a:r>
              <a:rPr lang="en-US" sz="2800" dirty="0">
                <a:latin typeface="Comic Sans MS" panose="030F0702030302020204" pitchFamily="66" charset="0"/>
                <a:cs typeface="Times New Roman" pitchFamily="18" charset="0"/>
              </a:rPr>
              <a:t> of </a:t>
            </a:r>
            <a:r>
              <a:rPr lang="en-US" sz="2800" dirty="0" err="1">
                <a:latin typeface="Comic Sans MS" panose="030F0702030302020204" pitchFamily="66" charset="0"/>
                <a:cs typeface="Times New Roman" pitchFamily="18" charset="0"/>
                <a:hlinkClick r:id="rId6" tooltip="Quinoline"/>
              </a:rPr>
              <a:t>quinoline</a:t>
            </a:r>
            <a:r>
              <a:rPr lang="en-US" sz="2800" dirty="0">
                <a:latin typeface="Comic Sans MS" panose="030F0702030302020204" pitchFamily="66" charset="0"/>
                <a:cs typeface="Times New Roman" pitchFamily="18" charset="0"/>
              </a:rPr>
              <a:t>. </a:t>
            </a:r>
            <a:r>
              <a:rPr lang="en-US" sz="2800" dirty="0" err="1">
                <a:latin typeface="Comic Sans MS" panose="030F0702030302020204" pitchFamily="66" charset="0"/>
                <a:cs typeface="Times New Roman" pitchFamily="18" charset="0"/>
              </a:rPr>
              <a:t>Isoquinoline</a:t>
            </a:r>
            <a:r>
              <a:rPr lang="en-US" sz="2800" dirty="0">
                <a:latin typeface="Comic Sans MS" panose="030F0702030302020204" pitchFamily="66" charset="0"/>
                <a:cs typeface="Times New Roman" pitchFamily="18" charset="0"/>
              </a:rPr>
              <a:t> and </a:t>
            </a:r>
            <a:r>
              <a:rPr lang="en-US" sz="2800" dirty="0" err="1">
                <a:latin typeface="Comic Sans MS" panose="030F0702030302020204" pitchFamily="66" charset="0"/>
                <a:cs typeface="Times New Roman" pitchFamily="18" charset="0"/>
              </a:rPr>
              <a:t>quinoline</a:t>
            </a:r>
            <a:r>
              <a:rPr lang="en-US" sz="2800" dirty="0">
                <a:latin typeface="Comic Sans MS" panose="030F0702030302020204" pitchFamily="66" charset="0"/>
                <a:cs typeface="Times New Roman" pitchFamily="18" charset="0"/>
              </a:rPr>
              <a:t> are </a:t>
            </a:r>
            <a:r>
              <a:rPr lang="en-US" sz="2800" dirty="0" err="1">
                <a:latin typeface="Comic Sans MS" panose="030F0702030302020204" pitchFamily="66" charset="0"/>
                <a:cs typeface="Times New Roman" pitchFamily="18" charset="0"/>
                <a:hlinkClick r:id="rId7" tooltip="Benzopyridine"/>
              </a:rPr>
              <a:t>benzopyridines</a:t>
            </a:r>
            <a:r>
              <a:rPr lang="en-US" sz="2800" dirty="0">
                <a:latin typeface="Comic Sans MS" panose="030F0702030302020204" pitchFamily="66" charset="0"/>
                <a:cs typeface="Times New Roman" pitchFamily="18" charset="0"/>
              </a:rPr>
              <a:t>, which are composed of a </a:t>
            </a:r>
            <a:r>
              <a:rPr lang="en-US" sz="2800" dirty="0">
                <a:latin typeface="Comic Sans MS" panose="030F0702030302020204" pitchFamily="66" charset="0"/>
                <a:cs typeface="Times New Roman" pitchFamily="18" charset="0"/>
                <a:hlinkClick r:id="rId8" tooltip="Benzene"/>
              </a:rPr>
              <a:t>benzene</a:t>
            </a:r>
            <a:r>
              <a:rPr lang="en-US" sz="2800" dirty="0">
                <a:latin typeface="Comic Sans MS" panose="030F0702030302020204" pitchFamily="66" charset="0"/>
                <a:cs typeface="Times New Roman" pitchFamily="18" charset="0"/>
              </a:rPr>
              <a:t> ring fused to a </a:t>
            </a:r>
            <a:r>
              <a:rPr lang="en-US" sz="2800" dirty="0">
                <a:latin typeface="Comic Sans MS" panose="030F0702030302020204" pitchFamily="66" charset="0"/>
                <a:cs typeface="Times New Roman" pitchFamily="18" charset="0"/>
                <a:hlinkClick r:id="rId9" tooltip="Pyridine"/>
              </a:rPr>
              <a:t>pyridine</a:t>
            </a:r>
            <a:r>
              <a:rPr lang="en-US" sz="2800" dirty="0">
                <a:latin typeface="Comic Sans MS" panose="030F0702030302020204" pitchFamily="66" charset="0"/>
                <a:cs typeface="Times New Roman" pitchFamily="18" charset="0"/>
              </a:rPr>
              <a:t> ring</a:t>
            </a:r>
          </a:p>
          <a:p>
            <a:r>
              <a:rPr lang="en-US" sz="2800" dirty="0">
                <a:latin typeface="Comic Sans MS" panose="030F0702030302020204" pitchFamily="66" charset="0"/>
                <a:cs typeface="Times New Roman" pitchFamily="18" charset="0"/>
                <a:hlinkClick r:id="rId10" tooltip="1-Benzylisoquinoline"/>
              </a:rPr>
              <a:t>1-Benzylisoquinoline</a:t>
            </a:r>
            <a:r>
              <a:rPr lang="en-US" sz="2800" dirty="0">
                <a:latin typeface="Comic Sans MS" panose="030F0702030302020204" pitchFamily="66" charset="0"/>
                <a:cs typeface="Times New Roman" pitchFamily="18" charset="0"/>
              </a:rPr>
              <a:t> is the structural backbone in naturally occurring </a:t>
            </a:r>
            <a:r>
              <a:rPr lang="en-US" sz="2800" dirty="0">
                <a:latin typeface="Comic Sans MS" panose="030F0702030302020204" pitchFamily="66" charset="0"/>
                <a:cs typeface="Times New Roman" pitchFamily="18" charset="0"/>
                <a:hlinkClick r:id="rId11" tooltip="Alkaloids"/>
              </a:rPr>
              <a:t>alkaloids</a:t>
            </a:r>
            <a:r>
              <a:rPr lang="en-US" sz="2800" dirty="0">
                <a:latin typeface="Comic Sans MS" panose="030F0702030302020204" pitchFamily="66" charset="0"/>
                <a:cs typeface="Times New Roman" pitchFamily="18" charset="0"/>
              </a:rPr>
              <a:t> including </a:t>
            </a:r>
            <a:r>
              <a:rPr lang="en-US" sz="2800" dirty="0" err="1">
                <a:latin typeface="Comic Sans MS" panose="030F0702030302020204" pitchFamily="66" charset="0"/>
                <a:cs typeface="Times New Roman" pitchFamily="18" charset="0"/>
                <a:hlinkClick r:id="rId12" tooltip="Papaverine"/>
              </a:rPr>
              <a:t>papaverine</a:t>
            </a:r>
            <a:r>
              <a:rPr lang="en-US" sz="2800" dirty="0">
                <a:latin typeface="Comic Sans MS" panose="030F0702030302020204" pitchFamily="66" charset="0"/>
                <a:cs typeface="Times New Roman" pitchFamily="18" charset="0"/>
              </a:rPr>
              <a:t>. The </a:t>
            </a:r>
            <a:r>
              <a:rPr lang="en-US" sz="2800" dirty="0" err="1">
                <a:latin typeface="Comic Sans MS" panose="030F0702030302020204" pitchFamily="66" charset="0"/>
                <a:cs typeface="Times New Roman" pitchFamily="18" charset="0"/>
              </a:rPr>
              <a:t>isoquinoline</a:t>
            </a:r>
            <a:r>
              <a:rPr lang="en-US" sz="2800" dirty="0">
                <a:latin typeface="Comic Sans MS" panose="030F0702030302020204" pitchFamily="66" charset="0"/>
                <a:cs typeface="Times New Roman" pitchFamily="18" charset="0"/>
              </a:rPr>
              <a:t> ring in these natural compound derives from the aromatic </a:t>
            </a:r>
            <a:r>
              <a:rPr lang="en-US" sz="2800" dirty="0">
                <a:latin typeface="Comic Sans MS" panose="030F0702030302020204" pitchFamily="66" charset="0"/>
                <a:cs typeface="Times New Roman" pitchFamily="18" charset="0"/>
                <a:hlinkClick r:id="rId13" tooltip="Amino acid"/>
              </a:rPr>
              <a:t>amino acid</a:t>
            </a:r>
            <a:r>
              <a:rPr lang="en-US" sz="2800" dirty="0">
                <a:latin typeface="Comic Sans MS" panose="030F0702030302020204" pitchFamily="66" charset="0"/>
                <a:cs typeface="Times New Roman" pitchFamily="18" charset="0"/>
              </a:rPr>
              <a:t> </a:t>
            </a:r>
            <a:r>
              <a:rPr lang="en-US" sz="2800" dirty="0">
                <a:latin typeface="Comic Sans MS" panose="030F0702030302020204" pitchFamily="66" charset="0"/>
                <a:cs typeface="Times New Roman" pitchFamily="18" charset="0"/>
                <a:hlinkClick r:id="rId14" tooltip="Tyrosine"/>
              </a:rPr>
              <a:t>tyrosine</a:t>
            </a:r>
            <a:endParaRPr lang="en-US" sz="2800" dirty="0">
              <a:latin typeface="Comic Sans MS" panose="030F0702030302020204" pitchFamily="66" charset="0"/>
              <a:cs typeface="Times New Roman" pitchFamily="18" charset="0"/>
            </a:endParaRPr>
          </a:p>
          <a:p>
            <a:r>
              <a:rPr lang="en-US" sz="2800" dirty="0">
                <a:latin typeface="Comic Sans MS" panose="030F0702030302020204" pitchFamily="66" charset="0"/>
                <a:cs typeface="Times New Roman" pitchFamily="18" charset="0"/>
              </a:rPr>
              <a:t>Being an </a:t>
            </a:r>
            <a:r>
              <a:rPr lang="en-US" sz="2800" dirty="0">
                <a:latin typeface="Comic Sans MS" panose="030F0702030302020204" pitchFamily="66" charset="0"/>
                <a:cs typeface="Times New Roman" pitchFamily="18" charset="0"/>
                <a:hlinkClick r:id="rId15" tooltip="Analog (chemistry)"/>
              </a:rPr>
              <a:t>analog</a:t>
            </a:r>
            <a:r>
              <a:rPr lang="en-US" sz="2800" dirty="0">
                <a:latin typeface="Comic Sans MS" panose="030F0702030302020204" pitchFamily="66" charset="0"/>
                <a:cs typeface="Times New Roman" pitchFamily="18" charset="0"/>
              </a:rPr>
              <a:t> of pyridine, </a:t>
            </a:r>
          </a:p>
          <a:p>
            <a:pPr marL="0" indent="0">
              <a:buNone/>
            </a:pPr>
            <a:r>
              <a:rPr lang="en-US" sz="2800" dirty="0" err="1">
                <a:latin typeface="Comic Sans MS" panose="030F0702030302020204" pitchFamily="66" charset="0"/>
                <a:cs typeface="Times New Roman" pitchFamily="18" charset="0"/>
              </a:rPr>
              <a:t>isoquinoline</a:t>
            </a:r>
            <a:r>
              <a:rPr lang="en-US" sz="2800" dirty="0">
                <a:latin typeface="Comic Sans MS" panose="030F0702030302020204" pitchFamily="66" charset="0"/>
                <a:cs typeface="Times New Roman" pitchFamily="18" charset="0"/>
              </a:rPr>
              <a:t> is a weak </a:t>
            </a:r>
            <a:r>
              <a:rPr lang="en-US" sz="2800" dirty="0">
                <a:latin typeface="Comic Sans MS" panose="030F0702030302020204" pitchFamily="66" charset="0"/>
                <a:cs typeface="Times New Roman" pitchFamily="18" charset="0"/>
                <a:hlinkClick r:id="rId16" tooltip="Base (chemistry)"/>
              </a:rPr>
              <a:t>base</a:t>
            </a:r>
            <a:r>
              <a:rPr lang="en-US" sz="2800" dirty="0">
                <a:latin typeface="Comic Sans MS" panose="030F0702030302020204" pitchFamily="66" charset="0"/>
                <a:cs typeface="Times New Roman" pitchFamily="18" charset="0"/>
              </a:rPr>
              <a:t>, </a:t>
            </a:r>
          </a:p>
        </p:txBody>
      </p:sp>
      <p:graphicFrame>
        <p:nvGraphicFramePr>
          <p:cNvPr id="2050" name="Object 2"/>
          <p:cNvGraphicFramePr>
            <a:graphicFrameLocks noChangeAspect="1"/>
          </p:cNvGraphicFramePr>
          <p:nvPr>
            <p:extLst>
              <p:ext uri="{D42A27DB-BD31-4B8C-83A1-F6EECF244321}">
                <p14:modId xmlns:p14="http://schemas.microsoft.com/office/powerpoint/2010/main" val="749749042"/>
              </p:ext>
            </p:extLst>
          </p:nvPr>
        </p:nvGraphicFramePr>
        <p:xfrm>
          <a:off x="9447628" y="4648200"/>
          <a:ext cx="1905000" cy="1108075"/>
        </p:xfrm>
        <a:graphic>
          <a:graphicData uri="http://schemas.openxmlformats.org/presentationml/2006/ole">
            <mc:AlternateContent xmlns:mc="http://schemas.openxmlformats.org/markup-compatibility/2006">
              <mc:Choice xmlns:v="urn:schemas-microsoft-com:vml" Requires="v">
                <p:oleObj name="CS ChemDraw Drawing" r:id="rId17" imgW="1423800" imgH="828000" progId="ChemDraw.Document.6.0">
                  <p:embed/>
                </p:oleObj>
              </mc:Choice>
              <mc:Fallback>
                <p:oleObj name="CS ChemDraw Drawing" r:id="rId17" imgW="1423800" imgH="828000" progId="ChemDraw.Document.6.0">
                  <p:embed/>
                  <p:pic>
                    <p:nvPicPr>
                      <p:cNvPr id="0" name="Picture 2"/>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9447628" y="4648200"/>
                        <a:ext cx="1905000" cy="1108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 name="Slide Number Placeholder 3">
            <a:extLst>
              <a:ext uri="{FF2B5EF4-FFF2-40B4-BE49-F238E27FC236}">
                <a16:creationId xmlns:a16="http://schemas.microsoft.com/office/drawing/2014/main" id="{D95F7395-99DA-A8B6-ADEE-CF7C312F2C18}"/>
              </a:ext>
            </a:extLst>
          </p:cNvPr>
          <p:cNvSpPr>
            <a:spLocks noGrp="1"/>
          </p:cNvSpPr>
          <p:nvPr>
            <p:ph type="sldNum" sz="quarter" idx="12"/>
          </p:nvPr>
        </p:nvSpPr>
        <p:spPr>
          <a:xfrm>
            <a:off x="8610600" y="6234967"/>
            <a:ext cx="2743200" cy="365125"/>
          </a:xfrm>
        </p:spPr>
        <p:txBody>
          <a:bodyPr/>
          <a:lstStyle/>
          <a:p>
            <a:fld id="{B6F15528-21DE-4FAA-801E-634DDDAF4B2B}" type="slidenum">
              <a:rPr lang="en-US" sz="1800" b="1" smtClean="0">
                <a:latin typeface="Comic Sans MS" panose="030F0702030302020204" pitchFamily="66" charset="0"/>
              </a:rPr>
              <a:pPr/>
              <a:t>2</a:t>
            </a:fld>
            <a:endParaRPr lang="en-US" sz="1800" b="1" dirty="0">
              <a:latin typeface="Comic Sans MS" panose="030F0702030302020204" pitchFamily="66" charset="0"/>
            </a:endParaRPr>
          </a:p>
        </p:txBody>
      </p:sp>
      <p:sp>
        <p:nvSpPr>
          <p:cNvPr id="6" name="Footer Placeholder 4">
            <a:extLst>
              <a:ext uri="{FF2B5EF4-FFF2-40B4-BE49-F238E27FC236}">
                <a16:creationId xmlns:a16="http://schemas.microsoft.com/office/drawing/2014/main" id="{6B5E07F7-369F-13DA-5903-A567A5CC0AFF}"/>
              </a:ext>
            </a:extLst>
          </p:cNvPr>
          <p:cNvSpPr>
            <a:spLocks noGrp="1"/>
          </p:cNvSpPr>
          <p:nvPr>
            <p:ph type="ftr" sz="quarter" idx="11"/>
          </p:nvPr>
        </p:nvSpPr>
        <p:spPr>
          <a:xfrm>
            <a:off x="4165600" y="6356351"/>
            <a:ext cx="3860800" cy="365125"/>
          </a:xfrm>
        </p:spPr>
        <p:txBody>
          <a:bodyPr/>
          <a:lstStyle/>
          <a:p>
            <a:r>
              <a:rPr lang="en-US" sz="1400" b="1" dirty="0">
                <a:latin typeface="Comic Sans MS" panose="030F0702030302020204" pitchFamily="66" charset="0"/>
              </a:rPr>
              <a:t>©2023 ANJU SINGH</a:t>
            </a:r>
          </a:p>
        </p:txBody>
      </p:sp>
      <p:pic>
        <p:nvPicPr>
          <p:cNvPr id="7" name="Picture 6">
            <a:extLst>
              <a:ext uri="{FF2B5EF4-FFF2-40B4-BE49-F238E27FC236}">
                <a16:creationId xmlns:a16="http://schemas.microsoft.com/office/drawing/2014/main" id="{E838B96B-1264-E2BA-1069-D768720EE892}"/>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228600" y="228600"/>
            <a:ext cx="1167387" cy="1188608"/>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380998"/>
            <a:ext cx="8229600" cy="655638"/>
          </a:xfrm>
        </p:spPr>
        <p:txBody>
          <a:bodyPr>
            <a:noAutofit/>
          </a:bodyPr>
          <a:lstStyle/>
          <a:p>
            <a:r>
              <a:rPr lang="en-US" sz="4800" b="1" dirty="0">
                <a:latin typeface="Comic Sans MS" panose="030F0702030302020204" pitchFamily="66" charset="0"/>
                <a:cs typeface="Times New Roman" pitchFamily="18" charset="0"/>
              </a:rPr>
              <a:t>OPIUM ALKALOIDS </a:t>
            </a:r>
          </a:p>
        </p:txBody>
      </p:sp>
      <p:sp>
        <p:nvSpPr>
          <p:cNvPr id="3" name="Content Placeholder 2"/>
          <p:cNvSpPr>
            <a:spLocks noGrp="1"/>
          </p:cNvSpPr>
          <p:nvPr>
            <p:ph idx="1"/>
          </p:nvPr>
        </p:nvSpPr>
        <p:spPr>
          <a:xfrm>
            <a:off x="838200" y="1189037"/>
            <a:ext cx="10591800" cy="4449764"/>
          </a:xfrm>
        </p:spPr>
        <p:txBody>
          <a:bodyPr>
            <a:normAutofit/>
          </a:bodyPr>
          <a:lstStyle/>
          <a:p>
            <a:r>
              <a:rPr lang="en-US" sz="2400" dirty="0" err="1">
                <a:latin typeface="Comic Sans MS" panose="030F0702030302020204" pitchFamily="66" charset="0"/>
                <a:cs typeface="Times New Roman" pitchFamily="18" charset="0"/>
              </a:rPr>
              <a:t>Isoquinoline</a:t>
            </a:r>
            <a:r>
              <a:rPr lang="en-US" sz="2400" dirty="0">
                <a:latin typeface="Comic Sans MS" panose="030F0702030302020204" pitchFamily="66" charset="0"/>
                <a:cs typeface="Times New Roman" pitchFamily="18" charset="0"/>
              </a:rPr>
              <a:t> was first isolated from </a:t>
            </a:r>
            <a:r>
              <a:rPr lang="en-US" sz="2400" dirty="0">
                <a:latin typeface="Comic Sans MS" panose="030F0702030302020204" pitchFamily="66" charset="0"/>
                <a:cs typeface="Times New Roman" pitchFamily="18" charset="0"/>
                <a:hlinkClick r:id="rId2" tooltip="Coal tar"/>
              </a:rPr>
              <a:t>coal tar</a:t>
            </a:r>
            <a:r>
              <a:rPr lang="en-US" sz="2400" dirty="0">
                <a:latin typeface="Comic Sans MS" panose="030F0702030302020204" pitchFamily="66" charset="0"/>
                <a:cs typeface="Times New Roman" pitchFamily="18" charset="0"/>
              </a:rPr>
              <a:t> in 1885 by </a:t>
            </a:r>
            <a:r>
              <a:rPr lang="en-US" sz="2400" dirty="0" err="1">
                <a:latin typeface="Comic Sans MS" panose="030F0702030302020204" pitchFamily="66" charset="0"/>
                <a:cs typeface="Times New Roman" pitchFamily="18" charset="0"/>
              </a:rPr>
              <a:t>Hoogewerf</a:t>
            </a:r>
            <a:r>
              <a:rPr lang="en-US" sz="2400" dirty="0">
                <a:latin typeface="Comic Sans MS" panose="030F0702030302020204" pitchFamily="66" charset="0"/>
                <a:cs typeface="Times New Roman" pitchFamily="18" charset="0"/>
              </a:rPr>
              <a:t> and van </a:t>
            </a:r>
            <a:r>
              <a:rPr lang="en-US" sz="2400" dirty="0" err="1">
                <a:latin typeface="Comic Sans MS" panose="030F0702030302020204" pitchFamily="66" charset="0"/>
                <a:cs typeface="Times New Roman" pitchFamily="18" charset="0"/>
              </a:rPr>
              <a:t>Dorp</a:t>
            </a:r>
            <a:endParaRPr lang="en-US" sz="2400" dirty="0">
              <a:latin typeface="Comic Sans MS" panose="030F0702030302020204" pitchFamily="66" charset="0"/>
              <a:cs typeface="Times New Roman" pitchFamily="18" charset="0"/>
            </a:endParaRPr>
          </a:p>
          <a:p>
            <a:r>
              <a:rPr lang="en-US" sz="2400" b="1" dirty="0" err="1">
                <a:latin typeface="Comic Sans MS" panose="030F0702030302020204" pitchFamily="66" charset="0"/>
                <a:cs typeface="Times New Roman" pitchFamily="18" charset="0"/>
              </a:rPr>
              <a:t>Isoquinoline</a:t>
            </a:r>
            <a:r>
              <a:rPr lang="en-US" sz="2400" b="1" dirty="0">
                <a:latin typeface="Comic Sans MS" panose="030F0702030302020204" pitchFamily="66" charset="0"/>
                <a:cs typeface="Times New Roman" pitchFamily="18" charset="0"/>
              </a:rPr>
              <a:t> alkaloids</a:t>
            </a:r>
            <a:r>
              <a:rPr lang="en-US" sz="2400" dirty="0">
                <a:latin typeface="Comic Sans MS" panose="030F0702030302020204" pitchFamily="66" charset="0"/>
                <a:cs typeface="Times New Roman" pitchFamily="18" charset="0"/>
              </a:rPr>
              <a:t> are </a:t>
            </a:r>
            <a:r>
              <a:rPr lang="en-US" sz="2400" dirty="0">
                <a:latin typeface="Comic Sans MS" panose="030F0702030302020204" pitchFamily="66" charset="0"/>
                <a:cs typeface="Times New Roman" pitchFamily="18" charset="0"/>
                <a:hlinkClick r:id="rId3" tooltip="Natural product"/>
              </a:rPr>
              <a:t>natural products</a:t>
            </a:r>
            <a:r>
              <a:rPr lang="en-US" sz="2400" dirty="0">
                <a:latin typeface="Comic Sans MS" panose="030F0702030302020204" pitchFamily="66" charset="0"/>
                <a:cs typeface="Times New Roman" pitchFamily="18" charset="0"/>
              </a:rPr>
              <a:t> of the group of </a:t>
            </a:r>
            <a:r>
              <a:rPr lang="en-US" sz="2400" dirty="0">
                <a:latin typeface="Comic Sans MS" panose="030F0702030302020204" pitchFamily="66" charset="0"/>
                <a:cs typeface="Times New Roman" pitchFamily="18" charset="0"/>
                <a:hlinkClick r:id="rId4" tooltip="Alkaloid"/>
              </a:rPr>
              <a:t>alkaloids</a:t>
            </a:r>
            <a:r>
              <a:rPr lang="en-US" sz="2400" dirty="0">
                <a:latin typeface="Comic Sans MS" panose="030F0702030302020204" pitchFamily="66" charset="0"/>
                <a:cs typeface="Times New Roman" pitchFamily="18" charset="0"/>
              </a:rPr>
              <a:t>, which are chemically derived from </a:t>
            </a:r>
            <a:r>
              <a:rPr lang="en-US" sz="2400" dirty="0" err="1">
                <a:latin typeface="Comic Sans MS" panose="030F0702030302020204" pitchFamily="66" charset="0"/>
                <a:cs typeface="Times New Roman" pitchFamily="18" charset="0"/>
                <a:hlinkClick r:id="rId5" tooltip="Isoquinoline"/>
              </a:rPr>
              <a:t>isoquinoline</a:t>
            </a:r>
            <a:r>
              <a:rPr lang="en-US" sz="2400" dirty="0">
                <a:latin typeface="Comic Sans MS" panose="030F0702030302020204" pitchFamily="66" charset="0"/>
                <a:cs typeface="Times New Roman" pitchFamily="18" charset="0"/>
              </a:rPr>
              <a:t>. They form the largest group among the alkaloids</a:t>
            </a:r>
          </a:p>
          <a:p>
            <a:r>
              <a:rPr lang="en-US" sz="2400" dirty="0" err="1">
                <a:latin typeface="Comic Sans MS" panose="030F0702030302020204" pitchFamily="66" charset="0"/>
                <a:cs typeface="Times New Roman" pitchFamily="18" charset="0"/>
              </a:rPr>
              <a:t>isoquinoline</a:t>
            </a:r>
            <a:r>
              <a:rPr lang="en-US" sz="2400" dirty="0">
                <a:latin typeface="Comic Sans MS" panose="030F0702030302020204" pitchFamily="66" charset="0"/>
                <a:cs typeface="Times New Roman" pitchFamily="18" charset="0"/>
              </a:rPr>
              <a:t> alkaloids can be further classified based on their different chemical basic structures. The most common structural types are the </a:t>
            </a:r>
            <a:r>
              <a:rPr lang="en-US" sz="2400" dirty="0" err="1">
                <a:latin typeface="Comic Sans MS" panose="030F0702030302020204" pitchFamily="66" charset="0"/>
                <a:cs typeface="Times New Roman" pitchFamily="18" charset="0"/>
              </a:rPr>
              <a:t>benzylisoquinolines</a:t>
            </a:r>
            <a:r>
              <a:rPr lang="en-US" sz="2400" dirty="0">
                <a:latin typeface="Comic Sans MS" panose="030F0702030302020204" pitchFamily="66" charset="0"/>
                <a:cs typeface="Times New Roman" pitchFamily="18" charset="0"/>
              </a:rPr>
              <a:t> and the </a:t>
            </a:r>
            <a:r>
              <a:rPr lang="en-US" sz="2400" dirty="0" err="1">
                <a:latin typeface="Comic Sans MS" panose="030F0702030302020204" pitchFamily="66" charset="0"/>
                <a:cs typeface="Times New Roman" pitchFamily="18" charset="0"/>
              </a:rPr>
              <a:t>aporphines</a:t>
            </a:r>
            <a:endParaRPr lang="en-US" sz="2400" dirty="0">
              <a:latin typeface="Comic Sans MS" panose="030F0702030302020204" pitchFamily="66" charset="0"/>
              <a:cs typeface="Times New Roman" pitchFamily="18" charset="0"/>
            </a:endParaRPr>
          </a:p>
        </p:txBody>
      </p:sp>
      <p:graphicFrame>
        <p:nvGraphicFramePr>
          <p:cNvPr id="3074" name="Object 2"/>
          <p:cNvGraphicFramePr>
            <a:graphicFrameLocks noChangeAspect="1"/>
          </p:cNvGraphicFramePr>
          <p:nvPr>
            <p:extLst>
              <p:ext uri="{D42A27DB-BD31-4B8C-83A1-F6EECF244321}">
                <p14:modId xmlns:p14="http://schemas.microsoft.com/office/powerpoint/2010/main" val="393321319"/>
              </p:ext>
            </p:extLst>
          </p:nvPr>
        </p:nvGraphicFramePr>
        <p:xfrm>
          <a:off x="8900771" y="4724401"/>
          <a:ext cx="2620057" cy="1524000"/>
        </p:xfrm>
        <a:graphic>
          <a:graphicData uri="http://schemas.openxmlformats.org/presentationml/2006/ole">
            <mc:AlternateContent xmlns:mc="http://schemas.openxmlformats.org/markup-compatibility/2006">
              <mc:Choice xmlns:v="urn:schemas-microsoft-com:vml" Requires="v">
                <p:oleObj name="CS ChemDraw Drawing" r:id="rId6" imgW="1423800" imgH="828000" progId="ChemDraw.Document.6.0">
                  <p:embed/>
                </p:oleObj>
              </mc:Choice>
              <mc:Fallback>
                <p:oleObj name="CS ChemDraw Drawing" r:id="rId6" imgW="1423800" imgH="828000" progId="ChemDraw.Document.6.0">
                  <p:embed/>
                  <p:pic>
                    <p:nvPicPr>
                      <p:cNvPr id="0"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900771" y="4724401"/>
                        <a:ext cx="2620057"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3076" name="Picture 4" descr="https://upload.wikimedia.org/wikipedia/commons/thumb/2/26/Benzylisoquinoline_structure.svg/400px-Benzylisoquinoline_structure.svg.png"/>
          <p:cNvPicPr>
            <a:picLocks noChangeAspect="1" noChangeArrowheads="1"/>
          </p:cNvPicPr>
          <p:nvPr/>
        </p:nvPicPr>
        <p:blipFill>
          <a:blip r:embed="rId8"/>
          <a:srcRect/>
          <a:stretch>
            <a:fillRect/>
          </a:stretch>
        </p:blipFill>
        <p:spPr bwMode="auto">
          <a:xfrm>
            <a:off x="6251051" y="4305886"/>
            <a:ext cx="1981200" cy="1981200"/>
          </a:xfrm>
          <a:prstGeom prst="rect">
            <a:avLst/>
          </a:prstGeom>
          <a:noFill/>
        </p:spPr>
      </p:pic>
      <p:pic>
        <p:nvPicPr>
          <p:cNvPr id="3078" name="Picture 6" descr="Chemical structure of aporphine"/>
          <p:cNvPicPr>
            <a:picLocks noChangeAspect="1" noChangeArrowheads="1"/>
          </p:cNvPicPr>
          <p:nvPr/>
        </p:nvPicPr>
        <p:blipFill>
          <a:blip r:embed="rId9"/>
          <a:srcRect/>
          <a:stretch>
            <a:fillRect/>
          </a:stretch>
        </p:blipFill>
        <p:spPr bwMode="auto">
          <a:xfrm>
            <a:off x="2683839" y="4591050"/>
            <a:ext cx="1428750" cy="1657351"/>
          </a:xfrm>
          <a:prstGeom prst="rect">
            <a:avLst/>
          </a:prstGeom>
          <a:noFill/>
        </p:spPr>
      </p:pic>
      <p:cxnSp>
        <p:nvCxnSpPr>
          <p:cNvPr id="9" name="Straight Arrow Connector 8"/>
          <p:cNvCxnSpPr>
            <a:cxnSpLocks/>
            <a:endCxn id="3078" idx="0"/>
          </p:cNvCxnSpPr>
          <p:nvPr/>
        </p:nvCxnSpPr>
        <p:spPr>
          <a:xfrm flipH="1">
            <a:off x="3398214" y="4343400"/>
            <a:ext cx="1097586" cy="24765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1" name="Straight Arrow Connector 10"/>
          <p:cNvCxnSpPr>
            <a:cxnSpLocks/>
          </p:cNvCxnSpPr>
          <p:nvPr/>
        </p:nvCxnSpPr>
        <p:spPr>
          <a:xfrm flipH="1">
            <a:off x="7787793" y="4393809"/>
            <a:ext cx="731214" cy="304801"/>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14" name="Slide Number Placeholder 3">
            <a:extLst>
              <a:ext uri="{FF2B5EF4-FFF2-40B4-BE49-F238E27FC236}">
                <a16:creationId xmlns:a16="http://schemas.microsoft.com/office/drawing/2014/main" id="{67A4FC59-AAA2-0559-60B8-1BA68232C23D}"/>
              </a:ext>
            </a:extLst>
          </p:cNvPr>
          <p:cNvSpPr>
            <a:spLocks noGrp="1"/>
          </p:cNvSpPr>
          <p:nvPr>
            <p:ph type="sldNum" sz="quarter" idx="12"/>
          </p:nvPr>
        </p:nvSpPr>
        <p:spPr>
          <a:xfrm>
            <a:off x="8610600" y="6234967"/>
            <a:ext cx="2743200" cy="365125"/>
          </a:xfrm>
        </p:spPr>
        <p:txBody>
          <a:bodyPr/>
          <a:lstStyle/>
          <a:p>
            <a:fld id="{B6F15528-21DE-4FAA-801E-634DDDAF4B2B}" type="slidenum">
              <a:rPr lang="en-US" sz="1800" b="1" smtClean="0">
                <a:latin typeface="Comic Sans MS" panose="030F0702030302020204" pitchFamily="66" charset="0"/>
              </a:rPr>
              <a:pPr/>
              <a:t>3</a:t>
            </a:fld>
            <a:endParaRPr lang="en-US" sz="1800" b="1" dirty="0">
              <a:latin typeface="Comic Sans MS" panose="030F0702030302020204" pitchFamily="66" charset="0"/>
            </a:endParaRPr>
          </a:p>
        </p:txBody>
      </p:sp>
      <p:sp>
        <p:nvSpPr>
          <p:cNvPr id="15" name="Footer Placeholder 4">
            <a:extLst>
              <a:ext uri="{FF2B5EF4-FFF2-40B4-BE49-F238E27FC236}">
                <a16:creationId xmlns:a16="http://schemas.microsoft.com/office/drawing/2014/main" id="{A66D8579-3EBF-9BF0-5C3A-AE3A8D5B1EB9}"/>
              </a:ext>
            </a:extLst>
          </p:cNvPr>
          <p:cNvSpPr>
            <a:spLocks noGrp="1"/>
          </p:cNvSpPr>
          <p:nvPr>
            <p:ph type="ftr" sz="quarter" idx="11"/>
          </p:nvPr>
        </p:nvSpPr>
        <p:spPr>
          <a:xfrm>
            <a:off x="4165600" y="6356351"/>
            <a:ext cx="3860800" cy="365125"/>
          </a:xfrm>
        </p:spPr>
        <p:txBody>
          <a:bodyPr/>
          <a:lstStyle/>
          <a:p>
            <a:r>
              <a:rPr lang="en-US" sz="1400" b="1" dirty="0">
                <a:latin typeface="Comic Sans MS" panose="030F0702030302020204" pitchFamily="66" charset="0"/>
              </a:rPr>
              <a:t>©2023 ANJU SINGH</a:t>
            </a:r>
          </a:p>
        </p:txBody>
      </p:sp>
      <p:pic>
        <p:nvPicPr>
          <p:cNvPr id="16" name="Picture 15">
            <a:extLst>
              <a:ext uri="{FF2B5EF4-FFF2-40B4-BE49-F238E27FC236}">
                <a16:creationId xmlns:a16="http://schemas.microsoft.com/office/drawing/2014/main" id="{CA2B24F0-9A16-CD97-C55F-FF11A2CFD80A}"/>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28600" y="228600"/>
            <a:ext cx="1167387" cy="1188608"/>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3000" y="1417208"/>
            <a:ext cx="10439400" cy="4907392"/>
          </a:xfrm>
        </p:spPr>
        <p:txBody>
          <a:bodyPr>
            <a:normAutofit/>
          </a:bodyPr>
          <a:lstStyle/>
          <a:p>
            <a:r>
              <a:rPr lang="en-US" sz="2400" dirty="0">
                <a:latin typeface="Comic Sans MS" panose="030F0702030302020204" pitchFamily="66" charset="0"/>
                <a:cs typeface="Times New Roman" pitchFamily="18" charset="0"/>
              </a:rPr>
              <a:t>a total of about 2500 </a:t>
            </a:r>
            <a:r>
              <a:rPr lang="en-US" sz="2400" dirty="0" err="1">
                <a:latin typeface="Comic Sans MS" panose="030F0702030302020204" pitchFamily="66" charset="0"/>
                <a:cs typeface="Times New Roman" pitchFamily="18" charset="0"/>
              </a:rPr>
              <a:t>isoquinoline</a:t>
            </a:r>
            <a:r>
              <a:rPr lang="en-US" sz="2400" dirty="0">
                <a:latin typeface="Comic Sans MS" panose="030F0702030302020204" pitchFamily="66" charset="0"/>
                <a:cs typeface="Times New Roman" pitchFamily="18" charset="0"/>
              </a:rPr>
              <a:t> alkaloids are known nowadays, which are mainly formed by plants</a:t>
            </a:r>
          </a:p>
          <a:p>
            <a:pPr marL="225425" indent="0"/>
            <a:r>
              <a:rPr lang="en-US" sz="2400" dirty="0">
                <a:latin typeface="Comic Sans MS" panose="030F0702030302020204" pitchFamily="66" charset="0"/>
                <a:cs typeface="Times New Roman" pitchFamily="18" charset="0"/>
              </a:rPr>
              <a:t>The </a:t>
            </a:r>
            <a:r>
              <a:rPr lang="en-US" sz="2400" dirty="0" err="1">
                <a:latin typeface="Comic Sans MS" panose="030F0702030302020204" pitchFamily="66" charset="0"/>
                <a:cs typeface="Times New Roman" pitchFamily="18" charset="0"/>
              </a:rPr>
              <a:t>isoquinoline</a:t>
            </a:r>
            <a:r>
              <a:rPr lang="en-US" sz="2400" dirty="0">
                <a:latin typeface="Comic Sans MS" panose="030F0702030302020204" pitchFamily="66" charset="0"/>
                <a:cs typeface="Times New Roman" pitchFamily="18" charset="0"/>
              </a:rPr>
              <a:t> alkaloids are primarily formed in the plant families   </a:t>
            </a:r>
          </a:p>
          <a:p>
            <a:pPr marL="225425" indent="0"/>
            <a:r>
              <a:rPr lang="en-US" sz="2400" dirty="0">
                <a:latin typeface="Comic Sans MS" panose="030F0702030302020204" pitchFamily="66" charset="0"/>
                <a:cs typeface="Times New Roman" pitchFamily="18" charset="0"/>
              </a:rPr>
              <a:t> </a:t>
            </a:r>
            <a:r>
              <a:rPr lang="en-US" sz="2400" dirty="0" err="1">
                <a:latin typeface="Comic Sans MS" panose="030F0702030302020204" pitchFamily="66" charset="0"/>
                <a:cs typeface="Times New Roman" pitchFamily="18" charset="0"/>
                <a:hlinkClick r:id="rId2" tooltip="Papaveraceae"/>
              </a:rPr>
              <a:t>Papaveraceae</a:t>
            </a:r>
            <a:r>
              <a:rPr lang="en-US" sz="2400" dirty="0">
                <a:latin typeface="Comic Sans MS" panose="030F0702030302020204" pitchFamily="66" charset="0"/>
                <a:cs typeface="Times New Roman" pitchFamily="18" charset="0"/>
              </a:rPr>
              <a:t>, </a:t>
            </a:r>
            <a:r>
              <a:rPr lang="en-US" sz="2400" dirty="0" err="1">
                <a:latin typeface="Comic Sans MS" panose="030F0702030302020204" pitchFamily="66" charset="0"/>
                <a:cs typeface="Times New Roman" pitchFamily="18" charset="0"/>
                <a:hlinkClick r:id="rId3" tooltip="Berberidaceae"/>
              </a:rPr>
              <a:t>Berberidaceae</a:t>
            </a:r>
            <a:r>
              <a:rPr lang="en-US" sz="2400" dirty="0">
                <a:latin typeface="Comic Sans MS" panose="030F0702030302020204" pitchFamily="66" charset="0"/>
                <a:cs typeface="Times New Roman" pitchFamily="18" charset="0"/>
              </a:rPr>
              <a:t>, </a:t>
            </a:r>
            <a:r>
              <a:rPr lang="en-US" sz="2400" dirty="0" err="1">
                <a:latin typeface="Comic Sans MS" panose="030F0702030302020204" pitchFamily="66" charset="0"/>
                <a:cs typeface="Times New Roman" pitchFamily="18" charset="0"/>
                <a:hlinkClick r:id="rId4" tooltip="Menispermaceae"/>
              </a:rPr>
              <a:t>Menispermaceae</a:t>
            </a:r>
            <a:r>
              <a:rPr lang="en-US" sz="2400" dirty="0">
                <a:latin typeface="Comic Sans MS" panose="030F0702030302020204" pitchFamily="66" charset="0"/>
                <a:cs typeface="Times New Roman" pitchFamily="18" charset="0"/>
              </a:rPr>
              <a:t>, </a:t>
            </a:r>
          </a:p>
          <a:p>
            <a:pPr marL="225425" indent="0">
              <a:buNone/>
            </a:pPr>
            <a:r>
              <a:rPr lang="en-US" sz="2400" dirty="0" err="1">
                <a:latin typeface="Comic Sans MS" panose="030F0702030302020204" pitchFamily="66" charset="0"/>
                <a:cs typeface="Times New Roman" pitchFamily="18" charset="0"/>
                <a:hlinkClick r:id="rId5" tooltip="Fumarioideae"/>
              </a:rPr>
              <a:t>Fumariaceae</a:t>
            </a:r>
            <a:r>
              <a:rPr lang="en-US" sz="2400" dirty="0">
                <a:latin typeface="Comic Sans MS" panose="030F0702030302020204" pitchFamily="66" charset="0"/>
                <a:cs typeface="Times New Roman" pitchFamily="18" charset="0"/>
              </a:rPr>
              <a:t> and </a:t>
            </a:r>
            <a:r>
              <a:rPr lang="en-US" sz="2400" dirty="0" err="1">
                <a:latin typeface="Comic Sans MS" panose="030F0702030302020204" pitchFamily="66" charset="0"/>
                <a:cs typeface="Times New Roman" pitchFamily="18" charset="0"/>
                <a:hlinkClick r:id="rId6" tooltip="Ranunculaceae"/>
              </a:rPr>
              <a:t>Ranunculaceae</a:t>
            </a:r>
            <a:r>
              <a:rPr lang="en-US" sz="2400" dirty="0">
                <a:latin typeface="Comic Sans MS" panose="030F0702030302020204" pitchFamily="66" charset="0"/>
                <a:cs typeface="Times New Roman" pitchFamily="18" charset="0"/>
              </a:rPr>
              <a:t>.</a:t>
            </a:r>
          </a:p>
          <a:p>
            <a:r>
              <a:rPr lang="en-US" sz="2400" dirty="0">
                <a:latin typeface="Comic Sans MS" panose="030F0702030302020204" pitchFamily="66" charset="0"/>
                <a:cs typeface="Times New Roman" pitchFamily="18" charset="0"/>
              </a:rPr>
              <a:t>The opium poppy, which belongs to the </a:t>
            </a:r>
            <a:r>
              <a:rPr lang="en-US" sz="2400" dirty="0" err="1">
                <a:latin typeface="Comic Sans MS" panose="030F0702030302020204" pitchFamily="66" charset="0"/>
                <a:cs typeface="Times New Roman" pitchFamily="18" charset="0"/>
              </a:rPr>
              <a:t>Papavaraceae</a:t>
            </a:r>
            <a:r>
              <a:rPr lang="en-US" sz="2400" dirty="0">
                <a:latin typeface="Comic Sans MS" panose="030F0702030302020204" pitchFamily="66" charset="0"/>
                <a:cs typeface="Times New Roman" pitchFamily="18" charset="0"/>
              </a:rPr>
              <a:t> family, is of great interest, since the </a:t>
            </a:r>
            <a:r>
              <a:rPr lang="en-US" sz="2400" dirty="0" err="1">
                <a:latin typeface="Comic Sans MS" panose="030F0702030302020204" pitchFamily="66" charset="0"/>
                <a:cs typeface="Times New Roman" pitchFamily="18" charset="0"/>
              </a:rPr>
              <a:t>isoquinoline</a:t>
            </a:r>
            <a:r>
              <a:rPr lang="en-US" sz="2400" dirty="0">
                <a:latin typeface="Comic Sans MS" panose="030F0702030302020204" pitchFamily="66" charset="0"/>
                <a:cs typeface="Times New Roman" pitchFamily="18" charset="0"/>
              </a:rPr>
              <a:t> alkaloids morphine, codeine, </a:t>
            </a:r>
            <a:r>
              <a:rPr lang="en-US" sz="2400" dirty="0" err="1">
                <a:latin typeface="Comic Sans MS" panose="030F0702030302020204" pitchFamily="66" charset="0"/>
                <a:cs typeface="Times New Roman" pitchFamily="18" charset="0"/>
              </a:rPr>
              <a:t>papaverine</a:t>
            </a:r>
            <a:r>
              <a:rPr lang="en-US" sz="2400" dirty="0">
                <a:latin typeface="Comic Sans MS" panose="030F0702030302020204" pitchFamily="66" charset="0"/>
                <a:cs typeface="Times New Roman" pitchFamily="18" charset="0"/>
              </a:rPr>
              <a:t>, </a:t>
            </a:r>
            <a:r>
              <a:rPr lang="en-US" sz="2400" dirty="0" err="1">
                <a:latin typeface="Comic Sans MS" panose="030F0702030302020204" pitchFamily="66" charset="0"/>
                <a:cs typeface="Times New Roman" pitchFamily="18" charset="0"/>
              </a:rPr>
              <a:t>noscapine</a:t>
            </a:r>
            <a:r>
              <a:rPr lang="en-US" sz="2400" dirty="0">
                <a:latin typeface="Comic Sans MS" panose="030F0702030302020204" pitchFamily="66" charset="0"/>
                <a:cs typeface="Times New Roman" pitchFamily="18" charset="0"/>
              </a:rPr>
              <a:t> and </a:t>
            </a:r>
            <a:r>
              <a:rPr lang="en-US" sz="2400" dirty="0" err="1">
                <a:latin typeface="Comic Sans MS" panose="030F0702030302020204" pitchFamily="66" charset="0"/>
                <a:cs typeface="Times New Roman" pitchFamily="18" charset="0"/>
              </a:rPr>
              <a:t>thebaine</a:t>
            </a:r>
            <a:r>
              <a:rPr lang="en-US" sz="2400" dirty="0">
                <a:latin typeface="Comic Sans MS" panose="030F0702030302020204" pitchFamily="66" charset="0"/>
                <a:cs typeface="Times New Roman" pitchFamily="18" charset="0"/>
              </a:rPr>
              <a:t> can be found in its latex</a:t>
            </a:r>
          </a:p>
          <a:p>
            <a:endParaRPr lang="en-US" sz="2800" dirty="0">
              <a:latin typeface="Times New Roman" pitchFamily="18" charset="0"/>
              <a:cs typeface="Times New Roman" pitchFamily="18" charset="0"/>
            </a:endParaRPr>
          </a:p>
          <a:p>
            <a:endParaRPr lang="en-US" sz="2600" dirty="0">
              <a:latin typeface="Times New Roman" pitchFamily="18" charset="0"/>
              <a:cs typeface="Times New Roman" pitchFamily="18" charset="0"/>
            </a:endParaRPr>
          </a:p>
        </p:txBody>
      </p:sp>
      <p:graphicFrame>
        <p:nvGraphicFramePr>
          <p:cNvPr id="1027" name="Object 3"/>
          <p:cNvGraphicFramePr>
            <a:graphicFrameLocks noChangeAspect="1"/>
          </p:cNvGraphicFramePr>
          <p:nvPr>
            <p:extLst>
              <p:ext uri="{D42A27DB-BD31-4B8C-83A1-F6EECF244321}">
                <p14:modId xmlns:p14="http://schemas.microsoft.com/office/powerpoint/2010/main" val="212296569"/>
              </p:ext>
            </p:extLst>
          </p:nvPr>
        </p:nvGraphicFramePr>
        <p:xfrm>
          <a:off x="5143500" y="4886754"/>
          <a:ext cx="1905000" cy="1108075"/>
        </p:xfrm>
        <a:graphic>
          <a:graphicData uri="http://schemas.openxmlformats.org/presentationml/2006/ole">
            <mc:AlternateContent xmlns:mc="http://schemas.openxmlformats.org/markup-compatibility/2006">
              <mc:Choice xmlns:v="urn:schemas-microsoft-com:vml" Requires="v">
                <p:oleObj name="CS ChemDraw Drawing" r:id="rId7" imgW="1423800" imgH="828000" progId="ChemDraw.Document.6.0">
                  <p:embed/>
                </p:oleObj>
              </mc:Choice>
              <mc:Fallback>
                <p:oleObj name="CS ChemDraw Drawing" r:id="rId7" imgW="1423800" imgH="828000" progId="ChemDraw.Document.6.0">
                  <p:embed/>
                  <p:pic>
                    <p:nvPicPr>
                      <p:cNvPr id="0"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143500" y="4886754"/>
                        <a:ext cx="1905000" cy="1108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 name="Slide Number Placeholder 3">
            <a:extLst>
              <a:ext uri="{FF2B5EF4-FFF2-40B4-BE49-F238E27FC236}">
                <a16:creationId xmlns:a16="http://schemas.microsoft.com/office/drawing/2014/main" id="{724909AD-BD80-F3A9-79E2-B3DD083A64CC}"/>
              </a:ext>
            </a:extLst>
          </p:cNvPr>
          <p:cNvSpPr txBox="1">
            <a:spLocks/>
          </p:cNvSpPr>
          <p:nvPr/>
        </p:nvSpPr>
        <p:spPr>
          <a:xfrm>
            <a:off x="8610600" y="6234967"/>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z="1800" b="1" smtClean="0">
                <a:latin typeface="Comic Sans MS" panose="030F0702030302020204" pitchFamily="66" charset="0"/>
              </a:rPr>
              <a:pPr/>
              <a:t>4</a:t>
            </a:fld>
            <a:endParaRPr lang="en-US" sz="1800" b="1" dirty="0">
              <a:latin typeface="Comic Sans MS" panose="030F0702030302020204" pitchFamily="66" charset="0"/>
            </a:endParaRPr>
          </a:p>
        </p:txBody>
      </p:sp>
      <p:sp>
        <p:nvSpPr>
          <p:cNvPr id="6" name="Footer Placeholder 4">
            <a:extLst>
              <a:ext uri="{FF2B5EF4-FFF2-40B4-BE49-F238E27FC236}">
                <a16:creationId xmlns:a16="http://schemas.microsoft.com/office/drawing/2014/main" id="{E4F5D3C5-3293-1BFC-749A-A5D4392FBBCE}"/>
              </a:ext>
            </a:extLst>
          </p:cNvPr>
          <p:cNvSpPr>
            <a:spLocks noGrp="1"/>
          </p:cNvSpPr>
          <p:nvPr>
            <p:ph type="ftr" sz="quarter" idx="11"/>
          </p:nvPr>
        </p:nvSpPr>
        <p:spPr>
          <a:xfrm>
            <a:off x="4165600" y="6356351"/>
            <a:ext cx="3860800" cy="365125"/>
          </a:xfrm>
        </p:spPr>
        <p:txBody>
          <a:bodyPr/>
          <a:lstStyle/>
          <a:p>
            <a:r>
              <a:rPr lang="en-US" sz="1400" b="1" dirty="0">
                <a:latin typeface="Comic Sans MS" panose="030F0702030302020204" pitchFamily="66" charset="0"/>
              </a:rPr>
              <a:t>©2023 ANJU SINGH</a:t>
            </a:r>
          </a:p>
        </p:txBody>
      </p:sp>
      <p:pic>
        <p:nvPicPr>
          <p:cNvPr id="7" name="Picture 6">
            <a:extLst>
              <a:ext uri="{FF2B5EF4-FFF2-40B4-BE49-F238E27FC236}">
                <a16:creationId xmlns:a16="http://schemas.microsoft.com/office/drawing/2014/main" id="{07449BE2-5789-44F5-FD6E-404CFC06544B}"/>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28600" y="228600"/>
            <a:ext cx="1167387" cy="1188608"/>
          </a:xfrm>
          <a:prstGeom prst="rect">
            <a:avLst/>
          </a:prstGeom>
        </p:spPr>
      </p:pic>
      <p:sp>
        <p:nvSpPr>
          <p:cNvPr id="10" name="Title 1">
            <a:extLst>
              <a:ext uri="{FF2B5EF4-FFF2-40B4-BE49-F238E27FC236}">
                <a16:creationId xmlns:a16="http://schemas.microsoft.com/office/drawing/2014/main" id="{83931B6E-2BCC-F3E3-FD70-F09626BDE682}"/>
              </a:ext>
            </a:extLst>
          </p:cNvPr>
          <p:cNvSpPr>
            <a:spLocks noGrp="1"/>
          </p:cNvSpPr>
          <p:nvPr>
            <p:ph type="title"/>
          </p:nvPr>
        </p:nvSpPr>
        <p:spPr>
          <a:xfrm>
            <a:off x="2247900" y="445300"/>
            <a:ext cx="8229600" cy="655638"/>
          </a:xfrm>
        </p:spPr>
        <p:txBody>
          <a:bodyPr>
            <a:noAutofit/>
          </a:bodyPr>
          <a:lstStyle/>
          <a:p>
            <a:r>
              <a:rPr lang="en-US" sz="4800" b="1" dirty="0">
                <a:latin typeface="Comic Sans MS" panose="030F0702030302020204" pitchFamily="66" charset="0"/>
                <a:cs typeface="Times New Roman" pitchFamily="18" charset="0"/>
              </a:rPr>
              <a:t>OPIUM ALKALOIDS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95500" y="480926"/>
            <a:ext cx="8229600" cy="655638"/>
          </a:xfrm>
        </p:spPr>
        <p:txBody>
          <a:bodyPr>
            <a:noAutofit/>
          </a:bodyPr>
          <a:lstStyle/>
          <a:p>
            <a:r>
              <a:rPr lang="en-US" sz="4800" b="1" dirty="0">
                <a:latin typeface="Comic Sans MS" panose="030F0702030302020204" pitchFamily="66" charset="0"/>
                <a:cs typeface="Times New Roman" pitchFamily="18" charset="0"/>
              </a:rPr>
              <a:t>OPIUM ALKALOIDS </a:t>
            </a:r>
          </a:p>
        </p:txBody>
      </p:sp>
      <p:sp>
        <p:nvSpPr>
          <p:cNvPr id="3" name="Content Placeholder 2"/>
          <p:cNvSpPr>
            <a:spLocks noGrp="1"/>
          </p:cNvSpPr>
          <p:nvPr>
            <p:ph idx="1"/>
          </p:nvPr>
        </p:nvSpPr>
        <p:spPr>
          <a:xfrm>
            <a:off x="990600" y="1558924"/>
            <a:ext cx="10287000" cy="4689475"/>
          </a:xfrm>
        </p:spPr>
        <p:txBody>
          <a:bodyPr>
            <a:normAutofit/>
          </a:bodyPr>
          <a:lstStyle/>
          <a:p>
            <a:r>
              <a:rPr lang="en-US" sz="2800" dirty="0">
                <a:latin typeface="Comic Sans MS" panose="030F0702030302020204" pitchFamily="66" charset="0"/>
                <a:cs typeface="Times New Roman" pitchFamily="18" charset="0"/>
              </a:rPr>
              <a:t>a total of about 2500 </a:t>
            </a:r>
            <a:r>
              <a:rPr lang="en-US" sz="2800" dirty="0" err="1">
                <a:latin typeface="Comic Sans MS" panose="030F0702030302020204" pitchFamily="66" charset="0"/>
                <a:cs typeface="Times New Roman" pitchFamily="18" charset="0"/>
              </a:rPr>
              <a:t>isoquinoline</a:t>
            </a:r>
            <a:r>
              <a:rPr lang="en-US" sz="2800" dirty="0">
                <a:latin typeface="Comic Sans MS" panose="030F0702030302020204" pitchFamily="66" charset="0"/>
                <a:cs typeface="Times New Roman" pitchFamily="18" charset="0"/>
              </a:rPr>
              <a:t> alkaloids are he opium alkaloids may have </a:t>
            </a:r>
            <a:r>
              <a:rPr lang="en-US" sz="2800" dirty="0">
                <a:latin typeface="Comic Sans MS" panose="030F0702030302020204" pitchFamily="66" charset="0"/>
                <a:cs typeface="Times New Roman" pitchFamily="18" charset="0"/>
                <a:hlinkClick r:id="rId2" tooltip="Sedative"/>
              </a:rPr>
              <a:t>sedative</a:t>
            </a:r>
            <a:r>
              <a:rPr lang="en-US" sz="2800" dirty="0">
                <a:latin typeface="Comic Sans MS" panose="030F0702030302020204" pitchFamily="66" charset="0"/>
                <a:cs typeface="Times New Roman" pitchFamily="18" charset="0"/>
              </a:rPr>
              <a:t>, </a:t>
            </a:r>
            <a:r>
              <a:rPr lang="en-US" sz="2800" dirty="0">
                <a:latin typeface="Comic Sans MS" panose="030F0702030302020204" pitchFamily="66" charset="0"/>
                <a:cs typeface="Times New Roman" pitchFamily="18" charset="0"/>
                <a:hlinkClick r:id="rId3" tooltip="Psychotropic"/>
              </a:rPr>
              <a:t>psychotropic</a:t>
            </a:r>
            <a:r>
              <a:rPr lang="en-US" sz="2800" dirty="0">
                <a:latin typeface="Comic Sans MS" panose="030F0702030302020204" pitchFamily="66" charset="0"/>
                <a:cs typeface="Times New Roman" pitchFamily="18" charset="0"/>
              </a:rPr>
              <a:t> or </a:t>
            </a:r>
            <a:r>
              <a:rPr lang="en-US" sz="2800" dirty="0">
                <a:latin typeface="Comic Sans MS" panose="030F0702030302020204" pitchFamily="66" charset="0"/>
                <a:cs typeface="Times New Roman" pitchFamily="18" charset="0"/>
                <a:hlinkClick r:id="rId4" tooltip="Analgesic"/>
              </a:rPr>
              <a:t>analgesic</a:t>
            </a:r>
            <a:r>
              <a:rPr lang="en-US" sz="2800" dirty="0">
                <a:latin typeface="Comic Sans MS" panose="030F0702030302020204" pitchFamily="66" charset="0"/>
                <a:cs typeface="Times New Roman" pitchFamily="18" charset="0"/>
              </a:rPr>
              <a:t> properties</a:t>
            </a:r>
          </a:p>
          <a:p>
            <a:r>
              <a:rPr lang="en-US" sz="2800" dirty="0">
                <a:latin typeface="Comic Sans MS" panose="030F0702030302020204" pitchFamily="66" charset="0"/>
                <a:cs typeface="Times New Roman" pitchFamily="18" charset="0"/>
              </a:rPr>
              <a:t>Morphine and codeine are indeed used as analgesics</a:t>
            </a:r>
          </a:p>
          <a:p>
            <a:endParaRPr lang="en-US" sz="2600" dirty="0">
              <a:latin typeface="Times New Roman" pitchFamily="18" charset="0"/>
              <a:cs typeface="Times New Roman" pitchFamily="18" charset="0"/>
            </a:endParaRPr>
          </a:p>
        </p:txBody>
      </p:sp>
      <p:graphicFrame>
        <p:nvGraphicFramePr>
          <p:cNvPr id="1027" name="Object 3"/>
          <p:cNvGraphicFramePr>
            <a:graphicFrameLocks noChangeAspect="1"/>
          </p:cNvGraphicFramePr>
          <p:nvPr>
            <p:extLst>
              <p:ext uri="{D42A27DB-BD31-4B8C-83A1-F6EECF244321}">
                <p14:modId xmlns:p14="http://schemas.microsoft.com/office/powerpoint/2010/main" val="1607048287"/>
              </p:ext>
            </p:extLst>
          </p:nvPr>
        </p:nvGraphicFramePr>
        <p:xfrm>
          <a:off x="5143500" y="4191000"/>
          <a:ext cx="1905000" cy="1108075"/>
        </p:xfrm>
        <a:graphic>
          <a:graphicData uri="http://schemas.openxmlformats.org/presentationml/2006/ole">
            <mc:AlternateContent xmlns:mc="http://schemas.openxmlformats.org/markup-compatibility/2006">
              <mc:Choice xmlns:v="urn:schemas-microsoft-com:vml" Requires="v">
                <p:oleObj name="CS ChemDraw Drawing" r:id="rId5" imgW="1423800" imgH="828000" progId="ChemDraw.Document.6.0">
                  <p:embed/>
                </p:oleObj>
              </mc:Choice>
              <mc:Fallback>
                <p:oleObj name="CS ChemDraw Drawing" r:id="rId5" imgW="1423800" imgH="828000" progId="ChemDraw.Document.6.0">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43500" y="4191000"/>
                        <a:ext cx="1905000" cy="1108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 name="Slide Number Placeholder 3">
            <a:extLst>
              <a:ext uri="{FF2B5EF4-FFF2-40B4-BE49-F238E27FC236}">
                <a16:creationId xmlns:a16="http://schemas.microsoft.com/office/drawing/2014/main" id="{32F2B218-9DE4-0B13-7AAF-36C2EF10E1A5}"/>
              </a:ext>
            </a:extLst>
          </p:cNvPr>
          <p:cNvSpPr txBox="1">
            <a:spLocks/>
          </p:cNvSpPr>
          <p:nvPr/>
        </p:nvSpPr>
        <p:spPr>
          <a:xfrm>
            <a:off x="8610600" y="6234967"/>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z="1800" b="1" smtClean="0">
                <a:latin typeface="Comic Sans MS" panose="030F0702030302020204" pitchFamily="66" charset="0"/>
              </a:rPr>
              <a:pPr/>
              <a:t>5</a:t>
            </a:fld>
            <a:endParaRPr lang="en-US" sz="1800" b="1" dirty="0">
              <a:latin typeface="Comic Sans MS" panose="030F0702030302020204" pitchFamily="66" charset="0"/>
            </a:endParaRPr>
          </a:p>
        </p:txBody>
      </p:sp>
      <p:sp>
        <p:nvSpPr>
          <p:cNvPr id="6" name="Footer Placeholder 4">
            <a:extLst>
              <a:ext uri="{FF2B5EF4-FFF2-40B4-BE49-F238E27FC236}">
                <a16:creationId xmlns:a16="http://schemas.microsoft.com/office/drawing/2014/main" id="{8F097638-3669-7553-01C5-5B3BD6C558C8}"/>
              </a:ext>
            </a:extLst>
          </p:cNvPr>
          <p:cNvSpPr>
            <a:spLocks noGrp="1"/>
          </p:cNvSpPr>
          <p:nvPr>
            <p:ph type="ftr" sz="quarter" idx="11"/>
          </p:nvPr>
        </p:nvSpPr>
        <p:spPr>
          <a:xfrm>
            <a:off x="4165600" y="6356351"/>
            <a:ext cx="3860800" cy="365125"/>
          </a:xfrm>
        </p:spPr>
        <p:txBody>
          <a:bodyPr/>
          <a:lstStyle/>
          <a:p>
            <a:r>
              <a:rPr lang="en-US" sz="1400" b="1" dirty="0">
                <a:latin typeface="Comic Sans MS" panose="030F0702030302020204" pitchFamily="66" charset="0"/>
              </a:rPr>
              <a:t>©2023 ANJU SINGH</a:t>
            </a:r>
          </a:p>
        </p:txBody>
      </p:sp>
      <p:pic>
        <p:nvPicPr>
          <p:cNvPr id="7" name="Picture 6">
            <a:extLst>
              <a:ext uri="{FF2B5EF4-FFF2-40B4-BE49-F238E27FC236}">
                <a16:creationId xmlns:a16="http://schemas.microsoft.com/office/drawing/2014/main" id="{34CCFECA-8CFE-785B-E247-258374688B7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28600" y="228600"/>
            <a:ext cx="1167387" cy="1188608"/>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6800" y="1200150"/>
            <a:ext cx="10058400" cy="4457700"/>
          </a:xfrm>
        </p:spPr>
        <p:txBody>
          <a:bodyPr>
            <a:noAutofit/>
          </a:bodyPr>
          <a:lstStyle/>
          <a:p>
            <a:r>
              <a:rPr lang="en-US" sz="2400" dirty="0">
                <a:latin typeface="Comic Sans MS" panose="030F0702030302020204" pitchFamily="66" charset="0"/>
                <a:cs typeface="Times New Roman" pitchFamily="18" charset="0"/>
              </a:rPr>
              <a:t>Opium- air-dried milky </a:t>
            </a:r>
            <a:r>
              <a:rPr lang="en-US" sz="2400" dirty="0" err="1">
                <a:latin typeface="Comic Sans MS" panose="030F0702030302020204" pitchFamily="66" charset="0"/>
                <a:cs typeface="Times New Roman" pitchFamily="18" charset="0"/>
              </a:rPr>
              <a:t>exudate</a:t>
            </a:r>
            <a:r>
              <a:rPr lang="en-US" sz="2400" dirty="0">
                <a:latin typeface="Comic Sans MS" panose="030F0702030302020204" pitchFamily="66" charset="0"/>
                <a:cs typeface="Times New Roman" pitchFamily="18" charset="0"/>
              </a:rPr>
              <a:t>/ latex, obtained by incising  unripe capsules- opium poppy </a:t>
            </a:r>
            <a:r>
              <a:rPr lang="en-US" sz="2400" dirty="0" err="1">
                <a:latin typeface="Comic Sans MS" panose="030F0702030302020204" pitchFamily="66" charset="0"/>
                <a:cs typeface="Times New Roman" pitchFamily="18" charset="0"/>
              </a:rPr>
              <a:t>Papaver</a:t>
            </a:r>
            <a:r>
              <a:rPr lang="en-US" sz="2400" dirty="0">
                <a:latin typeface="Comic Sans MS" panose="030F0702030302020204" pitchFamily="66" charset="0"/>
                <a:cs typeface="Times New Roman" pitchFamily="18" charset="0"/>
              </a:rPr>
              <a:t> </a:t>
            </a:r>
            <a:r>
              <a:rPr lang="en-US" sz="2400" dirty="0" err="1">
                <a:latin typeface="Comic Sans MS" panose="030F0702030302020204" pitchFamily="66" charset="0"/>
                <a:cs typeface="Times New Roman" pitchFamily="18" charset="0"/>
              </a:rPr>
              <a:t>somniferum</a:t>
            </a:r>
            <a:r>
              <a:rPr lang="en-US" sz="2400" dirty="0">
                <a:latin typeface="Comic Sans MS" panose="030F0702030302020204" pitchFamily="66" charset="0"/>
                <a:cs typeface="Times New Roman" pitchFamily="18" charset="0"/>
              </a:rPr>
              <a:t> (</a:t>
            </a:r>
            <a:r>
              <a:rPr lang="en-US" sz="2400" dirty="0" err="1">
                <a:latin typeface="Comic Sans MS" panose="030F0702030302020204" pitchFamily="66" charset="0"/>
                <a:cs typeface="Times New Roman" pitchFamily="18" charset="0"/>
              </a:rPr>
              <a:t>Papaveraceae</a:t>
            </a:r>
            <a:r>
              <a:rPr lang="en-US" sz="2400" dirty="0">
                <a:latin typeface="Comic Sans MS" panose="030F0702030302020204" pitchFamily="66" charset="0"/>
                <a:cs typeface="Times New Roman" pitchFamily="18" charset="0"/>
              </a:rPr>
              <a:t>). </a:t>
            </a:r>
          </a:p>
          <a:p>
            <a:r>
              <a:rPr lang="en-US" sz="2400" dirty="0">
                <a:latin typeface="Comic Sans MS" panose="030F0702030302020204" pitchFamily="66" charset="0"/>
                <a:cs typeface="Times New Roman" pitchFamily="18" charset="0"/>
              </a:rPr>
              <a:t>Opium production- ripening capsules, just changing color from blue- green to yellow, carefully incised - knife to open the latex tubes.</a:t>
            </a:r>
          </a:p>
          <a:p>
            <a:r>
              <a:rPr lang="en-US" sz="2400" dirty="0">
                <a:latin typeface="Comic Sans MS" panose="030F0702030302020204" pitchFamily="66" charset="0"/>
                <a:cs typeface="Times New Roman" pitchFamily="18" charset="0"/>
              </a:rPr>
              <a:t>Although the ripe poppy capsule can contain up to 0.5% total alkaloids, opium represents a much concentrated form and up to 25% of its mass is composed of alkaloids ( more than 40 alkaloids were identified).</a:t>
            </a:r>
          </a:p>
          <a:p>
            <a:r>
              <a:rPr lang="en-US" sz="2400" dirty="0">
                <a:latin typeface="Comic Sans MS" panose="030F0702030302020204" pitchFamily="66" charset="0"/>
                <a:cs typeface="Times New Roman" pitchFamily="18" charset="0"/>
              </a:rPr>
              <a:t>Plant-known-Europe-4000 years ago, as evidenced by fossil remains of poppy seed cake and poppy pods found in the Swiss lake dwellings of the Neolithic Age. Opium was probably consumed by the ancient Egyptians and was known to the Greeks as well.</a:t>
            </a:r>
          </a:p>
        </p:txBody>
      </p:sp>
      <p:sp>
        <p:nvSpPr>
          <p:cNvPr id="8" name="Footer Placeholder 4">
            <a:extLst>
              <a:ext uri="{FF2B5EF4-FFF2-40B4-BE49-F238E27FC236}">
                <a16:creationId xmlns:a16="http://schemas.microsoft.com/office/drawing/2014/main" id="{00BD72EB-9CBE-7D4E-8651-3796D6B960C0}"/>
              </a:ext>
            </a:extLst>
          </p:cNvPr>
          <p:cNvSpPr>
            <a:spLocks noGrp="1"/>
          </p:cNvSpPr>
          <p:nvPr>
            <p:ph type="ftr" sz="quarter" idx="11"/>
          </p:nvPr>
        </p:nvSpPr>
        <p:spPr>
          <a:xfrm>
            <a:off x="4165600" y="6356351"/>
            <a:ext cx="3860800" cy="365125"/>
          </a:xfrm>
        </p:spPr>
        <p:txBody>
          <a:bodyPr/>
          <a:lstStyle/>
          <a:p>
            <a:r>
              <a:rPr lang="en-US" sz="1400" b="1" dirty="0">
                <a:latin typeface="Comic Sans MS" panose="030F0702030302020204" pitchFamily="66" charset="0"/>
              </a:rPr>
              <a:t>©2023 ANJU SINGH</a:t>
            </a:r>
          </a:p>
        </p:txBody>
      </p:sp>
      <p:pic>
        <p:nvPicPr>
          <p:cNvPr id="9" name="Picture 8">
            <a:extLst>
              <a:ext uri="{FF2B5EF4-FFF2-40B4-BE49-F238E27FC236}">
                <a16:creationId xmlns:a16="http://schemas.microsoft.com/office/drawing/2014/main" id="{8325E6D6-233F-8DA1-3F25-0172FDA19E0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178815"/>
            <a:ext cx="1167387" cy="1188608"/>
          </a:xfrm>
          <a:prstGeom prst="rect">
            <a:avLst/>
          </a:prstGeom>
        </p:spPr>
      </p:pic>
      <p:sp>
        <p:nvSpPr>
          <p:cNvPr id="10" name="Title 1">
            <a:extLst>
              <a:ext uri="{FF2B5EF4-FFF2-40B4-BE49-F238E27FC236}">
                <a16:creationId xmlns:a16="http://schemas.microsoft.com/office/drawing/2014/main" id="{A2A4506E-DD2B-D939-2DA7-D0535830B46F}"/>
              </a:ext>
            </a:extLst>
          </p:cNvPr>
          <p:cNvSpPr>
            <a:spLocks noGrp="1"/>
          </p:cNvSpPr>
          <p:nvPr>
            <p:ph type="title"/>
          </p:nvPr>
        </p:nvSpPr>
        <p:spPr>
          <a:xfrm>
            <a:off x="2247900" y="445300"/>
            <a:ext cx="8229600" cy="655638"/>
          </a:xfrm>
        </p:spPr>
        <p:txBody>
          <a:bodyPr>
            <a:noAutofit/>
          </a:bodyPr>
          <a:lstStyle/>
          <a:p>
            <a:r>
              <a:rPr lang="en-US" sz="4800" b="1" dirty="0">
                <a:latin typeface="Comic Sans MS" panose="030F0702030302020204" pitchFamily="66" charset="0"/>
                <a:cs typeface="Times New Roman" pitchFamily="18" charset="0"/>
              </a:rPr>
              <a:t>OPIUM ALKALOIDS </a:t>
            </a:r>
          </a:p>
        </p:txBody>
      </p:sp>
      <p:sp>
        <p:nvSpPr>
          <p:cNvPr id="11" name="Slide Number Placeholder 3">
            <a:extLst>
              <a:ext uri="{FF2B5EF4-FFF2-40B4-BE49-F238E27FC236}">
                <a16:creationId xmlns:a16="http://schemas.microsoft.com/office/drawing/2014/main" id="{3D688001-986C-DDA4-4D96-C38A7DBC5C7B}"/>
              </a:ext>
            </a:extLst>
          </p:cNvPr>
          <p:cNvSpPr txBox="1">
            <a:spLocks/>
          </p:cNvSpPr>
          <p:nvPr/>
        </p:nvSpPr>
        <p:spPr>
          <a:xfrm>
            <a:off x="8610600" y="6234967"/>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z="1800" b="1" smtClean="0">
                <a:latin typeface="Comic Sans MS" panose="030F0702030302020204" pitchFamily="66" charset="0"/>
              </a:rPr>
              <a:pPr/>
              <a:t>6</a:t>
            </a:fld>
            <a:endParaRPr lang="en-US" sz="1800" b="1" dirty="0">
              <a:latin typeface="Comic Sans MS" panose="030F0702030302020204" pitchFamily="66"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76500" y="407677"/>
            <a:ext cx="7239000" cy="457200"/>
          </a:xfrm>
        </p:spPr>
        <p:txBody>
          <a:bodyPr>
            <a:noAutofit/>
          </a:bodyPr>
          <a:lstStyle/>
          <a:p>
            <a:r>
              <a:rPr lang="en-US" sz="4800" b="1" dirty="0">
                <a:latin typeface="Comic Sans MS" panose="030F0702030302020204" pitchFamily="66" charset="0"/>
                <a:cs typeface="Times New Roman" pitchFamily="18" charset="0"/>
              </a:rPr>
              <a:t>OPIUM ALKALOIDS</a:t>
            </a:r>
          </a:p>
        </p:txBody>
      </p:sp>
      <p:sp>
        <p:nvSpPr>
          <p:cNvPr id="3" name="Content Placeholder 2"/>
          <p:cNvSpPr>
            <a:spLocks noGrp="1"/>
          </p:cNvSpPr>
          <p:nvPr>
            <p:ph idx="1"/>
          </p:nvPr>
        </p:nvSpPr>
        <p:spPr>
          <a:xfrm>
            <a:off x="990600" y="1488807"/>
            <a:ext cx="10744200" cy="4441894"/>
          </a:xfrm>
        </p:spPr>
        <p:txBody>
          <a:bodyPr>
            <a:normAutofit/>
          </a:bodyPr>
          <a:lstStyle/>
          <a:p>
            <a:r>
              <a:rPr lang="en-US" sz="2400" dirty="0">
                <a:latin typeface="Comic Sans MS" panose="030F0702030302020204" pitchFamily="66" charset="0"/>
                <a:cs typeface="Times New Roman" pitchFamily="18" charset="0"/>
              </a:rPr>
              <a:t>Opium wars: </a:t>
            </a:r>
          </a:p>
          <a:p>
            <a:r>
              <a:rPr lang="en-US" sz="2400" dirty="0">
                <a:latin typeface="Comic Sans MS" panose="030F0702030302020204" pitchFamily="66" charset="0"/>
                <a:cs typeface="Times New Roman" pitchFamily="18" charset="0"/>
              </a:rPr>
              <a:t>The continuing illegal export of opium</a:t>
            </a:r>
          </a:p>
          <a:p>
            <a:pPr>
              <a:buNone/>
            </a:pPr>
            <a:r>
              <a:rPr lang="en-US" sz="2400" dirty="0">
                <a:latin typeface="Comic Sans MS" panose="030F0702030302020204" pitchFamily="66" charset="0"/>
                <a:cs typeface="Times New Roman" pitchFamily="18" charset="0"/>
              </a:rPr>
              <a:t>	to China by the British triggered a two-phase war, aptly called the Opium Wars, between 1839 and 1842. They concluded with China being forced to accept opium and endure a growing addiction rate.</a:t>
            </a:r>
          </a:p>
          <a:p>
            <a:r>
              <a:rPr lang="en-US" sz="2400" dirty="0">
                <a:latin typeface="Comic Sans MS" panose="030F0702030302020204" pitchFamily="66" charset="0"/>
                <a:cs typeface="Times New Roman" pitchFamily="18" charset="0"/>
              </a:rPr>
              <a:t>Opium alkaloids usually occur naturally combined with a specific acid: (</a:t>
            </a:r>
            <a:r>
              <a:rPr lang="en-US" sz="2400" dirty="0" err="1">
                <a:latin typeface="Comic Sans MS" panose="030F0702030302020204" pitchFamily="66" charset="0"/>
                <a:cs typeface="Times New Roman" pitchFamily="18" charset="0"/>
              </a:rPr>
              <a:t>Meconic</a:t>
            </a:r>
            <a:r>
              <a:rPr lang="en-US" sz="2400" dirty="0">
                <a:latin typeface="Comic Sans MS" panose="030F0702030302020204" pitchFamily="66" charset="0"/>
                <a:cs typeface="Times New Roman" pitchFamily="18" charset="0"/>
              </a:rPr>
              <a:t> acid).</a:t>
            </a:r>
          </a:p>
          <a:p>
            <a:r>
              <a:rPr lang="en-US" sz="2400" dirty="0" err="1">
                <a:latin typeface="Comic Sans MS" panose="030F0702030302020204" pitchFamily="66" charset="0"/>
                <a:cs typeface="Times New Roman" pitchFamily="18" charset="0"/>
              </a:rPr>
              <a:t>Meconic</a:t>
            </a:r>
            <a:r>
              <a:rPr lang="en-US" sz="2400" dirty="0">
                <a:latin typeface="Comic Sans MS" panose="030F0702030302020204" pitchFamily="66" charset="0"/>
                <a:cs typeface="Times New Roman" pitchFamily="18" charset="0"/>
              </a:rPr>
              <a:t> acid present only in Opium with morphine. </a:t>
            </a:r>
          </a:p>
          <a:p>
            <a:r>
              <a:rPr lang="en-US" sz="2400" dirty="0" err="1">
                <a:latin typeface="Comic Sans MS" panose="030F0702030302020204" pitchFamily="66" charset="0"/>
                <a:cs typeface="Times New Roman" pitchFamily="18" charset="0"/>
              </a:rPr>
              <a:t>Meconic</a:t>
            </a:r>
            <a:r>
              <a:rPr lang="en-US" sz="2400" dirty="0">
                <a:latin typeface="Comic Sans MS" panose="030F0702030302020204" pitchFamily="66" charset="0"/>
                <a:cs typeface="Times New Roman" pitchFamily="18" charset="0"/>
              </a:rPr>
              <a:t> acid gives a deep purplish red-colored complex with FeCl</a:t>
            </a:r>
            <a:r>
              <a:rPr lang="en-US" sz="2400" baseline="-25000" dirty="0">
                <a:latin typeface="Comic Sans MS" panose="030F0702030302020204" pitchFamily="66" charset="0"/>
                <a:cs typeface="Times New Roman" pitchFamily="18" charset="0"/>
              </a:rPr>
              <a:t>3</a:t>
            </a:r>
            <a:r>
              <a:rPr lang="en-US" sz="2400" dirty="0">
                <a:latin typeface="Comic Sans MS" panose="030F0702030302020204" pitchFamily="66" charset="0"/>
                <a:cs typeface="Times New Roman" pitchFamily="18" charset="0"/>
              </a:rPr>
              <a:t> </a:t>
            </a:r>
          </a:p>
        </p:txBody>
      </p:sp>
      <p:sp>
        <p:nvSpPr>
          <p:cNvPr id="8194" name="AutoShape 2" descr="data:image/png;base64,iVBORw0KGgoAAAANSUhEUgAAAJcAAAB3CAMAAAA5BSLJAAAAaVBMVEX///8AAAC0tLPGxsZjY2P8/PzMzMxqamqmpqXi4uJvb2+7u7usq6udnZ1nZ2e/v7/y8vLp6elGRkaLi4uYmJd9fX4TEhLV1dXb29tZWVl1dXU7OzoqKSlQUFBCQUEyMTEgHx8KBgAZGRk3AeTpAAAGfklEQVR4nO2c6XKjOhCFaYwEhE3s+5K8/0NeCYSwHROkMdiuW5wfGZLC+EN7H7VG03YTImi/h+2m3O+b3sDvxrhXDJDoSQbpu0Fu5UE8/pvwfz9EIZj8qoLwrSS30iHnVwVYbyW5lQniEow3ctyr/BaXfflGjnuVS3k1n8SVXtVj9UaOe2HQ+VUAwVtJboXqnkwXXUPezHKjAno2BeW1GDA+RLiDvu6h/6RaHEWCuIqDj6rEU/8gnNAfcfFujF/S2bzYfdy6UHN8+iM6uWR1cqnp5FLT/4MLFQWfStEcpKNjonUVrqIEqmkQ9nhgZ0Pybi4Hat0OnXYM6ayZK/PezFVAN1YZMtki8nO4KrCnC5JFn8QF/nwVA6FcUwcIfw7iMklMWgmucHEKAsCUy9KZvO9juIIBvkAm6rBFTKflNKizYNYhXPpgEi00BmfzzqvyusCFtS9EpdlH1GNR1lMN4t6wt24WnpSW0DZ/YLsnFbjiFw/SjaDI/+EWGWr6A/sj8SC+nkJIDNbqlGJ7iLYqbq1UtNkfxoW78j7YKNqV8YLE2TTEl5iQ3Bw9z2O4CoM23d8KwHzQzHT4mhjwMHbAsV9afJTdc34M02HNtfSy+K6Z4bpdCtYOgs3+8c+y+mrd5A3NWr/+tWr012w74L79exTFXSRuSG77xnGySwnrxmmMsUAD+KNg9xRJBk/GuiFJ4yG7rV+0vC4GU/b9baMBffu2faSrePTGo4HkGOn+9j1Cr+Ri5aVve0o5W128msvYXtJYrFxfzWVuc7lf2smlnVyqOrnUdHKp6eRS08mlppNLTS/jQrmVWIV0JHUQF6EU7jWFPfrW0MqGwMdw5d1IYYiQpoCBfTboZZMMRi5/Z67LZOg7IDK1+mYqKAKt3H7+yJVux7V6Ks9F+n6qwTzjNhQWrpoLcgHoyCWxbzLeIsmliwSamBdYCnMpkUwuPdBRidNMuXcth/kq5I5T1Ynaa1qZRxCzkc92wcOWrzlp6MTjszFHEfmtqJG+lniC9RPrUMm1RGJ+O1UjYwRkokhIM9VauqQgNdsB/gVK1ktiSCTaVzxWSd4O23VZ94KL53R6836NljNrHQ3B+jfaRs2bsW02Gx0SOQP3LbWgfuRrzvfprCfGYnjA4HC+ubWnwGL7S1OuPIS+/5W9dBn+9OqLsllKiSTgrbxt0Y4pWlj4qz7wO2P+J3dOinUhfeQjufetyl336sPqzl4iZvaomdlf830VHyjiZUOmglbHbgtfSJtQSdr88uBx1/5ySh7dx4SS5rdvmUe/jE8y30d/EANKShFdpzI7DZ2YembMOv5UUkUX3YyHxH/4unRS4149CtIqdSaY4MErsFvcrLqhDWru/Rds8EUuo6hvh2EUIv6mwA3uoF+aGf3ravdzBtaJLxlERgRjk+36tSGeNVDxnKLjDCSdt7JmikciVeNOZWsNEyIKsj+6E12esFbb0gUKogsT+lX5HyOIbfAxI0znr/EkR97F4A6rQWcda9ga3lFdT9VPun7rO/C3T1/SzXjXwvWG3X4tB/ypgIqyTa82y9Z0gXnRI5O/6kEc8SHGLjOlTEmSZAl7ceR9pxLLWMV8X1JlYx2G8bA2qq3KLntaBkkklZl3lR89SOVH5z0dpNxG2m6/FttoieW8d/V8ci/BdfSvObhuLbknUCnn33vQPbHdEJbbbZ7JFZGBLXleITGeSsFN5biIKCVT8nxH8tz5FEmueQZne9tyH3gRF10F1LEV19Lnh17FpeXpAEMqvaH3Mi4WlSmMkS/kUtLJpaaTS00nl5qe5Ko+lOty1IGN/PMyqf+3ChMaALdTlDev44o9jrwgq6OB9WTB6DzCC0vZ9Sv+AdNKWijZB9OfiSvf4RyhHUHpeQY0rPGKPD7Z/FUb+jHGu0BJSywdduMi/NBf8cMSM5XzC9t5RayzwHZHrmR2vQsWa6pyLW4dqrvF7Cye5wLhpPqgzhUsXj6LwtImJEz4aS6yJF6yY98W2OODC0kuF8SQ6gGikf6sZ7mezNu+4koYV3bBTNYOXGJuwyOXPj5Yl+S6LADsNPvc7vdoX2JqZO+u2r6QCFVJ4+/aH+t6jk+i7B/GiXQmiJkHuCOXqLHxQpmLNJPZlowDxo5cmjGB6eO5GPW8bWIARDXvJxXMXNvboVtCMZ0dI2C2/LLbopC3jfLYMC3+MW7mErzHUejC842Ee7iYG+H5J/2HGqv6D6KeWCgjiXfOAAAAAElFTkSuQmCC"/>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graphicFrame>
        <p:nvGraphicFramePr>
          <p:cNvPr id="8195" name="Object 3"/>
          <p:cNvGraphicFramePr>
            <a:graphicFrameLocks noChangeAspect="1"/>
          </p:cNvGraphicFramePr>
          <p:nvPr>
            <p:extLst>
              <p:ext uri="{D42A27DB-BD31-4B8C-83A1-F6EECF244321}">
                <p14:modId xmlns:p14="http://schemas.microsoft.com/office/powerpoint/2010/main" val="2954644215"/>
              </p:ext>
            </p:extLst>
          </p:nvPr>
        </p:nvGraphicFramePr>
        <p:xfrm>
          <a:off x="9427698" y="407677"/>
          <a:ext cx="2286000" cy="1797117"/>
        </p:xfrm>
        <a:graphic>
          <a:graphicData uri="http://schemas.openxmlformats.org/presentationml/2006/ole">
            <mc:AlternateContent xmlns:mc="http://schemas.openxmlformats.org/markup-compatibility/2006">
              <mc:Choice xmlns:v="urn:schemas-microsoft-com:vml" Requires="v">
                <p:oleObj name="CS ChemDraw Drawing" r:id="rId2" imgW="2130120" imgH="1675440" progId="ChemDraw.Document.6.0">
                  <p:embed/>
                </p:oleObj>
              </mc:Choice>
              <mc:Fallback>
                <p:oleObj name="CS ChemDraw Drawing" r:id="rId2" imgW="2130120" imgH="1675440" progId="ChemDraw.Document.6.0">
                  <p:embed/>
                  <p:pic>
                    <p:nvPicPr>
                      <p:cNvPr id="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27698" y="407677"/>
                        <a:ext cx="2286000" cy="17971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 name="Footer Placeholder 4">
            <a:extLst>
              <a:ext uri="{FF2B5EF4-FFF2-40B4-BE49-F238E27FC236}">
                <a16:creationId xmlns:a16="http://schemas.microsoft.com/office/drawing/2014/main" id="{E328D525-A2F1-D506-6892-4F9BF7D519E9}"/>
              </a:ext>
            </a:extLst>
          </p:cNvPr>
          <p:cNvSpPr>
            <a:spLocks noGrp="1"/>
          </p:cNvSpPr>
          <p:nvPr>
            <p:ph type="ftr" sz="quarter" idx="11"/>
          </p:nvPr>
        </p:nvSpPr>
        <p:spPr>
          <a:xfrm>
            <a:off x="4165600" y="6356351"/>
            <a:ext cx="3860800" cy="365125"/>
          </a:xfrm>
        </p:spPr>
        <p:txBody>
          <a:bodyPr/>
          <a:lstStyle/>
          <a:p>
            <a:r>
              <a:rPr lang="en-US" sz="1400" b="1" dirty="0">
                <a:latin typeface="Comic Sans MS" panose="030F0702030302020204" pitchFamily="66" charset="0"/>
              </a:rPr>
              <a:t>©2023 ANJU SINGH</a:t>
            </a:r>
          </a:p>
        </p:txBody>
      </p:sp>
      <p:pic>
        <p:nvPicPr>
          <p:cNvPr id="6" name="Picture 5">
            <a:extLst>
              <a:ext uri="{FF2B5EF4-FFF2-40B4-BE49-F238E27FC236}">
                <a16:creationId xmlns:a16="http://schemas.microsoft.com/office/drawing/2014/main" id="{D5CBCB7A-D2FE-F742-F6D7-F972422A804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8600" y="178815"/>
            <a:ext cx="1167387" cy="1188608"/>
          </a:xfrm>
          <a:prstGeom prst="rect">
            <a:avLst/>
          </a:prstGeom>
        </p:spPr>
      </p:pic>
      <p:sp>
        <p:nvSpPr>
          <p:cNvPr id="7" name="Slide Number Placeholder 3">
            <a:extLst>
              <a:ext uri="{FF2B5EF4-FFF2-40B4-BE49-F238E27FC236}">
                <a16:creationId xmlns:a16="http://schemas.microsoft.com/office/drawing/2014/main" id="{CC85AF23-2F6C-76B4-8F32-67C7D6627BAB}"/>
              </a:ext>
            </a:extLst>
          </p:cNvPr>
          <p:cNvSpPr txBox="1">
            <a:spLocks/>
          </p:cNvSpPr>
          <p:nvPr/>
        </p:nvSpPr>
        <p:spPr>
          <a:xfrm>
            <a:off x="8610600" y="6234967"/>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z="1800" b="1" smtClean="0">
                <a:latin typeface="Comic Sans MS" panose="030F0702030302020204" pitchFamily="66" charset="0"/>
              </a:rPr>
              <a:pPr/>
              <a:t>7</a:t>
            </a:fld>
            <a:endParaRPr lang="en-US" sz="1800" b="1" dirty="0">
              <a:latin typeface="Comic Sans MS" panose="030F0702030302020204" pitchFamily="66"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345683"/>
            <a:ext cx="9753600" cy="1066800"/>
          </a:xfrm>
        </p:spPr>
        <p:txBody>
          <a:bodyPr>
            <a:noAutofit/>
          </a:bodyPr>
          <a:lstStyle/>
          <a:p>
            <a:r>
              <a:rPr lang="en-US" sz="4800" b="1" dirty="0">
                <a:latin typeface="Comic Sans MS" panose="030F0702030302020204" pitchFamily="66" charset="0"/>
                <a:cs typeface="Times New Roman" pitchFamily="18" charset="0"/>
              </a:rPr>
              <a:t>TESTS FOR </a:t>
            </a:r>
            <a:br>
              <a:rPr lang="en-US" sz="4800" b="1" dirty="0">
                <a:latin typeface="Comic Sans MS" panose="030F0702030302020204" pitchFamily="66" charset="0"/>
                <a:cs typeface="Times New Roman" pitchFamily="18" charset="0"/>
              </a:rPr>
            </a:br>
            <a:r>
              <a:rPr lang="en-US" sz="4800" b="1" dirty="0">
                <a:latin typeface="Comic Sans MS" panose="030F0702030302020204" pitchFamily="66" charset="0"/>
                <a:cs typeface="Times New Roman" pitchFamily="18" charset="0"/>
              </a:rPr>
              <a:t>IDENTIFICATION </a:t>
            </a:r>
          </a:p>
        </p:txBody>
      </p:sp>
      <p:sp>
        <p:nvSpPr>
          <p:cNvPr id="3" name="Content Placeholder 2"/>
          <p:cNvSpPr>
            <a:spLocks noGrp="1"/>
          </p:cNvSpPr>
          <p:nvPr>
            <p:ph idx="1"/>
          </p:nvPr>
        </p:nvSpPr>
        <p:spPr>
          <a:xfrm>
            <a:off x="1066800" y="1752600"/>
            <a:ext cx="10363200" cy="4572000"/>
          </a:xfrm>
        </p:spPr>
        <p:txBody>
          <a:bodyPr>
            <a:normAutofit/>
          </a:bodyPr>
          <a:lstStyle/>
          <a:p>
            <a:pPr>
              <a:buNone/>
            </a:pPr>
            <a:r>
              <a:rPr lang="en-US" sz="2800" dirty="0" err="1">
                <a:latin typeface="Comic Sans MS" panose="030F0702030302020204" pitchFamily="66" charset="0"/>
                <a:cs typeface="Times New Roman" pitchFamily="18" charset="0"/>
              </a:rPr>
              <a:t>Papaverine</a:t>
            </a:r>
            <a:r>
              <a:rPr lang="en-US" sz="2800" dirty="0">
                <a:latin typeface="Comic Sans MS" panose="030F0702030302020204" pitchFamily="66" charset="0"/>
                <a:cs typeface="Times New Roman" pitchFamily="18" charset="0"/>
              </a:rPr>
              <a:t> </a:t>
            </a:r>
          </a:p>
          <a:p>
            <a:pPr>
              <a:buNone/>
            </a:pPr>
            <a:r>
              <a:rPr lang="en-US" sz="2800" dirty="0">
                <a:latin typeface="Comic Sans MS" panose="030F0702030302020204" pitchFamily="66" charset="0"/>
                <a:cs typeface="Times New Roman" pitchFamily="18" charset="0"/>
              </a:rPr>
              <a:t>1- Warren’s test: </a:t>
            </a:r>
            <a:r>
              <a:rPr lang="en-US" sz="2800" dirty="0" err="1">
                <a:latin typeface="Comic Sans MS" panose="030F0702030302020204" pitchFamily="66" charset="0"/>
                <a:cs typeface="Times New Roman" pitchFamily="18" charset="0"/>
              </a:rPr>
              <a:t>Papaverine</a:t>
            </a:r>
            <a:r>
              <a:rPr lang="en-US" sz="2800" dirty="0">
                <a:latin typeface="Comic Sans MS" panose="030F0702030302020204" pitchFamily="66" charset="0"/>
                <a:cs typeface="Times New Roman" pitchFamily="18" charset="0"/>
              </a:rPr>
              <a:t> + crystal of KMnO</a:t>
            </a:r>
            <a:r>
              <a:rPr lang="en-US" sz="2800" baseline="-25000" dirty="0">
                <a:latin typeface="Comic Sans MS" panose="030F0702030302020204" pitchFamily="66" charset="0"/>
                <a:cs typeface="Times New Roman" pitchFamily="18" charset="0"/>
              </a:rPr>
              <a:t>4</a:t>
            </a:r>
            <a:r>
              <a:rPr lang="en-US" sz="2800" dirty="0">
                <a:latin typeface="Comic Sans MS" panose="030F0702030302020204" pitchFamily="66" charset="0"/>
                <a:cs typeface="Times New Roman" pitchFamily="18" charset="0"/>
              </a:rPr>
              <a:t> + </a:t>
            </a:r>
            <a:r>
              <a:rPr lang="en-US" sz="2800" dirty="0" err="1">
                <a:latin typeface="Comic Sans MS" panose="030F0702030302020204" pitchFamily="66" charset="0"/>
                <a:cs typeface="Times New Roman" pitchFamily="18" charset="0"/>
              </a:rPr>
              <a:t>Marqui’s</a:t>
            </a:r>
            <a:r>
              <a:rPr lang="en-US" sz="2800" dirty="0">
                <a:latin typeface="Comic Sans MS" panose="030F0702030302020204" pitchFamily="66" charset="0"/>
                <a:cs typeface="Times New Roman" pitchFamily="18" charset="0"/>
              </a:rPr>
              <a:t> reagent (HCHO/ H2SO4) → Green color → Blue </a:t>
            </a:r>
          </a:p>
          <a:p>
            <a:pPr>
              <a:buNone/>
            </a:pPr>
            <a:r>
              <a:rPr lang="en-US" sz="2800" dirty="0">
                <a:latin typeface="Comic Sans MS" panose="030F0702030302020204" pitchFamily="66" charset="0"/>
                <a:cs typeface="Times New Roman" pitchFamily="18" charset="0"/>
              </a:rPr>
              <a:t>2- </a:t>
            </a:r>
            <a:r>
              <a:rPr lang="en-US" sz="2800" dirty="0" err="1">
                <a:latin typeface="Comic Sans MS" panose="030F0702030302020204" pitchFamily="66" charset="0"/>
                <a:cs typeface="Times New Roman" pitchFamily="18" charset="0"/>
              </a:rPr>
              <a:t>Papaverine</a:t>
            </a:r>
            <a:r>
              <a:rPr lang="en-US" sz="2800" dirty="0">
                <a:latin typeface="Comic Sans MS" panose="030F0702030302020204" pitchFamily="66" charset="0"/>
                <a:cs typeface="Times New Roman" pitchFamily="18" charset="0"/>
              </a:rPr>
              <a:t> + </a:t>
            </a:r>
            <a:r>
              <a:rPr lang="en-US" sz="2800" dirty="0" err="1">
                <a:latin typeface="Comic Sans MS" panose="030F0702030302020204" pitchFamily="66" charset="0"/>
                <a:cs typeface="Times New Roman" pitchFamily="18" charset="0"/>
              </a:rPr>
              <a:t>Conc</a:t>
            </a:r>
            <a:r>
              <a:rPr lang="en-US" sz="2800" dirty="0">
                <a:latin typeface="Comic Sans MS" panose="030F0702030302020204" pitchFamily="66" charset="0"/>
                <a:cs typeface="Times New Roman" pitchFamily="18" charset="0"/>
              </a:rPr>
              <a:t> H2SO4 → Violet color on heating </a:t>
            </a:r>
          </a:p>
          <a:p>
            <a:pPr>
              <a:buNone/>
            </a:pPr>
            <a:r>
              <a:rPr lang="en-US" sz="2800" dirty="0" err="1">
                <a:latin typeface="Comic Sans MS" panose="030F0702030302020204" pitchFamily="66" charset="0"/>
                <a:cs typeface="Times New Roman" pitchFamily="18" charset="0"/>
              </a:rPr>
              <a:t>Narcotine</a:t>
            </a:r>
            <a:r>
              <a:rPr lang="en-US" sz="2800" dirty="0">
                <a:latin typeface="Comic Sans MS" panose="030F0702030302020204" pitchFamily="66" charset="0"/>
                <a:cs typeface="Times New Roman" pitchFamily="18" charset="0"/>
              </a:rPr>
              <a:t> </a:t>
            </a:r>
          </a:p>
          <a:p>
            <a:pPr>
              <a:buNone/>
            </a:pPr>
            <a:r>
              <a:rPr lang="en-US" sz="2800" dirty="0">
                <a:latin typeface="Comic Sans MS" panose="030F0702030302020204" pitchFamily="66" charset="0"/>
                <a:cs typeface="Times New Roman" pitchFamily="18" charset="0"/>
              </a:rPr>
              <a:t>1- Alkaloid + conc. H2SO4 → violet. (This test is –</a:t>
            </a:r>
            <a:r>
              <a:rPr lang="en-US" sz="2800" dirty="0" err="1">
                <a:latin typeface="Comic Sans MS" panose="030F0702030302020204" pitchFamily="66" charset="0"/>
                <a:cs typeface="Times New Roman" pitchFamily="18" charset="0"/>
              </a:rPr>
              <a:t>ve</a:t>
            </a:r>
            <a:r>
              <a:rPr lang="en-US" sz="2800" dirty="0">
                <a:latin typeface="Comic Sans MS" panose="030F0702030302020204" pitchFamily="66" charset="0"/>
                <a:cs typeface="Times New Roman" pitchFamily="18" charset="0"/>
              </a:rPr>
              <a:t> with Morphine) </a:t>
            </a:r>
          </a:p>
          <a:p>
            <a:pPr>
              <a:buNone/>
            </a:pPr>
            <a:r>
              <a:rPr lang="en-US" sz="2800" dirty="0">
                <a:latin typeface="Comic Sans MS" panose="030F0702030302020204" pitchFamily="66" charset="0"/>
                <a:cs typeface="Times New Roman" pitchFamily="18" charset="0"/>
              </a:rPr>
              <a:t>2- Alkaloid + sucrose + conc. H2SO4 → green-yellow → blue- violet</a:t>
            </a:r>
          </a:p>
        </p:txBody>
      </p:sp>
      <p:sp>
        <p:nvSpPr>
          <p:cNvPr id="4" name="Slide Number Placeholder 3"/>
          <p:cNvSpPr>
            <a:spLocks noGrp="1"/>
          </p:cNvSpPr>
          <p:nvPr>
            <p:ph type="sldNum" sz="quarter" idx="12"/>
          </p:nvPr>
        </p:nvSpPr>
        <p:spPr/>
        <p:txBody>
          <a:bodyPr/>
          <a:lstStyle/>
          <a:p>
            <a:fld id="{B6F15528-21DE-4FAA-801E-634DDDAF4B2B}" type="slidenum">
              <a:rPr lang="en-US" smtClean="0"/>
              <a:pPr/>
              <a:t>8</a:t>
            </a:fld>
            <a:endParaRPr lang="en-US"/>
          </a:p>
        </p:txBody>
      </p:sp>
      <p:sp>
        <p:nvSpPr>
          <p:cNvPr id="5" name="Footer Placeholder 4">
            <a:extLst>
              <a:ext uri="{FF2B5EF4-FFF2-40B4-BE49-F238E27FC236}">
                <a16:creationId xmlns:a16="http://schemas.microsoft.com/office/drawing/2014/main" id="{D7A06C3F-56EB-7FBC-2FEF-FBDB4F8C2A0F}"/>
              </a:ext>
            </a:extLst>
          </p:cNvPr>
          <p:cNvSpPr>
            <a:spLocks noGrp="1"/>
          </p:cNvSpPr>
          <p:nvPr>
            <p:ph type="ftr" sz="quarter" idx="11"/>
          </p:nvPr>
        </p:nvSpPr>
        <p:spPr>
          <a:xfrm>
            <a:off x="4165600" y="6356351"/>
            <a:ext cx="3860800" cy="365125"/>
          </a:xfrm>
        </p:spPr>
        <p:txBody>
          <a:bodyPr/>
          <a:lstStyle/>
          <a:p>
            <a:r>
              <a:rPr lang="en-US" sz="1400" b="1" dirty="0">
                <a:latin typeface="Comic Sans MS" panose="030F0702030302020204" pitchFamily="66" charset="0"/>
              </a:rPr>
              <a:t>©2023 ANJU SINGH</a:t>
            </a:r>
          </a:p>
        </p:txBody>
      </p:sp>
      <p:pic>
        <p:nvPicPr>
          <p:cNvPr id="6" name="Picture 5">
            <a:extLst>
              <a:ext uri="{FF2B5EF4-FFF2-40B4-BE49-F238E27FC236}">
                <a16:creationId xmlns:a16="http://schemas.microsoft.com/office/drawing/2014/main" id="{33E4148E-FD2F-A591-7F8D-5D13F206643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178815"/>
            <a:ext cx="1167387" cy="1188608"/>
          </a:xfrm>
          <a:prstGeom prst="rect">
            <a:avLst/>
          </a:prstGeom>
        </p:spPr>
      </p:pic>
      <p:sp>
        <p:nvSpPr>
          <p:cNvPr id="7" name="Slide Number Placeholder 3">
            <a:extLst>
              <a:ext uri="{FF2B5EF4-FFF2-40B4-BE49-F238E27FC236}">
                <a16:creationId xmlns:a16="http://schemas.microsoft.com/office/drawing/2014/main" id="{122BB8C1-DF1A-15F5-A164-251D47073E10}"/>
              </a:ext>
            </a:extLst>
          </p:cNvPr>
          <p:cNvSpPr txBox="1">
            <a:spLocks/>
          </p:cNvSpPr>
          <p:nvPr/>
        </p:nvSpPr>
        <p:spPr>
          <a:xfrm>
            <a:off x="8610600" y="6234967"/>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z="1800" b="1" smtClean="0">
                <a:latin typeface="Comic Sans MS" panose="030F0702030302020204" pitchFamily="66" charset="0"/>
              </a:rPr>
              <a:pPr/>
              <a:t>8</a:t>
            </a:fld>
            <a:endParaRPr lang="en-US" sz="1800" b="1" dirty="0">
              <a:latin typeface="Comic Sans MS" panose="030F0702030302020204" pitchFamily="66"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136524"/>
            <a:ext cx="9067800" cy="1219200"/>
          </a:xfrm>
        </p:spPr>
        <p:txBody>
          <a:bodyPr>
            <a:normAutofit/>
          </a:bodyPr>
          <a:lstStyle/>
          <a:p>
            <a:r>
              <a:rPr lang="en-US" sz="4800" b="1" dirty="0">
                <a:latin typeface="Comic Sans MS" panose="030F0702030302020204" pitchFamily="66" charset="0"/>
                <a:cs typeface="Times New Roman" pitchFamily="18" charset="0"/>
              </a:rPr>
              <a:t>PROPERTIES OF NARCEINE</a:t>
            </a:r>
          </a:p>
        </p:txBody>
      </p:sp>
      <p:sp>
        <p:nvSpPr>
          <p:cNvPr id="5" name="TextBox 4">
            <a:extLst>
              <a:ext uri="{FF2B5EF4-FFF2-40B4-BE49-F238E27FC236}">
                <a16:creationId xmlns:a16="http://schemas.microsoft.com/office/drawing/2014/main" id="{24E1301D-A2D1-6160-DA04-74B52555A9F6}"/>
              </a:ext>
            </a:extLst>
          </p:cNvPr>
          <p:cNvSpPr txBox="1"/>
          <p:nvPr/>
        </p:nvSpPr>
        <p:spPr>
          <a:xfrm>
            <a:off x="934693" y="1703943"/>
            <a:ext cx="10647707" cy="2677656"/>
          </a:xfrm>
          <a:prstGeom prst="rect">
            <a:avLst/>
          </a:prstGeom>
          <a:noFill/>
        </p:spPr>
        <p:txBody>
          <a:bodyPr wrap="square">
            <a:spAutoFit/>
          </a:bodyPr>
          <a:lstStyle/>
          <a:p>
            <a:pPr marL="285750" indent="-285750">
              <a:buFont typeface="Arial" panose="020B0604020202020204" pitchFamily="34" charset="0"/>
              <a:buChar char="•"/>
            </a:pPr>
            <a:r>
              <a:rPr lang="en-US" sz="2400" dirty="0">
                <a:latin typeface="Comic Sans MS" panose="030F0702030302020204" pitchFamily="66" charset="0"/>
              </a:rPr>
              <a:t>Narceine occurs as white silky crystals.</a:t>
            </a:r>
          </a:p>
          <a:p>
            <a:pPr marL="285750" indent="-285750">
              <a:buFont typeface="Arial" panose="020B0604020202020204" pitchFamily="34" charset="0"/>
              <a:buChar char="•"/>
            </a:pPr>
            <a:r>
              <a:rPr lang="en-US" sz="2400" dirty="0">
                <a:latin typeface="Comic Sans MS" panose="030F0702030302020204" pitchFamily="66" charset="0"/>
              </a:rPr>
              <a:t>Very hygroscopic, Optically inactive.</a:t>
            </a:r>
          </a:p>
          <a:p>
            <a:pPr marL="285750" indent="-285750">
              <a:buFont typeface="Arial" panose="020B0604020202020204" pitchFamily="34" charset="0"/>
              <a:buChar char="•"/>
            </a:pPr>
            <a:r>
              <a:rPr lang="en-US" sz="2400" dirty="0">
                <a:latin typeface="Comic Sans MS" panose="030F0702030302020204" pitchFamily="66" charset="0"/>
              </a:rPr>
              <a:t>It is slightly soluble in water soluble in ethanol, insoluble in CHCI, and ether.</a:t>
            </a:r>
          </a:p>
          <a:p>
            <a:pPr marL="285750" indent="-285750">
              <a:buFont typeface="Arial" panose="020B0604020202020204" pitchFamily="34" charset="0"/>
              <a:buChar char="•"/>
            </a:pPr>
            <a:r>
              <a:rPr lang="en-US" sz="2400" dirty="0">
                <a:latin typeface="Comic Sans MS" panose="030F0702030302020204" pitchFamily="66" charset="0"/>
              </a:rPr>
              <a:t>It is a weak monoacidic tertiary base. Can be extracted from an aqueous solution of its salts with CHCI3.</a:t>
            </a:r>
          </a:p>
          <a:p>
            <a:pPr marL="285750" indent="-285750">
              <a:buFont typeface="Arial" panose="020B0604020202020204" pitchFamily="34" charset="0"/>
              <a:buChar char="•"/>
            </a:pPr>
            <a:r>
              <a:rPr lang="en-US" sz="2400" dirty="0">
                <a:latin typeface="Comic Sans MS" panose="030F0702030302020204" pitchFamily="66" charset="0"/>
              </a:rPr>
              <a:t>Contain C=O and COOH groups, thus it forms:</a:t>
            </a:r>
          </a:p>
        </p:txBody>
      </p:sp>
      <p:sp>
        <p:nvSpPr>
          <p:cNvPr id="7" name="TextBox 6">
            <a:extLst>
              <a:ext uri="{FF2B5EF4-FFF2-40B4-BE49-F238E27FC236}">
                <a16:creationId xmlns:a16="http://schemas.microsoft.com/office/drawing/2014/main" id="{EA89B467-39AC-5374-37C0-0320A3418539}"/>
              </a:ext>
            </a:extLst>
          </p:cNvPr>
          <p:cNvSpPr txBox="1"/>
          <p:nvPr/>
        </p:nvSpPr>
        <p:spPr>
          <a:xfrm>
            <a:off x="4572000" y="5125694"/>
            <a:ext cx="2844800" cy="369332"/>
          </a:xfrm>
          <a:prstGeom prst="rect">
            <a:avLst/>
          </a:prstGeom>
          <a:solidFill>
            <a:srgbClr val="FFFFCC"/>
          </a:solidFill>
          <a:ln>
            <a:solidFill>
              <a:schemeClr val="tx1"/>
            </a:solidFill>
          </a:ln>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US" b="1" dirty="0">
                <a:latin typeface="Comic Sans MS" panose="030F0702030302020204" pitchFamily="66" charset="0"/>
              </a:rPr>
              <a:t>Salt with NaHCO</a:t>
            </a:r>
            <a:r>
              <a:rPr lang="en-US" b="1" baseline="-25000" dirty="0">
                <a:latin typeface="Comic Sans MS" panose="030F0702030302020204" pitchFamily="66" charset="0"/>
              </a:rPr>
              <a:t>3</a:t>
            </a:r>
          </a:p>
        </p:txBody>
      </p:sp>
      <p:sp>
        <p:nvSpPr>
          <p:cNvPr id="8" name="TextBox 7">
            <a:extLst>
              <a:ext uri="{FF2B5EF4-FFF2-40B4-BE49-F238E27FC236}">
                <a16:creationId xmlns:a16="http://schemas.microsoft.com/office/drawing/2014/main" id="{ACC7018F-B298-D8EB-5FBF-871F23582689}"/>
              </a:ext>
            </a:extLst>
          </p:cNvPr>
          <p:cNvSpPr txBox="1"/>
          <p:nvPr/>
        </p:nvSpPr>
        <p:spPr>
          <a:xfrm>
            <a:off x="1371600" y="5125694"/>
            <a:ext cx="2844800" cy="369332"/>
          </a:xfrm>
          <a:prstGeom prst="rect">
            <a:avLst/>
          </a:prstGeom>
          <a:ln>
            <a:solidFill>
              <a:schemeClr val="tx1"/>
            </a:solidFill>
          </a:ln>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US" b="1" dirty="0">
                <a:latin typeface="Comic Sans MS" panose="030F0702030302020204" pitchFamily="66" charset="0"/>
              </a:rPr>
              <a:t>Oxime</a:t>
            </a:r>
          </a:p>
        </p:txBody>
      </p:sp>
      <p:sp>
        <p:nvSpPr>
          <p:cNvPr id="9" name="TextBox 8">
            <a:extLst>
              <a:ext uri="{FF2B5EF4-FFF2-40B4-BE49-F238E27FC236}">
                <a16:creationId xmlns:a16="http://schemas.microsoft.com/office/drawing/2014/main" id="{D3660AC7-F92F-E0F9-8E83-3E1801C879D2}"/>
              </a:ext>
            </a:extLst>
          </p:cNvPr>
          <p:cNvSpPr txBox="1"/>
          <p:nvPr/>
        </p:nvSpPr>
        <p:spPr>
          <a:xfrm>
            <a:off x="7953326" y="5125694"/>
            <a:ext cx="2844800" cy="369332"/>
          </a:xfrm>
          <a:prstGeom prst="rect">
            <a:avLst/>
          </a:prstGeom>
          <a:solidFill>
            <a:srgbClr val="FFFF00"/>
          </a:solidFill>
          <a:ln>
            <a:solidFill>
              <a:schemeClr val="tx1"/>
            </a:solidFill>
          </a:ln>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US" b="1" dirty="0">
                <a:latin typeface="Comic Sans MS" panose="030F0702030302020204" pitchFamily="66" charset="0"/>
              </a:rPr>
              <a:t>Ester with alcohol</a:t>
            </a:r>
            <a:endParaRPr lang="en-US" b="1" baseline="-25000" dirty="0">
              <a:latin typeface="Comic Sans MS" panose="030F0702030302020204" pitchFamily="66" charset="0"/>
            </a:endParaRPr>
          </a:p>
        </p:txBody>
      </p:sp>
      <p:sp>
        <p:nvSpPr>
          <p:cNvPr id="10" name="Footer Placeholder 4">
            <a:extLst>
              <a:ext uri="{FF2B5EF4-FFF2-40B4-BE49-F238E27FC236}">
                <a16:creationId xmlns:a16="http://schemas.microsoft.com/office/drawing/2014/main" id="{37714F94-E648-2354-12AC-3CF824D2ECBA}"/>
              </a:ext>
            </a:extLst>
          </p:cNvPr>
          <p:cNvSpPr>
            <a:spLocks noGrp="1"/>
          </p:cNvSpPr>
          <p:nvPr>
            <p:ph type="ftr" sz="quarter" idx="11"/>
          </p:nvPr>
        </p:nvSpPr>
        <p:spPr>
          <a:xfrm>
            <a:off x="4165600" y="6356351"/>
            <a:ext cx="3860800" cy="365125"/>
          </a:xfrm>
        </p:spPr>
        <p:txBody>
          <a:bodyPr/>
          <a:lstStyle/>
          <a:p>
            <a:r>
              <a:rPr lang="en-US" sz="1400" b="1" dirty="0">
                <a:latin typeface="Comic Sans MS" panose="030F0702030302020204" pitchFamily="66" charset="0"/>
              </a:rPr>
              <a:t>©2023 ANJU SINGH</a:t>
            </a:r>
          </a:p>
        </p:txBody>
      </p:sp>
      <p:pic>
        <p:nvPicPr>
          <p:cNvPr id="11" name="Picture 10">
            <a:extLst>
              <a:ext uri="{FF2B5EF4-FFF2-40B4-BE49-F238E27FC236}">
                <a16:creationId xmlns:a16="http://schemas.microsoft.com/office/drawing/2014/main" id="{C55576AE-CA49-778A-AC90-19F817BC39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178815"/>
            <a:ext cx="1167387" cy="1188608"/>
          </a:xfrm>
          <a:prstGeom prst="rect">
            <a:avLst/>
          </a:prstGeom>
        </p:spPr>
      </p:pic>
      <p:sp>
        <p:nvSpPr>
          <p:cNvPr id="12" name="Slide Number Placeholder 3">
            <a:extLst>
              <a:ext uri="{FF2B5EF4-FFF2-40B4-BE49-F238E27FC236}">
                <a16:creationId xmlns:a16="http://schemas.microsoft.com/office/drawing/2014/main" id="{872078FA-CA98-41A2-3C6E-65980BECF9CE}"/>
              </a:ext>
            </a:extLst>
          </p:cNvPr>
          <p:cNvSpPr txBox="1">
            <a:spLocks/>
          </p:cNvSpPr>
          <p:nvPr/>
        </p:nvSpPr>
        <p:spPr>
          <a:xfrm>
            <a:off x="8610600" y="6234967"/>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z="1800" b="1" smtClean="0">
                <a:latin typeface="Comic Sans MS" panose="030F0702030302020204" pitchFamily="66" charset="0"/>
              </a:rPr>
              <a:pPr/>
              <a:t>9</a:t>
            </a:fld>
            <a:endParaRPr lang="en-US" sz="1800" b="1" dirty="0">
              <a:latin typeface="Comic Sans MS" panose="030F0702030302020204" pitchFamily="66" charset="0"/>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885</TotalTime>
  <Words>1134</Words>
  <Application>Microsoft Office PowerPoint</Application>
  <PresentationFormat>Widescreen</PresentationFormat>
  <Paragraphs>140</Paragraphs>
  <Slides>17</Slides>
  <Notes>1</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17</vt:i4>
      </vt:variant>
    </vt:vector>
  </HeadingPairs>
  <TitlesOfParts>
    <vt:vector size="23" baseType="lpstr">
      <vt:lpstr>Arial</vt:lpstr>
      <vt:lpstr>Calibri</vt:lpstr>
      <vt:lpstr>Comic Sans MS</vt:lpstr>
      <vt:lpstr>Times New Roman</vt:lpstr>
      <vt:lpstr>Office Theme</vt:lpstr>
      <vt:lpstr>CS ChemDraw Drawing</vt:lpstr>
      <vt:lpstr>BP504 T. PHARMACOGNOSY AND PHYTOCHEMISTRY II (Theory)</vt:lpstr>
      <vt:lpstr>OPIUM ALKALOIDS </vt:lpstr>
      <vt:lpstr>OPIUM ALKALOIDS </vt:lpstr>
      <vt:lpstr>OPIUM ALKALOIDS </vt:lpstr>
      <vt:lpstr>OPIUM ALKALOIDS </vt:lpstr>
      <vt:lpstr>OPIUM ALKALOIDS </vt:lpstr>
      <vt:lpstr>OPIUM ALKALOIDS</vt:lpstr>
      <vt:lpstr>TESTS FOR  IDENTIFICATION </vt:lpstr>
      <vt:lpstr>PROPERTIES OF NARCEINE</vt:lpstr>
      <vt:lpstr>TEST FOR IDENTIFICATION</vt:lpstr>
      <vt:lpstr>OPIUM ALKALOID OF PHENANTHRENE GROUP </vt:lpstr>
      <vt:lpstr>PowerPoint Presentation</vt:lpstr>
      <vt:lpstr>PowerPoint Presentation</vt:lpstr>
      <vt:lpstr>PowerPoint Presentation</vt:lpstr>
      <vt:lpstr>CHEMICAL TESTS MORPHINE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BP504 T. PHARMACOGNOSY AND PHYTOCHEMISTRY II (Theory)</dc:title>
  <dc:creator>admin</dc:creator>
  <cp:lastModifiedBy>user</cp:lastModifiedBy>
  <cp:revision>93</cp:revision>
  <dcterms:created xsi:type="dcterms:W3CDTF">2006-08-16T00:00:00Z</dcterms:created>
  <dcterms:modified xsi:type="dcterms:W3CDTF">2023-02-25T13:01:10Z</dcterms:modified>
</cp:coreProperties>
</file>