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78" r:id="rId4"/>
    <p:sldId id="284" r:id="rId5"/>
    <p:sldId id="285" r:id="rId6"/>
    <p:sldId id="286" r:id="rId7"/>
    <p:sldId id="287" r:id="rId8"/>
    <p:sldId id="289" r:id="rId9"/>
    <p:sldId id="279" r:id="rId10"/>
    <p:sldId id="280" r:id="rId11"/>
    <p:sldId id="281" r:id="rId12"/>
    <p:sldId id="290" r:id="rId13"/>
    <p:sldId id="291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40813-C61E-43EE-8DB0-D3A1820C4D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2C9-9DB7-4391-A130-65E8CE5DD1B3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6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0899-8C67-4649-AAA0-516614C74A23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A4C1-05BC-440C-9022-DE96354CB3BF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7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A51-B2AA-496C-AB84-76E21737283E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F4C-8372-4805-8B32-56B56CAF0116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7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C6B-75C5-48B0-98BA-1601D28DCC0F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7FB-3CE0-4425-8E46-B4F0F25615B8}" type="datetime1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7A63-E27D-4E21-BFEA-BD971470326E}" type="datetime1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4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EB65-B6B9-4E60-9368-5FC22EB9849C}" type="datetime1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60F3-5EF0-4D34-A03D-2159C322E239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1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77E0-E13E-4340-BD1D-FB00A0568BE4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0ABB-1286-46EC-8E79-73DE8FBB2A98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118" y="679956"/>
            <a:ext cx="9944100" cy="990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BP504 T. PHARMACOGNOSY AND PHYTOCHEMISTRY II (Theory)</a:t>
            </a:r>
            <a:endParaRPr lang="en-US" sz="4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018" y="1828800"/>
            <a:ext cx="10744200" cy="4613048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UNIT-II</a:t>
            </a:r>
          </a:p>
          <a:p>
            <a:pPr algn="l">
              <a:spcBef>
                <a:spcPts val="600"/>
              </a:spcBef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biosources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Alkaloids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Belladonna, Opium,</a:t>
            </a:r>
          </a:p>
          <a:p>
            <a:pPr algn="l">
              <a:spcBef>
                <a:spcPts val="600"/>
              </a:spcBef>
            </a:pP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Phenylpropanoids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Flavonoids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Lignans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Tea,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Ruta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Steroids, Cardiac Glycosides &amp;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Triterpenoids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Liquorice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Dioscorea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Digitalis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Volatile oils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Mentha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Clove, Cinnamon, Fennel, Coriander,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Tannins: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Catechu,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Pterocarpus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Resins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Benzoin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Guggul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Ginger,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Asafoetida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Myrrh, Colophony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Glycosides: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Senna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Aloes, Bitter Almond </a:t>
            </a:r>
          </a:p>
          <a:p>
            <a:pPr algn="l">
              <a:spcBef>
                <a:spcPts val="600"/>
              </a:spcBef>
            </a:pP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Iridoids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, Other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terpenoids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Naphthaquinones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Gentian, Artemisia,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taxus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carotenoids</a:t>
            </a: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FDD38-11A9-4601-83CD-8A83C471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DC2DA-B967-4E4B-A89F-9B03CE341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208"/>
            <a:ext cx="10363200" cy="4907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b="1" u="sng" dirty="0">
                <a:latin typeface="Comic Sans MS" panose="030F0702030302020204" pitchFamily="66" charset="0"/>
                <a:cs typeface="Times New Roman" pitchFamily="18" charset="0"/>
              </a:rPr>
              <a:t>EFFECTS OF RAUWOLFIA ALKALOIDS 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exert hypotensive effects by depletion of catecholamine and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serotonine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stores in many organs, and by reduction of uptake of catecholamines by adrenergic neurons.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Their sedative and tranquilizing effect are thought to be related to depletion of amines in CNS.</a:t>
            </a:r>
          </a:p>
          <a:p>
            <a:r>
              <a:rPr lang="en-US" b="1" u="sng" dirty="0">
                <a:latin typeface="Comic Sans MS" panose="030F0702030302020204" pitchFamily="66" charset="0"/>
                <a:cs typeface="Times New Roman" pitchFamily="18" charset="0"/>
              </a:rPr>
              <a:t>RESERPINE: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used for neuroleptic properties &amp; antihypertensive activity. Used in combination with diuretics for treating arterial hypertension.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66A9C6-B0ED-410B-3EAA-215BDE9CA084}"/>
              </a:ext>
            </a:extLst>
          </p:cNvPr>
          <p:cNvSpPr txBox="1">
            <a:spLocks/>
          </p:cNvSpPr>
          <p:nvPr/>
        </p:nvSpPr>
        <p:spPr>
          <a:xfrm>
            <a:off x="1981200" y="3810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APPLICATIONS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976A161-4D22-6978-75F0-3700FAB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10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2EA61BD-1F23-DA80-373F-EEB08FAF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E6B18B-1A1F-1D9D-CEE6-CAA775BF4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208"/>
            <a:ext cx="10668000" cy="4907392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RESCINNAMINE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(It has the same activity)</a:t>
            </a:r>
          </a:p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AJMALINE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(antiarrhythmic agent) decrease the rate of depolarization of atrial and ventricular cells </a:t>
            </a:r>
          </a:p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AJMALICINE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(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Raubasine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) moderates the activity of the vasomotor centers, especially in the brain stem. It causes a transient increase of the blood flow to the brain and is slightly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anxiolytic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7E5E3B-D02D-5A9C-F286-F4B1B61652F2}"/>
              </a:ext>
            </a:extLst>
          </p:cNvPr>
          <p:cNvSpPr txBox="1">
            <a:spLocks/>
          </p:cNvSpPr>
          <p:nvPr/>
        </p:nvSpPr>
        <p:spPr>
          <a:xfrm>
            <a:off x="1981200" y="3810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APPLICATIONS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5B3A893-E97B-E8D7-FE12-4BAD1613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3793B5-2EA7-3A7A-4C62-00638231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D523CF-AF55-B305-550E-B399653FD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10668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Antihypertensive in activity. Among the various alkaloids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are clinically important.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lowers the blood pressure by  depleting stores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catecholamines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at nerve endings. It prevents re-uptake of nor epinephrine at  storage sites, allowing enzymatic destruction of neuronal transmitter. 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It is used to treat mild essential  hypertension and may be an effective adjunct to the treatment of more severe hypertension.  Because of the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tranquillising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effects, the drug is used in mild anxiety conditions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in  some of the neuropsychiatric disorders. 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9338B1-8C93-2DDA-8115-D988226FC276}"/>
              </a:ext>
            </a:extLst>
          </p:cNvPr>
          <p:cNvSpPr txBox="1">
            <a:spLocks/>
          </p:cNvSpPr>
          <p:nvPr/>
        </p:nvSpPr>
        <p:spPr>
          <a:xfrm>
            <a:off x="1981200" y="3810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USES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5C7D1C-A269-B8BB-857A-4CFE8C55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F19C066-FB03-D161-2C50-57C024BD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51AC4A-368C-38B0-8CE6-CF69791B8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91800" cy="48006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also used as antihypertensive, but it causes mental depression in higher doses.  </a:t>
            </a:r>
          </a:p>
          <a:p>
            <a:pPr algn="just">
              <a:spcBef>
                <a:spcPts val="1200"/>
              </a:spcBef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Deserpidine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used as antihypertensive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tranquilliser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It shows very less side effects.  </a:t>
            </a:r>
          </a:p>
          <a:p>
            <a:pPr algn="just">
              <a:spcBef>
                <a:spcPts val="1200"/>
              </a:spcBef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though less in quantity, has the uses in treatment of circulatory diseases, in relief of  obstruction of normal cerebral blood flow.  </a:t>
            </a:r>
          </a:p>
          <a:p>
            <a:pPr algn="just">
              <a:spcBef>
                <a:spcPts val="1200"/>
              </a:spcBef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Syrosingopine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shows peripheral effects similar to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It has less sedative actions and it is  used for the treatment of mild or moderate hypertension.  </a:t>
            </a:r>
          </a:p>
          <a:p>
            <a:pPr algn="just">
              <a:spcBef>
                <a:spcPts val="120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A4BB33-84C4-8896-5AEF-4E79FA2A502B}"/>
              </a:ext>
            </a:extLst>
          </p:cNvPr>
          <p:cNvSpPr txBox="1">
            <a:spLocks/>
          </p:cNvSpPr>
          <p:nvPr/>
        </p:nvSpPr>
        <p:spPr>
          <a:xfrm>
            <a:off x="1981200" y="3810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USES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75A3750-AB31-36BC-144E-534C85DD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0F44F8-3798-F30D-A437-12C865F1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90766B-F50D-7DF7-3F59-8CDE999CE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10591800" cy="4729089"/>
          </a:xfrm>
        </p:spPr>
        <p:txBody>
          <a:bodyPr>
            <a:noAutofit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root,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serpentina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root,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chotachand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sarpgandha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Dried roots of plant –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serpentina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–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apocynaceae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R.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vomitoria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(doubled than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serpentina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), 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canescens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lingustrina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Contains not less than 0.15%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ajmalacine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on dried basis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Insanity &amp; snake bite treatment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1952, Mueller – isolated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1 hectare- 1200kg roots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total alkaloids ( %) form a complex mixture of nearly 30 different compounds, mostly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2378604-CA75-4DA3-9D7D-E0B4FBAD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644C84-95BE-38BA-CC7D-D2F5BD62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813BE4-4F30-CDE6-1B60-4A610CA50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208"/>
            <a:ext cx="10591800" cy="475499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The most important alkaloids are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Deserpine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ajmaline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related alkaloids are weakly basic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diester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tertiary alkaloids and possess a carboxylic group on ring "E".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is pale white to slightly yellow or colorless crystals, weak base, insoluble in H2O, soluble in CHCl3.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Nearly 30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alkaloids- reported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Total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alkaloidal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content of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 roots 0.7 – 3 %, depending upon the source.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Alkaloids are concentrated mostly in  the bark of the roots.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625F6-B8CB-18EC-B81B-E5ED80EC4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1DC40E2-0119-4075-A5E6-0AE779E6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A0BCA2-197E-37D5-1EAF-89F3EC4F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70234D-894C-271F-AC41-F645DF1BA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105156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Broadly classified as </a:t>
            </a:r>
          </a:p>
          <a:p>
            <a:pPr>
              <a:spcBef>
                <a:spcPts val="600"/>
              </a:spcBef>
            </a:pP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alkaloids, </a:t>
            </a:r>
          </a:p>
          <a:p>
            <a:pPr>
              <a:spcBef>
                <a:spcPts val="600"/>
              </a:spcBef>
            </a:pP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alkaloids, </a:t>
            </a:r>
          </a:p>
          <a:p>
            <a:pPr>
              <a:spcBef>
                <a:spcPts val="600"/>
              </a:spcBef>
            </a:pP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 </a:t>
            </a:r>
          </a:p>
          <a:p>
            <a:pPr>
              <a:spcBef>
                <a:spcPts val="600"/>
              </a:spcBef>
            </a:pP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oxyindole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 and 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pseudo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indoxyl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alkaloids.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important alkaloid-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 Also contains oleo-resin,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phytosterol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fatty acids, alcohol and sugars.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Other alkaloids-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ajmaline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rauwolfinine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reserpinine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yohimbine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 serpentine and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serpentinine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8A16BA-BAD1-7D81-A9BF-268156EA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B36A3FF-7150-87E6-0926-DD11FA65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3562B41-E780-8AA4-2625-9F9238FD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724B76-D79F-A0B2-F28A-FE5E24E4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17208"/>
            <a:ext cx="10439399" cy="48311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The major alkaloids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are esters derived from  methyl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trimethoxybenzoic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acid in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trimethoxycinnamic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acid in case of 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Syrosingopine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is methyl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carbethoxy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syringoyl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Reserpine contains six asymmetric  carbon atoms thus allowing for 64 stereoisomers.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occurs in nature as the laevorotatory substance</a:t>
            </a:r>
          </a:p>
          <a:p>
            <a:pPr>
              <a:spcBef>
                <a:spcPts val="6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5D33D2-AAD7-E0E3-F41F-7713FBEB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B10712E-2931-E57F-CF9B-7F081BA1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0CE1D8-4AAC-BA51-8874-638C899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71A2C8-0A27-78CA-3859-18E163E03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628" y="1233619"/>
            <a:ext cx="6376413" cy="5141424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u="sng" dirty="0">
                <a:latin typeface="Comic Sans MS" panose="030F0702030302020204" pitchFamily="66" charset="0"/>
                <a:cs typeface="Times New Roman" pitchFamily="18" charset="0"/>
              </a:rPr>
              <a:t>RESERPINE: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Molecular formula: C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33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40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N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9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The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bases </a:t>
            </a:r>
            <a:r>
              <a:rPr lang="en-US" sz="2800" b="1" i="1" dirty="0">
                <a:latin typeface="Comic Sans MS" panose="030F0702030302020204" pitchFamily="66" charset="0"/>
                <a:cs typeface="Times New Roman" pitchFamily="18" charset="0"/>
              </a:rPr>
              <a:t>divided into 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three groups according to their structural types : </a:t>
            </a:r>
          </a:p>
          <a:p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(a) Alkaloids with the </a:t>
            </a:r>
            <a:r>
              <a:rPr lang="en-US" sz="2800" i="1" dirty="0" err="1">
                <a:latin typeface="Comic Sans MS" panose="030F0702030302020204" pitchFamily="66" charset="0"/>
                <a:cs typeface="Times New Roman" pitchFamily="18" charset="0"/>
              </a:rPr>
              <a:t>yohimbine</a:t>
            </a:r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 skeleton, including </a:t>
            </a:r>
            <a:r>
              <a:rPr lang="en-US" sz="2800" i="1" dirty="0" err="1">
                <a:latin typeface="Comic Sans MS" panose="030F0702030302020204" pitchFamily="66" charset="0"/>
                <a:cs typeface="Times New Roman" pitchFamily="18" charset="0"/>
              </a:rPr>
              <a:t>diesters</a:t>
            </a:r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 of the 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type. </a:t>
            </a:r>
          </a:p>
          <a:p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(b) </a:t>
            </a:r>
            <a:r>
              <a:rPr lang="en-US" sz="2800" i="1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-like </a:t>
            </a:r>
            <a:r>
              <a:rPr lang="en-US" sz="2800" i="1" dirty="0" err="1">
                <a:latin typeface="Comic Sans MS" panose="030F0702030302020204" pitchFamily="66" charset="0"/>
                <a:cs typeface="Times New Roman" pitchFamily="18" charset="0"/>
              </a:rPr>
              <a:t>indoles</a:t>
            </a:r>
            <a:r>
              <a:rPr lang="en-US" sz="2800" i="1" dirty="0">
                <a:latin typeface="Comic Sans MS" panose="030F0702030302020204" pitchFamily="66" charset="0"/>
                <a:cs typeface="Times New Roman" pitchFamily="18" charset="0"/>
              </a:rPr>
              <a:t> , whose distinguishing feature is the  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oxygen-heterocyclic E ring.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(c)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Dihydroindoles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of the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ajmaline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type </a:t>
            </a:r>
            <a:r>
              <a:rPr lang="en-US" sz="2800" b="1" i="1" dirty="0">
                <a:latin typeface="Comic Sans MS" panose="030F0702030302020204" pitchFamily="66" charset="0"/>
                <a:cs typeface="Times New Roman" pitchFamily="18" charset="0"/>
              </a:rPr>
              <a:t> and biogenetically related 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indoles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indolenines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F471F8A-3877-5387-2455-41D17EB3DF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966108"/>
              </p:ext>
            </p:extLst>
          </p:nvPr>
        </p:nvGraphicFramePr>
        <p:xfrm>
          <a:off x="7522755" y="1379652"/>
          <a:ext cx="4299300" cy="235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744720" imgH="2041920" progId="ChemDraw.Document.6.0">
                  <p:embed/>
                </p:oleObj>
              </mc:Choice>
              <mc:Fallback>
                <p:oleObj name="CS ChemDraw Drawing" r:id="rId3" imgW="3744720" imgH="2041920" progId="ChemDraw.Document.6.0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2755" y="1379652"/>
                        <a:ext cx="4299300" cy="2352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26CFE9C-8B53-B259-F169-BD885A15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728D6D8-CFF9-CF5F-032D-862F666E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AF92D7F-F463-9688-F4F6-5EF6188CF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0050B0-71E3-A54A-92F7-A483583C01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4DE122-A014-DB41-4A70-0C5934FC14FC}"/>
              </a:ext>
            </a:extLst>
          </p:cNvPr>
          <p:cNvSpPr txBox="1"/>
          <p:nvPr/>
        </p:nvSpPr>
        <p:spPr>
          <a:xfrm>
            <a:off x="7754667" y="3877739"/>
            <a:ext cx="41312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FIG: STRUCTURE OF RESERPINE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BE258C-B7F1-05F4-8D59-09AE6454D2FB}"/>
              </a:ext>
            </a:extLst>
          </p:cNvPr>
          <p:cNvSpPr txBox="1"/>
          <p:nvPr/>
        </p:nvSpPr>
        <p:spPr>
          <a:xfrm>
            <a:off x="7522755" y="4316817"/>
            <a:ext cx="45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R=3,4,5-trimethoxybenzoic acid – Reserpine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R= 3,4,5- </a:t>
            </a:r>
            <a:r>
              <a:rPr lang="en-US" sz="2000" dirty="0" err="1">
                <a:latin typeface="Comic Sans MS" panose="030F0702030302020204" pitchFamily="66" charset="0"/>
              </a:rPr>
              <a:t>trimethoxycinnamic</a:t>
            </a:r>
            <a:r>
              <a:rPr lang="en-US" sz="2000" dirty="0">
                <a:latin typeface="Comic Sans MS" panose="030F0702030302020204" pitchFamily="66" charset="0"/>
              </a:rPr>
              <a:t> acid- </a:t>
            </a:r>
            <a:r>
              <a:rPr lang="en-US" sz="2000" dirty="0" err="1">
                <a:latin typeface="Comic Sans MS" panose="030F0702030302020204" pitchFamily="66" charset="0"/>
              </a:rPr>
              <a:t>Recinnamine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0080"/>
            <a:ext cx="4953000" cy="4572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	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hemical structure of reserpine. | Download Scientific Diagram">
            <a:extLst>
              <a:ext uri="{FF2B5EF4-FFF2-40B4-BE49-F238E27FC236}">
                <a16:creationId xmlns:a16="http://schemas.microsoft.com/office/drawing/2014/main" id="{A7F400E7-FEE2-9949-7585-7E4C5C05D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399" y="1928234"/>
            <a:ext cx="5715001" cy="2380130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45C94F-51F0-7655-70F7-A837EA93AC1E}"/>
              </a:ext>
            </a:extLst>
          </p:cNvPr>
          <p:cNvSpPr txBox="1"/>
          <p:nvPr/>
        </p:nvSpPr>
        <p:spPr>
          <a:xfrm>
            <a:off x="2646780" y="4590366"/>
            <a:ext cx="76604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Reserpine (methyl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18-O-(3,4,5 </a:t>
            </a:r>
            <a:r>
              <a:rPr lang="en-US" sz="2400" b="1" dirty="0" err="1">
                <a:latin typeface="Comic Sans MS" panose="030F0702030302020204" pitchFamily="66" charset="0"/>
                <a:cs typeface="Times New Roman" pitchFamily="18" charset="0"/>
              </a:rPr>
              <a:t>trimethoxybenzoyl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Comic Sans MS" panose="030F0702030302020204" pitchFamily="66" charset="0"/>
                <a:cs typeface="Times New Roman" pitchFamily="18" charset="0"/>
              </a:rPr>
              <a:t>reserpate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 or 11, 17</a:t>
            </a:r>
            <a:r>
              <a:rPr lang="el-GR" sz="2400" b="1" dirty="0">
                <a:latin typeface="Comic Sans MS" panose="030F0702030302020204" pitchFamily="66" charset="0"/>
                <a:cs typeface="Times New Roman" pitchFamily="18" charset="0"/>
              </a:rPr>
              <a:t>α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 dimethoxy-16</a:t>
            </a:r>
            <a:r>
              <a:rPr lang="el-GR" sz="2400" b="1" dirty="0">
                <a:latin typeface="Comic Sans MS" panose="030F0702030302020204" pitchFamily="66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 -methoxy-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carbonyl-18</a:t>
            </a:r>
            <a:r>
              <a:rPr lang="el-GR" sz="2400" dirty="0">
                <a:latin typeface="Comic Sans MS" panose="030F0702030302020204" pitchFamily="66" charset="0"/>
                <a:cs typeface="Times New Roman" pitchFamily="18" charset="0"/>
              </a:rPr>
              <a:t>β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-3’,4’,5’-trimethoxybenzoyloxy-3</a:t>
            </a:r>
            <a:r>
              <a:rPr lang="el-GR" sz="2400" dirty="0">
                <a:latin typeface="Comic Sans MS" panose="030F0702030302020204" pitchFamily="66" charset="0"/>
                <a:cs typeface="Times New Roman" pitchFamily="18" charset="0"/>
              </a:rPr>
              <a:t>β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,20</a:t>
            </a:r>
            <a:r>
              <a:rPr lang="el-GR" sz="2400" dirty="0">
                <a:latin typeface="Comic Sans MS" panose="030F0702030302020204" pitchFamily="66" charset="0"/>
                <a:cs typeface="Times New Roman" pitchFamily="18" charset="0"/>
              </a:rPr>
              <a:t>α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-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yohimbane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6E9FB89-6EA1-244C-491E-14E2D3A8C8F6}"/>
              </a:ext>
            </a:extLst>
          </p:cNvPr>
          <p:cNvSpPr txBox="1">
            <a:spLocks/>
          </p:cNvSpPr>
          <p:nvPr/>
        </p:nvSpPr>
        <p:spPr>
          <a:xfrm>
            <a:off x="1828800" y="609600"/>
            <a:ext cx="9220200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CHEMISTRY OF RESERPINE (RAUWOLFIA)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29EED8CF-5F9B-9162-8CF4-94762475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4EE3D31-AB18-9A24-8796-6BC73BC5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797E1A-395F-AA70-374C-001A80851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 l="8816" r="11905"/>
          <a:stretch>
            <a:fillRect/>
          </a:stretch>
        </p:blipFill>
        <p:spPr bwMode="auto">
          <a:xfrm>
            <a:off x="2743200" y="76199"/>
            <a:ext cx="662940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208"/>
            <a:ext cx="11125200" cy="5059792"/>
          </a:xfrm>
        </p:spPr>
        <p:txBody>
          <a:bodyPr>
            <a:noAutofit/>
          </a:bodyPr>
          <a:lstStyle/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Alkaline Hydrolysis: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1-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Reserpine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→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reserpic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acid +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trimethoxybenzoic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acid + methanol.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2-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Recinnamine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→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reserpic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acid +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trimethoxycinnamic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acid + methanol.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Tests for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reserpine:Vanillin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 in acetic acid → violet color.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Sodium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molybdate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in H2SO4 → Yellow → Blue in two minutes.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Dose  Rauwolfia roots: 100 to 150 mg (oral twice daily) 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Reserpine: Initial dose 250 µg once a day (oral) ; Maintenance dose 100 - 250 µg once a day  </a:t>
            </a:r>
          </a:p>
          <a:p>
            <a:pPr marL="0" indent="0">
              <a:buNone/>
            </a:pP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Rescinnamine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500 µg oral twice a day (initial dose); 250 µg oral daily  maintenance dose.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FC502E-4C18-C8C1-65DD-DB1444F2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933E678-DD7C-DE14-15E0-DD224388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3F5193-D629-F8C7-448B-C629AC77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C95B41-5303-F6ED-DC2C-FEAEF563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995</Words>
  <Application>Microsoft Office PowerPoint</Application>
  <PresentationFormat>Widescreen</PresentationFormat>
  <Paragraphs>103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Times New Roman</vt:lpstr>
      <vt:lpstr>Office Theme</vt:lpstr>
      <vt:lpstr>CS ChemDraw Drawing</vt:lpstr>
      <vt:lpstr>BP504 T. PHARMACOGNOSY AND PHYTOCHEMISTRY II (Theory)</vt:lpstr>
      <vt:lpstr>RAUWOLFIA</vt:lpstr>
      <vt:lpstr>RAUWOLFIA</vt:lpstr>
      <vt:lpstr>RAUWOLFIA</vt:lpstr>
      <vt:lpstr>RAUWOLFIA</vt:lpstr>
      <vt:lpstr>RAUWOLFIA</vt:lpstr>
      <vt:lpstr>PowerPoint Presentation</vt:lpstr>
      <vt:lpstr>PowerPoint Presentation</vt:lpstr>
      <vt:lpstr>RAUWOLFIA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75</cp:revision>
  <dcterms:created xsi:type="dcterms:W3CDTF">2006-08-16T00:00:00Z</dcterms:created>
  <dcterms:modified xsi:type="dcterms:W3CDTF">2023-02-20T06:56:25Z</dcterms:modified>
</cp:coreProperties>
</file>