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8" r:id="rId2"/>
    <p:sldId id="258" r:id="rId3"/>
    <p:sldId id="257" r:id="rId4"/>
    <p:sldId id="260" r:id="rId5"/>
    <p:sldId id="262" r:id="rId6"/>
    <p:sldId id="259" r:id="rId7"/>
    <p:sldId id="263" r:id="rId8"/>
    <p:sldId id="264" r:id="rId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7727DC-02AE-4B90-922F-7309CC19A953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0540813-C61E-43EE-8DB0-D3A1820C4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3203-C580-4021-BBD7-CE5F4BFCE4D0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F999-0F06-42EE-AE64-3D54DB7381B7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AA5-57D7-47AF-BBF4-EEFA2B24DCD8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04BC-26BE-444A-A43F-95DB70E8A8BE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A2BA-616E-4F04-B81F-A006B9DDEEFC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2A94-82BA-476C-9FF3-3F1EAB7774DE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3B8-BA1F-46A8-93FD-77163C4E13B0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338F-BD7C-4CC6-BDB7-B0C307831969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1DC1-39FA-42B7-A06C-A06A86BB09F2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68F6-30F1-43FA-9263-AD9C14C173E8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12C6-606F-436A-8352-6AECCB183CAC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6AE7F-C496-4AF5-8892-1EF89624222E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5601" y="426608"/>
            <a:ext cx="9944100" cy="99060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omic Sans MS" panose="030F0702030302020204" pitchFamily="66" charset="0"/>
                <a:cs typeface="Times New Roman" pitchFamily="18" charset="0"/>
              </a:rPr>
              <a:t>BP504 T. PHARMACOGNOSY AND PHYTOCHEMISTRY II (Theory)</a:t>
            </a:r>
            <a:endParaRPr lang="en-US" sz="44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9018" y="1828800"/>
            <a:ext cx="10744200" cy="4780671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UNIT-II</a:t>
            </a:r>
          </a:p>
          <a:p>
            <a:pPr algn="l">
              <a:spcBef>
                <a:spcPts val="600"/>
              </a:spcBef>
            </a:pPr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General introduction, composition, chemistry &amp; chemical classes, </a:t>
            </a:r>
            <a:r>
              <a:rPr lang="en-US" sz="2400" dirty="0" err="1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biosources</a:t>
            </a:r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, therapeutic uses, and commercial applications of the following secondary metabolites:</a:t>
            </a:r>
          </a:p>
          <a:p>
            <a:pPr algn="l">
              <a:spcBef>
                <a:spcPts val="600"/>
              </a:spcBef>
            </a:pP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Steroids, Cardiac Glycosides &amp; Triterpenoids</a:t>
            </a:r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: </a:t>
            </a:r>
          </a:p>
          <a:p>
            <a:pPr algn="l">
              <a:spcBef>
                <a:spcPts val="600"/>
              </a:spcBef>
            </a:pPr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                          </a:t>
            </a:r>
            <a:r>
              <a:rPr lang="en-US" sz="2400" dirty="0" err="1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Liquorice</a:t>
            </a:r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,</a:t>
            </a:r>
          </a:p>
          <a:p>
            <a:pPr algn="l">
              <a:spcBef>
                <a:spcPts val="600"/>
              </a:spcBef>
            </a:pPr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                          </a:t>
            </a:r>
            <a:r>
              <a:rPr lang="en-US" sz="2400" dirty="0" err="1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Dioscorea</a:t>
            </a:r>
            <a:endParaRPr lang="en-US" sz="2400" dirty="0">
              <a:solidFill>
                <a:schemeClr val="tx1"/>
              </a:solidFill>
              <a:latin typeface="Comic Sans MS" panose="030F0702030302020204" pitchFamily="66" charset="0"/>
              <a:cs typeface="Times New Roman" pitchFamily="18" charset="0"/>
            </a:endParaRPr>
          </a:p>
          <a:p>
            <a:pPr algn="l">
              <a:spcBef>
                <a:spcPts val="600"/>
              </a:spcBef>
            </a:pPr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                          Digitalis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FDD38-11A9-4601-83CD-8A83C4717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6DC2DA-B967-4E4B-A89F-9B03CE3415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30796"/>
            <a:ext cx="98298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omic Sans MS" panose="030F0702030302020204" pitchFamily="66" charset="0"/>
                <a:cs typeface="Times New Roman" pitchFamily="18" charset="0"/>
              </a:rPr>
              <a:t>STEROIDS, CARDIAC GLYCOSIDES &amp; TRITERPENOIDS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194617"/>
              </p:ext>
            </p:extLst>
          </p:nvPr>
        </p:nvGraphicFramePr>
        <p:xfrm>
          <a:off x="6383802" y="1905000"/>
          <a:ext cx="3917124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CS ChemDraw Drawing" r:id="rId2" imgW="3076560" imgH="2394000" progId="ChemDraw.Document.6.0">
                  <p:embed/>
                </p:oleObj>
              </mc:Choice>
              <mc:Fallback>
                <p:oleObj name="CS ChemDraw Drawing" r:id="rId2" imgW="3076560" imgH="2394000" progId="ChemDraw.Document.6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802" y="1905000"/>
                        <a:ext cx="3917124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992684"/>
              </p:ext>
            </p:extLst>
          </p:nvPr>
        </p:nvGraphicFramePr>
        <p:xfrm>
          <a:off x="2178876" y="1912732"/>
          <a:ext cx="3917124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CS ChemDraw Drawing" r:id="rId4" imgW="3076560" imgH="2394000" progId="ChemDraw.Document.6.0">
                  <p:embed/>
                </p:oleObj>
              </mc:Choice>
              <mc:Fallback>
                <p:oleObj name="CS ChemDraw Drawing" r:id="rId4" imgW="3076560" imgH="2394000" progId="ChemDraw.Document.6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876" y="1912732"/>
                        <a:ext cx="3917124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514600" y="5440362"/>
            <a:ext cx="27432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dirty="0">
                <a:latin typeface="Comic Sans MS" panose="030F0702030302020204" pitchFamily="66" charset="0"/>
                <a:cs typeface="Times New Roman" pitchFamily="18" charset="0"/>
              </a:rPr>
              <a:t>CARDENOLIDE</a:t>
            </a:r>
            <a:endParaRPr lang="en-US" sz="2700" b="1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9367" y="5440361"/>
            <a:ext cx="323016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>
                <a:latin typeface="Comic Sans MS" panose="030F0702030302020204" pitchFamily="66" charset="0"/>
                <a:cs typeface="Times New Roman" pitchFamily="18" charset="0"/>
              </a:rPr>
              <a:t>BUFADENOLIDE</a:t>
            </a:r>
            <a:endParaRPr lang="en-US" sz="2500" b="1" dirty="0">
              <a:latin typeface="Comic Sans MS" panose="030F0702030302020204" pitchFamily="66" charset="0"/>
            </a:endParaRP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0065F520-7299-AC1F-296B-8EBE21787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2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53628-7A8E-5BC1-2CB6-E2E482BFE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43B744-A5FA-EEB7-0836-A28CAD1663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900" y="441904"/>
            <a:ext cx="8229600" cy="381000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CARDIAC GLYCOSIDES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107442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General introduction:  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Aglycone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part of cardiac glycosides is a steroidal moiety </a:t>
            </a:r>
          </a:p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They are either C</a:t>
            </a:r>
            <a:r>
              <a:rPr lang="en-US" baseline="-25000" dirty="0">
                <a:latin typeface="Comic Sans MS" panose="030F0702030302020204" pitchFamily="66" charset="0"/>
                <a:cs typeface="Times New Roman" pitchFamily="18" charset="0"/>
              </a:rPr>
              <a:t>23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or C</a:t>
            </a:r>
            <a:r>
              <a:rPr lang="en-US" baseline="-25000" dirty="0">
                <a:latin typeface="Comic Sans MS" panose="030F0702030302020204" pitchFamily="66" charset="0"/>
                <a:cs typeface="Times New Roman" pitchFamily="18" charset="0"/>
              </a:rPr>
              <a:t>24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steroids as 5 member or 6 member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lactone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ring is present</a:t>
            </a:r>
          </a:p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5 member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lactone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ring-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cardenolides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- contain only 1 double bond, &amp; attached at C-17 position of steroidal moiety</a:t>
            </a:r>
          </a:p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6 member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lactone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ring-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Bufadenolides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- contains 2 double bonds, &amp; attached at C-17 </a:t>
            </a:r>
            <a:r>
              <a:rPr lang="el-GR" dirty="0">
                <a:latin typeface="Comic Sans MS" panose="030F0702030302020204" pitchFamily="66" charset="0"/>
                <a:cs typeface="Times New Roman"/>
              </a:rPr>
              <a:t>β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position of steroidal moiety</a:t>
            </a:r>
          </a:p>
          <a:p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Bufadenolide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-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bufalin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- obtained from skin of toads</a:t>
            </a:r>
          </a:p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Sugar part is attached through- C-3,</a:t>
            </a:r>
            <a:r>
              <a:rPr lang="el-GR" dirty="0">
                <a:latin typeface="Comic Sans MS" panose="030F0702030302020204" pitchFamily="66" charset="0"/>
                <a:cs typeface="Times New Roman"/>
              </a:rPr>
              <a:t> β</a:t>
            </a:r>
            <a:r>
              <a:rPr lang="en-US" dirty="0">
                <a:latin typeface="Comic Sans MS" panose="030F0702030302020204" pitchFamily="66" charset="0"/>
                <a:cs typeface="Times New Roman"/>
              </a:rPr>
              <a:t>- linkage</a:t>
            </a:r>
          </a:p>
          <a:p>
            <a:r>
              <a:rPr lang="en-US" dirty="0">
                <a:latin typeface="Comic Sans MS" panose="030F0702030302020204" pitchFamily="66" charset="0"/>
                <a:cs typeface="Times New Roman"/>
              </a:rPr>
              <a:t>For the cardiac activity the attachment at specific position is important</a:t>
            </a:r>
          </a:p>
          <a:p>
            <a:pPr>
              <a:buNone/>
            </a:pPr>
            <a:endParaRPr lang="en-US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5138BAD-303A-D4C6-BB84-C9F32B532422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3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5C21CC-0480-E626-6EFF-1446B94F1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004AE3-B108-A4B2-4132-E4425520D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507" y="1371490"/>
            <a:ext cx="10172700" cy="41150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The sugar part is attached via C-3 </a:t>
            </a:r>
            <a:r>
              <a:rPr lang="el-GR" sz="2400" dirty="0">
                <a:latin typeface="Comic Sans MS" panose="030F0702030302020204" pitchFamily="66" charset="0"/>
                <a:cs typeface="Times New Roman"/>
              </a:rPr>
              <a:t>β</a:t>
            </a:r>
            <a:r>
              <a:rPr lang="en-US" sz="2400" dirty="0">
                <a:latin typeface="Comic Sans MS" panose="030F0702030302020204" pitchFamily="66" charset="0"/>
                <a:cs typeface="Times New Roman"/>
              </a:rPr>
              <a:t> linkage</a:t>
            </a:r>
          </a:p>
          <a:p>
            <a:pPr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/>
              </a:rPr>
              <a:t>Sugars reported to be present are: glucose, </a:t>
            </a:r>
            <a:r>
              <a:rPr lang="en-US" sz="2400" dirty="0" err="1">
                <a:latin typeface="Comic Sans MS" panose="030F0702030302020204" pitchFamily="66" charset="0"/>
                <a:cs typeface="Times New Roman"/>
              </a:rPr>
              <a:t>fucose</a:t>
            </a:r>
            <a:r>
              <a:rPr lang="en-US" sz="2400" dirty="0">
                <a:latin typeface="Comic Sans MS" panose="030F0702030302020204" pitchFamily="66" charset="0"/>
                <a:cs typeface="Times New Roman"/>
              </a:rPr>
              <a:t>, </a:t>
            </a:r>
            <a:r>
              <a:rPr lang="en-US" sz="2400" dirty="0" err="1">
                <a:latin typeface="Comic Sans MS" panose="030F0702030302020204" pitchFamily="66" charset="0"/>
                <a:cs typeface="Times New Roman"/>
              </a:rPr>
              <a:t>rhamnose</a:t>
            </a:r>
            <a:r>
              <a:rPr lang="en-US" sz="2400" dirty="0">
                <a:latin typeface="Comic Sans MS" panose="030F0702030302020204" pitchFamily="66" charset="0"/>
                <a:cs typeface="Times New Roman"/>
              </a:rPr>
              <a:t>, </a:t>
            </a:r>
            <a:r>
              <a:rPr lang="en-US" sz="2400" dirty="0" err="1">
                <a:latin typeface="Comic Sans MS" panose="030F0702030302020204" pitchFamily="66" charset="0"/>
                <a:cs typeface="Times New Roman"/>
              </a:rPr>
              <a:t>digitoxose</a:t>
            </a:r>
            <a:r>
              <a:rPr lang="en-US" sz="2400" dirty="0">
                <a:latin typeface="Comic Sans MS" panose="030F0702030302020204" pitchFamily="66" charset="0"/>
                <a:cs typeface="Times New Roman"/>
              </a:rPr>
              <a:t>, </a:t>
            </a:r>
            <a:r>
              <a:rPr lang="en-US" sz="2400" dirty="0" err="1">
                <a:latin typeface="Comic Sans MS" panose="030F0702030302020204" pitchFamily="66" charset="0"/>
                <a:cs typeface="Times New Roman"/>
              </a:rPr>
              <a:t>digitalose</a:t>
            </a:r>
            <a:r>
              <a:rPr lang="en-US" sz="2400" dirty="0">
                <a:latin typeface="Comic Sans MS" panose="030F0702030302020204" pitchFamily="66" charset="0"/>
                <a:cs typeface="Times New Roman"/>
              </a:rPr>
              <a:t>, </a:t>
            </a:r>
            <a:r>
              <a:rPr lang="en-US" sz="2400" dirty="0" err="1">
                <a:latin typeface="Comic Sans MS" panose="030F0702030302020204" pitchFamily="66" charset="0"/>
                <a:cs typeface="Times New Roman"/>
              </a:rPr>
              <a:t>cymarose</a:t>
            </a:r>
            <a:r>
              <a:rPr lang="en-US" sz="2400" dirty="0">
                <a:latin typeface="Comic Sans MS" panose="030F0702030302020204" pitchFamily="66" charset="0"/>
                <a:cs typeface="Times New Roman"/>
              </a:rPr>
              <a:t>, </a:t>
            </a:r>
            <a:r>
              <a:rPr lang="en-US" sz="2400" dirty="0" err="1">
                <a:latin typeface="Comic Sans MS" panose="030F0702030302020204" pitchFamily="66" charset="0"/>
                <a:cs typeface="Times New Roman"/>
              </a:rPr>
              <a:t>sarmentose</a:t>
            </a:r>
            <a:r>
              <a:rPr lang="en-US" sz="2400" dirty="0">
                <a:latin typeface="Comic Sans MS" panose="030F0702030302020204" pitchFamily="66" charset="0"/>
                <a:cs typeface="Times New Roman"/>
              </a:rPr>
              <a:t>, </a:t>
            </a:r>
            <a:r>
              <a:rPr lang="en-US" sz="2400" dirty="0" err="1">
                <a:latin typeface="Comic Sans MS" panose="030F0702030302020204" pitchFamily="66" charset="0"/>
                <a:cs typeface="Times New Roman"/>
              </a:rPr>
              <a:t>thevatose</a:t>
            </a:r>
            <a:r>
              <a:rPr lang="en-US" sz="2400" dirty="0">
                <a:latin typeface="Comic Sans MS" panose="030F0702030302020204" pitchFamily="66" charset="0"/>
                <a:cs typeface="Times New Roman"/>
              </a:rPr>
              <a:t> etc. </a:t>
            </a:r>
          </a:p>
          <a:p>
            <a:pPr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/>
              </a:rPr>
              <a:t>Sugars- potentiates the </a:t>
            </a:r>
            <a:r>
              <a:rPr lang="en-US" sz="2400" dirty="0" err="1">
                <a:latin typeface="Comic Sans MS" panose="030F0702030302020204" pitchFamily="66" charset="0"/>
                <a:cs typeface="Times New Roman"/>
              </a:rPr>
              <a:t>solubilization</a:t>
            </a:r>
            <a:r>
              <a:rPr lang="en-US" sz="2400" dirty="0">
                <a:latin typeface="Comic Sans MS" panose="030F0702030302020204" pitchFamily="66" charset="0"/>
                <a:cs typeface="Times New Roman"/>
              </a:rPr>
              <a:t> of </a:t>
            </a:r>
            <a:r>
              <a:rPr lang="en-US" sz="2400" dirty="0" err="1">
                <a:latin typeface="Comic Sans MS" panose="030F0702030302020204" pitchFamily="66" charset="0"/>
                <a:cs typeface="Times New Roman"/>
              </a:rPr>
              <a:t>aglycone</a:t>
            </a:r>
            <a:r>
              <a:rPr lang="en-US" sz="2400" dirty="0">
                <a:latin typeface="Comic Sans MS" panose="030F0702030302020204" pitchFamily="66" charset="0"/>
                <a:cs typeface="Times New Roman"/>
              </a:rPr>
              <a:t> portion hence important for absorption &amp; distribution in the body.</a:t>
            </a:r>
          </a:p>
          <a:p>
            <a:pPr>
              <a:buNone/>
            </a:pPr>
            <a:r>
              <a:rPr lang="en-US" sz="2400" dirty="0" err="1">
                <a:latin typeface="Comic Sans MS" panose="030F0702030302020204" pitchFamily="66" charset="0"/>
                <a:cs typeface="Times New Roman"/>
              </a:rPr>
              <a:t>Upto</a:t>
            </a:r>
            <a:r>
              <a:rPr lang="en-US" sz="2400" dirty="0">
                <a:latin typeface="Comic Sans MS" panose="030F0702030302020204" pitchFamily="66" charset="0"/>
                <a:cs typeface="Times New Roman"/>
              </a:rPr>
              <a:t> 3 sugars can be attached in a </a:t>
            </a:r>
            <a:r>
              <a:rPr lang="en-US" sz="2400" dirty="0" err="1">
                <a:latin typeface="Comic Sans MS" panose="030F0702030302020204" pitchFamily="66" charset="0"/>
                <a:cs typeface="Times New Roman"/>
              </a:rPr>
              <a:t>aglycone</a:t>
            </a:r>
            <a:r>
              <a:rPr lang="en-US" sz="2400" dirty="0">
                <a:latin typeface="Comic Sans MS" panose="030F0702030302020204" pitchFamily="66" charset="0"/>
                <a:cs typeface="Times New Roman"/>
              </a:rPr>
              <a:t> at a time</a:t>
            </a:r>
          </a:p>
          <a:p>
            <a:pPr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/>
              </a:rPr>
              <a:t>↑se in no. of OH </a:t>
            </a:r>
            <a:r>
              <a:rPr lang="en-US" sz="2400" dirty="0" err="1">
                <a:latin typeface="Comic Sans MS" panose="030F0702030302020204" pitchFamily="66" charset="0"/>
                <a:cs typeface="Times New Roman"/>
              </a:rPr>
              <a:t>grps</a:t>
            </a:r>
            <a:r>
              <a:rPr lang="en-US" sz="2400" dirty="0">
                <a:latin typeface="Comic Sans MS" panose="030F0702030302020204" pitchFamily="66" charset="0"/>
                <a:cs typeface="Times New Roman"/>
              </a:rPr>
              <a:t> on </a:t>
            </a:r>
            <a:r>
              <a:rPr lang="en-US" sz="2400" dirty="0" err="1">
                <a:latin typeface="Comic Sans MS" panose="030F0702030302020204" pitchFamily="66" charset="0"/>
                <a:cs typeface="Times New Roman"/>
              </a:rPr>
              <a:t>aglycone</a:t>
            </a:r>
            <a:r>
              <a:rPr lang="en-US" sz="2400" dirty="0">
                <a:latin typeface="Comic Sans MS" panose="030F0702030302020204" pitchFamily="66" charset="0"/>
                <a:cs typeface="Times New Roman"/>
              </a:rPr>
              <a:t> leads to quick onset of action, enhances the metabolism</a:t>
            </a:r>
          </a:p>
          <a:p>
            <a:pPr>
              <a:buNone/>
            </a:pPr>
            <a:endParaRPr lang="en-US" sz="28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218A937-55C7-D174-1BE3-5E0C17A35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7900" y="441904"/>
            <a:ext cx="8229600" cy="381000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CARDIAC GLYCOSIDES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E649B54A-9A2B-3C4F-DB51-40807905C2EF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4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47E2EC1-9026-18E9-107E-EB5FD04E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3123C8A-D2B6-AF72-38AF-F4FE9710ED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100584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Plants containing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cardenolides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: restricted broadly to angiosperms,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leguminosae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sterculiaceae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cruciferae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scrophulariaceae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euphorbiaceae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etc.</a:t>
            </a:r>
          </a:p>
          <a:p>
            <a:pPr>
              <a:buNone/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Few families-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Liliaceae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&amp;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ranunculaceae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contains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bufadenolide</a:t>
            </a:r>
            <a:endParaRPr lang="en-US" sz="28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C87C25-1196-2898-F95D-8955EAB90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7900" y="441904"/>
            <a:ext cx="8229600" cy="381000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CARDIAC GLYCOSIDES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01F1B2EF-13F5-D31C-23E5-3E53EA028D20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5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82878AF-02E3-445F-2E2C-8EFED01BC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A3BA2C8-B7AD-F42F-C9FA-24FC617D6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DIGITALIS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55980D7-1E0B-2F39-2DDB-EBE50274FACB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6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02420CD-90EE-5FA6-E30A-3E9A18DE5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7D26D0-93FC-3EDC-80CC-2F4BE70DA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10591800" cy="4937344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Digitalis leaves, foxglove leaves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Dried leaves of digitalis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purpurea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, fam.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Scrophulariaceae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, dried at temp below 60°C just after collection of leaves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Not containing &gt; than 5% of moisture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GS: England, US, India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The plant has been known in 10</a:t>
            </a:r>
            <a:r>
              <a:rPr lang="en-US" sz="2400" baseline="30000" dirty="0">
                <a:latin typeface="Comic Sans MS" panose="030F0702030302020204" pitchFamily="66" charset="0"/>
                <a:cs typeface="Times New Roman" pitchFamily="18" charset="0"/>
              </a:rPr>
              <a:t>th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century 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In 1542, Fuchs, named plant the digitalis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In England the drug became official in 1650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In France- 1732, In Germany- 1771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In 1748 included in Russian pharmacopoeia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In 1748- French scientist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Salarve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criticised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the use of digitalis &amp; the drug was withdrawn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In 1785 onwards, after extensive research by William withering the drug received its importance again</a:t>
            </a:r>
          </a:p>
          <a:p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10363200" cy="475456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In India cultivated in Kashmir &amp;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nilgiri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hills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100 seeds weigh 40-70mg 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2.5 kg seeds req./ hectare of land,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propogated</a:t>
            </a:r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In first year- rosette of leaves, in 2</a:t>
            </a:r>
            <a:r>
              <a:rPr lang="en-US" sz="2400" baseline="30000" dirty="0">
                <a:latin typeface="Comic Sans MS" panose="030F0702030302020204" pitchFamily="66" charset="0"/>
                <a:cs typeface="Times New Roman" pitchFamily="18" charset="0"/>
              </a:rPr>
              <a:t>nd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yr sessile leaves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Leaves are picked in 1</a:t>
            </a:r>
            <a:r>
              <a:rPr lang="en-US" sz="2400" baseline="30000" dirty="0">
                <a:latin typeface="Comic Sans MS" panose="030F0702030302020204" pitchFamily="66" charset="0"/>
                <a:cs typeface="Times New Roman" pitchFamily="18" charset="0"/>
              </a:rPr>
              <a:t>st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and 2</a:t>
            </a:r>
            <a:r>
              <a:rPr lang="en-US" sz="2400" baseline="30000" dirty="0">
                <a:latin typeface="Comic Sans MS" panose="030F0702030302020204" pitchFamily="66" charset="0"/>
                <a:cs typeface="Times New Roman" pitchFamily="18" charset="0"/>
              </a:rPr>
              <a:t>nd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yr in afternoon when 2/3</a:t>
            </a:r>
            <a:r>
              <a:rPr lang="en-US" sz="2400" baseline="30000" dirty="0">
                <a:latin typeface="Comic Sans MS" panose="030F0702030302020204" pitchFamily="66" charset="0"/>
                <a:cs typeface="Times New Roman" pitchFamily="18" charset="0"/>
              </a:rPr>
              <a:t>rd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of flowers are fully developed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After plucking, leaves are dried immediately in vacuum driers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Packed into suitable air tight containers with dehydrating agent</a:t>
            </a:r>
          </a:p>
          <a:p>
            <a:endParaRPr lang="en-US" sz="2800" dirty="0">
              <a:latin typeface="Comic Sans MS" panose="030F0702030302020204" pitchFamily="66" charset="0"/>
              <a:cs typeface="Times New Roman" pitchFamily="18" charset="0"/>
            </a:endParaRPr>
          </a:p>
          <a:p>
            <a:endParaRPr lang="en-US" sz="28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967989A-E597-B68A-0607-16A4AFFDF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DIGITALIS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FF02F5E-3739-E087-8931-FCEE69A23F05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7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134A26C-A554-B853-710F-64E6A703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A83A883-D4F9-6FAC-0C26-BDFA749BA5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10439400" cy="435848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The activity of leaves is due to glycoside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Presence of moisture and enzymes (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digipurpuridase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&amp;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oxidase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) results into degradation of glycosides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If leaves dried above 60°C, it results into loss of potency of drug due to chemical degradation thermally</a:t>
            </a:r>
          </a:p>
          <a:p>
            <a:endParaRPr lang="en-US" sz="2800" dirty="0">
              <a:latin typeface="Comic Sans MS" panose="030F0702030302020204" pitchFamily="66" charset="0"/>
              <a:cs typeface="Times New Roman" pitchFamily="18" charset="0"/>
            </a:endParaRPr>
          </a:p>
          <a:p>
            <a:endParaRPr lang="en-US" sz="28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81A2EC-C09A-4447-0E53-8BD1F8332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DIGITALIS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E5A0B69C-6B48-4C06-8C58-E6EFC5C2276B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8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3E4597A-BA4F-2A2F-191A-CB7555DF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F466A6-66BF-251A-18EE-9117D06C3D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535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Office Theme</vt:lpstr>
      <vt:lpstr>CS ChemDraw Drawing</vt:lpstr>
      <vt:lpstr>BP504 T. PHARMACOGNOSY AND PHYTOCHEMISTRY II (Theory)</vt:lpstr>
      <vt:lpstr>STEROIDS, CARDIAC GLYCOSIDES &amp; TRITERPENOIDS</vt:lpstr>
      <vt:lpstr>CARDIAC GLYCOSIDES</vt:lpstr>
      <vt:lpstr>CARDIAC GLYCOSIDES</vt:lpstr>
      <vt:lpstr>CARDIAC GLYCOSIDES</vt:lpstr>
      <vt:lpstr>DIGITALIS</vt:lpstr>
      <vt:lpstr>DIGITALIS</vt:lpstr>
      <vt:lpstr>DIGITALIS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BP504 T. PHARMACOGNOSY AND PHYTOCHEMISTRY II (Theory)</dc:title>
  <dc:creator>admin</dc:creator>
  <cp:lastModifiedBy>user</cp:lastModifiedBy>
  <cp:revision>117</cp:revision>
  <dcterms:created xsi:type="dcterms:W3CDTF">2006-08-16T00:00:00Z</dcterms:created>
  <dcterms:modified xsi:type="dcterms:W3CDTF">2023-02-26T18:36:32Z</dcterms:modified>
</cp:coreProperties>
</file>