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2" r:id="rId3"/>
    <p:sldId id="261" r:id="rId4"/>
    <p:sldId id="263" r:id="rId5"/>
    <p:sldId id="268" r:id="rId6"/>
    <p:sldId id="269" r:id="rId7"/>
    <p:sldId id="270" r:id="rId8"/>
    <p:sldId id="271" r:id="rId9"/>
    <p:sldId id="264" r:id="rId10"/>
    <p:sldId id="267" r:id="rId11"/>
    <p:sldId id="266" r:id="rId12"/>
    <p:sldId id="272" r:id="rId13"/>
    <p:sldId id="273" r:id="rId14"/>
    <p:sldId id="275" r:id="rId15"/>
    <p:sldId id="276" r:id="rId16"/>
    <p:sldId id="277" r:id="rId17"/>
    <p:sldId id="278" r:id="rId1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7727DC-02AE-4B90-922F-7309CC19A953}" type="datetimeFigureOut">
              <a:rPr lang="en-US" smtClean="0"/>
              <a:pPr/>
              <a:t>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0540813-C61E-43EE-8DB0-D3A1820C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410-BA5D-4D15-850D-61A585713BDB}" type="datetime1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ANJU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3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425A-0556-41BA-9550-04661259B267}" type="datetime1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ANJU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5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D6BE-3773-495D-8061-FC1ADA3233C4}" type="datetime1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ANJU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0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654-930A-4D82-84CC-CA074C64C621}" type="datetime1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ANJU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6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FF76-C0AE-46A9-BC4C-2C1561C19E3C}" type="datetime1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ANJU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7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C1DF-E0C8-4890-8AF2-58E89B778354}" type="datetime1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ANJU SINGH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2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3115-5D62-4190-A8C8-81B221D483A9}" type="datetime1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ANJU SINGH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3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75C8-4514-4200-A129-4F49F99665EE}" type="datetime1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ANJU SINGH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E108-54B5-44AC-8D1A-07F67D52F213}" type="datetime1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ANJU SINGH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3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3CCC-ADB1-4031-AD74-DA6F23F76AC5}" type="datetime1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ANJU SINGH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3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D199-7E37-409D-9ED5-5D5786D66CF7}" type="datetime1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ANJU SINGH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3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5D031-3E13-45B2-9BAB-92E74FB24D24}" type="datetime1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2023 ANJU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ysergic_acid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en.wikipedia.org/wiki/Dimethylallyl_pyrophosphat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kaloid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en.wikipedia.org/w/index.php?title=Indoloquinolizidine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auvolfia_sandwicensis" TargetMode="External"/><Relationship Id="rId5" Type="http://schemas.openxmlformats.org/officeDocument/2006/relationships/hyperlink" Target="https://en.wikipedia.org/wiki/Ochrosia_elliptica" TargetMode="External"/><Relationship Id="rId4" Type="http://schemas.openxmlformats.org/officeDocument/2006/relationships/hyperlink" Target="https://en.wikipedia.org/wiki/Pausinystalia_johimb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118" y="679956"/>
            <a:ext cx="9944100" cy="99060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omic Sans MS" panose="030F0702030302020204" pitchFamily="66" charset="0"/>
                <a:cs typeface="Times New Roman" pitchFamily="18" charset="0"/>
              </a:rPr>
              <a:t>BP504 T. PHARMACOGNOSY AND PHYTOCHEMISTRY II (Theory)</a:t>
            </a:r>
            <a:endParaRPr lang="en-US" sz="4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018" y="1828800"/>
            <a:ext cx="10744200" cy="4613048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UNIT-II</a:t>
            </a:r>
          </a:p>
          <a:p>
            <a:pPr algn="l">
              <a:spcBef>
                <a:spcPts val="600"/>
              </a:spcBef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General introduction, composition, chemistry &amp; chemical classes,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biosources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therapeutic uses and commercial applications of following secondary metabolites: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Alkaloids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Rauwolfia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Belladonna, Opium,</a:t>
            </a:r>
          </a:p>
          <a:p>
            <a:pPr algn="l">
              <a:spcBef>
                <a:spcPts val="600"/>
              </a:spcBef>
            </a:pP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Phenylpropanoids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Flavonoids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Lignans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Tea,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Ruta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Steroids, Cardiac Glycosides &amp; </a:t>
            </a: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Triterpenoids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Liquorice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Dioscorea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Digitalis 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Volatile oils 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Mentha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Clove, Cinnamon, Fennel, Coriander, 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Tannins: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Catechu,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Pterocarpus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Resins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Benzoin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Guggul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Ginger,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Asafoetida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Myrrh, Colophony </a:t>
            </a:r>
          </a:p>
          <a:p>
            <a:pPr algn="l">
              <a:spcBef>
                <a:spcPts val="600"/>
              </a:spcBef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Glycosides: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Senna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Aloes, Bitter Almond </a:t>
            </a:r>
          </a:p>
          <a:p>
            <a:pPr algn="l">
              <a:spcBef>
                <a:spcPts val="600"/>
              </a:spcBef>
            </a:pP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Iridoids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, Other </a:t>
            </a: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terpenoids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 &amp; </a:t>
            </a: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Naphthaquinones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Gentian, Artemisia,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taxus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carotenoids</a:t>
            </a:r>
            <a:endParaRPr lang="en-US" sz="2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FDD38-11A9-4601-83CD-8A83C471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DC2DA-B967-4E4B-A89F-9B03CE341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10058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CLASSIFICATION OF VINCA ALKALOIDS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70453"/>
            <a:ext cx="10210800" cy="4724400"/>
          </a:xfrm>
        </p:spPr>
        <p:txBody>
          <a:bodyPr>
            <a:normAutofit/>
          </a:bodyPr>
          <a:lstStyle/>
          <a:p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1</a:t>
            </a:r>
            <a:r>
              <a:rPr lang="en-US" sz="2700" baseline="30000" dirty="0">
                <a:latin typeface="Comic Sans MS" panose="030F0702030302020204" pitchFamily="66" charset="0"/>
                <a:cs typeface="Times New Roman" pitchFamily="18" charset="0"/>
              </a:rPr>
              <a:t>st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 generation (natural): 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 &amp; 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endParaRPr lang="en-US" sz="27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700" baseline="30000" dirty="0">
                <a:latin typeface="Comic Sans MS" panose="030F0702030302020204" pitchFamily="66" charset="0"/>
                <a:cs typeface="Times New Roman" pitchFamily="18" charset="0"/>
              </a:rPr>
              <a:t>nd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 generation (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semisynthetic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): 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vindesine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vinorelbine</a:t>
            </a:r>
            <a:endParaRPr lang="en-US" sz="27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r>
              <a:rPr lang="en-US" sz="2700" baseline="30000" dirty="0">
                <a:latin typeface="Comic Sans MS" panose="030F0702030302020204" pitchFamily="66" charset="0"/>
                <a:cs typeface="Times New Roman" pitchFamily="18" charset="0"/>
              </a:rPr>
              <a:t>rd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 generation (synthetic): 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vinflunine</a:t>
            </a:r>
            <a:endParaRPr lang="en-US" sz="27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    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 alkaloids have 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dimeric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 chemical structure- 2 basic multi-ringed units, an 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 nucleus (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catharanthine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) , a 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dihydroindole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 nucleus (</a:t>
            </a:r>
            <a:r>
              <a:rPr lang="en-US" sz="2700" dirty="0" err="1">
                <a:latin typeface="Comic Sans MS" panose="030F0702030302020204" pitchFamily="66" charset="0"/>
                <a:cs typeface="Times New Roman" pitchFamily="18" charset="0"/>
              </a:rPr>
              <a:t>vindoline</a:t>
            </a:r>
            <a:r>
              <a:rPr lang="en-US" sz="2700" dirty="0">
                <a:latin typeface="Comic Sans MS" panose="030F0702030302020204" pitchFamily="66" charset="0"/>
                <a:cs typeface="Times New Roman" pitchFamily="18" charset="0"/>
              </a:rPr>
              <a:t>), joined together with other complex systems</a:t>
            </a:r>
          </a:p>
          <a:p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97D5BC8-0D97-4CC8-B5A9-29717F03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10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D06CF09-9B40-4024-AE80-3217A5476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A07037-97B3-4CA0-9D4C-6C979363B4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Vinca Alkaloids as Anticancer Agents (Looking back and peering ahead)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2"/>
          <a:srcRect l="18371" t="31618" r="40615" b="25368"/>
          <a:stretch>
            <a:fillRect/>
          </a:stretch>
        </p:blipFill>
        <p:spPr bwMode="auto">
          <a:xfrm>
            <a:off x="1557997" y="228600"/>
            <a:ext cx="9829800" cy="611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B3A0074-FDFB-4B2B-96C4-73B242FD2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ADF7423-6DD8-49F8-A74D-C1F75075C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454184-ED7C-44E8-9367-C4FD737C2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9" y="232117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89560"/>
            <a:ext cx="8229600" cy="80803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VINCA- PERIWINKLE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923" y="1752599"/>
            <a:ext cx="10515600" cy="4482367"/>
          </a:xfrm>
        </p:spPr>
        <p:txBody>
          <a:bodyPr>
            <a:normAutofit/>
          </a:bodyPr>
          <a:lstStyle/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is dried entire plant of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catharanthus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roseus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–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apocynaceae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1-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Monomeric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Alkaloids:These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are alkaloids that contain either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or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indoline:Indole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monomers e.g.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Catharanthine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monomers e.g.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Vindoline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Vincamine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Vincamine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Enhances the cerebral blood flow, facilitate cerebral circulation metabolism and increase general activity.</a:t>
            </a: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Vincamine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is used in cerebral vascular deficiency and atherosclerosis in elderly patients.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E0DE9B5-8391-41D4-AEE9-91FC6E45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F798B89-6258-493A-B06D-2A205481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274691-375A-4959-8E4E-9497AEB13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9" y="232117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7318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VINCA ALKALOIDS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10439400" cy="4876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Dimeric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Alkaloids: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These are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dimeric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alkaloids having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dihydro-indole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) nuclei 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Homogenic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dimmers: Composed of two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or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monomers.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Mixed dimmers: One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and one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monomers e.g.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e.g.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They occur in very minute amounts in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500 Kg of the plant yield only 1 gm of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is more active but isolated in smaller amounts than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can be converted to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chemically or by microbial transformation using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Streptomyces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albogriseolu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22EC4D7-E5E2-4803-A83A-66232CBB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CE8BF0-E6A9-4F76-9E8E-547658D7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4701E8-CD41-4B26-8006-1DCBB639F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9" y="232117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1780"/>
            <a:ext cx="8229600" cy="6556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VINCA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0724"/>
            <a:ext cx="10439400" cy="4675275"/>
          </a:xfrm>
        </p:spPr>
        <p:txBody>
          <a:bodyPr>
            <a:normAutofit lnSpcReduction="10000"/>
          </a:bodyPr>
          <a:lstStyle/>
          <a:p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differ only in the substitution on the N-atom of the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dihydroindole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nucleus.</a:t>
            </a:r>
          </a:p>
          <a:p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(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leukoblastine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) is produced by coupling of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Catharanthine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Vindoline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(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leurocristine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) has CHO instead of CH</a:t>
            </a:r>
            <a:r>
              <a:rPr lang="en-US" sz="2500" baseline="-250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in the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vindoline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part of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Uses: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used in treatment of Leukemia in children, small cell lung cancer, cervical and vaginal cancers. </a:t>
            </a:r>
          </a:p>
          <a:p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is used for treatment of Hodgkin’s disease.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Mechanism of action: They are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antimitotics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. They bind to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tubuline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and prevent the formation of the microtubules and so block the mitosis in meta phase.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4E3458F-4174-4021-8326-66B2EDA6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14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570A15-69C5-47CE-ABF7-9B27EB2C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CAC110-882C-4E83-89A1-2AF0F68E5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9" y="232117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34179"/>
            <a:ext cx="8229600" cy="6556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VINCA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10363200" cy="4800602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Semisynthetic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derivatives of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alkaloids</a:t>
            </a:r>
            <a:br>
              <a:rPr lang="en-US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Vindesine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: It is used for treatment of acute lymphoid leukemia in children.</a:t>
            </a:r>
          </a:p>
          <a:p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Vinorelbine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: It is an oral anticancer with broader activity and lower neurotoxicity than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Tests for identification of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alkaloids: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1- Vanillin /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HCl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reagent gives with: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 pink color.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an orange-yellow color.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2- Van-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Urk's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reagent: → Reddish-brown color.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C13E6DD-2EE9-459F-AE2D-56A1EC7E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15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526B652-0AF5-4ECD-ABA2-6ED6E9A3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1C8C66-D7D7-4B76-B61B-37A6C1C0F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9" y="232117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8610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CHEMICAL CONSTITUENTS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00200"/>
            <a:ext cx="10591800" cy="4754564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No. of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alkaloids, 20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dimeric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dihydroindole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alkaloid – anticancer activity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Other alkaloids-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ajmalicine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lochnernine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serpentine,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tetrahydroalstonine</a:t>
            </a:r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Applications: anticancer</a:t>
            </a:r>
          </a:p>
          <a:p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sulphate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antineoplastic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arrests mitosis at metaphase. Given by IV in acute leukemia in children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In adults: reticulum cell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sacroma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lymphocarcinoma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myosarcoma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haussian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disease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C61C9E8-FA04-42DF-B4E6-B37064040361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16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1A29F1C-3370-4861-81D5-3A129201684A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959B1C-9BB4-40F2-9BE9-1AF042F98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APPLICATIONS AND DOSE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8451"/>
            <a:ext cx="10820400" cy="4906965"/>
          </a:xfrm>
        </p:spPr>
        <p:txBody>
          <a:bodyPr/>
          <a:lstStyle/>
          <a:p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Vinblastin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sulphate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antineoplastic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supress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the immune response and mainly used in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choriocarcinoma</a:t>
            </a:r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Dose: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Vincristin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: 10-30 µg/kg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bwt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max- 2mg</a:t>
            </a:r>
          </a:p>
          <a:p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Vinblastin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: 100 µg/kg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bwt</a:t>
            </a:r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73D13BA-9036-4B47-9445-D111D19EF3DF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17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2BE951-72BD-4496-B8E3-CA79E3D25D96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B99110-658A-4AAB-A66B-1728429FC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5794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ALKALOIDS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10591800" cy="457200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sz="2500" b="1" dirty="0">
                <a:latin typeface="Comic Sans MS" panose="030F0702030302020204" pitchFamily="66" charset="0"/>
                <a:cs typeface="Times New Roman" pitchFamily="18" charset="0"/>
              </a:rPr>
              <a:t> German Scientist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: Carl F.W. Meissner 1815 , Alkali like : Hence the word Alkaloids</a:t>
            </a:r>
          </a:p>
          <a:p>
            <a:r>
              <a:rPr lang="en-US" sz="2500" b="1" dirty="0">
                <a:latin typeface="Comic Sans MS" panose="030F0702030302020204" pitchFamily="66" charset="0"/>
                <a:cs typeface="Times New Roman" pitchFamily="18" charset="0"/>
              </a:rPr>
              <a:t>Definition: 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Group of naturally occurring </a:t>
            </a:r>
            <a:r>
              <a:rPr lang="en-US" sz="25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organic compounds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, basic in nature, contain 1 or more </a:t>
            </a:r>
            <a:r>
              <a:rPr lang="en-US" sz="25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nitrogen atoms 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in heterocyclic ring, posses specific physiological action </a:t>
            </a:r>
          </a:p>
          <a:p>
            <a:r>
              <a:rPr lang="en-US" sz="2500" b="1" dirty="0">
                <a:latin typeface="Comic Sans MS" panose="030F0702030302020204" pitchFamily="66" charset="0"/>
                <a:cs typeface="Times New Roman" pitchFamily="18" charset="0"/>
              </a:rPr>
              <a:t>Distribution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:  Abundant in angiosperm i.e. higher plants</a:t>
            </a:r>
          </a:p>
          <a:p>
            <a:r>
              <a:rPr lang="en-US" sz="2500" b="1" dirty="0" err="1">
                <a:latin typeface="Comic Sans MS" panose="030F0702030302020204" pitchFamily="66" charset="0"/>
                <a:cs typeface="Times New Roman" pitchFamily="18" charset="0"/>
              </a:rPr>
              <a:t>Occurance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: as salts of  organic acid (oxalic , citric, acetic,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maleic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, lactic, </a:t>
            </a:r>
            <a:r>
              <a:rPr lang="en-US" sz="2500" dirty="0" err="1">
                <a:latin typeface="Comic Sans MS" panose="030F0702030302020204" pitchFamily="66" charset="0"/>
                <a:cs typeface="Times New Roman" pitchFamily="18" charset="0"/>
              </a:rPr>
              <a:t>fumaric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, acid etc)</a:t>
            </a:r>
          </a:p>
          <a:p>
            <a:r>
              <a:rPr lang="en-US" sz="2500" b="1" dirty="0">
                <a:latin typeface="Comic Sans MS" panose="030F0702030302020204" pitchFamily="66" charset="0"/>
                <a:cs typeface="Times New Roman" pitchFamily="18" charset="0"/>
              </a:rPr>
              <a:t>Function in plants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500" b="1" dirty="0">
                <a:latin typeface="Comic Sans MS" panose="030F0702030302020204" pitchFamily="66" charset="0"/>
                <a:cs typeface="Times New Roman" pitchFamily="18" charset="0"/>
              </a:rPr>
              <a:t>Protective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: against insects, herbivores (bitterness, toxicity)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Some are </a:t>
            </a:r>
            <a:r>
              <a:rPr lang="en-US" sz="2500" b="1" dirty="0">
                <a:latin typeface="Comic Sans MS" panose="030F0702030302020204" pitchFamily="66" charset="0"/>
                <a:cs typeface="Times New Roman" pitchFamily="18" charset="0"/>
              </a:rPr>
              <a:t>Product of detoxification 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(waste products) </a:t>
            </a:r>
          </a:p>
          <a:p>
            <a:r>
              <a:rPr lang="en-US" sz="2500" b="1" dirty="0">
                <a:latin typeface="Comic Sans MS" panose="030F0702030302020204" pitchFamily="66" charset="0"/>
                <a:cs typeface="Times New Roman" pitchFamily="18" charset="0"/>
              </a:rPr>
              <a:t>Reservoir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 for protein synthesis, </a:t>
            </a:r>
            <a:r>
              <a:rPr lang="en-US" sz="2500" b="1" dirty="0">
                <a:latin typeface="Comic Sans MS" panose="030F0702030302020204" pitchFamily="66" charset="0"/>
                <a:cs typeface="Times New Roman" pitchFamily="18" charset="0"/>
              </a:rPr>
              <a:t>Source of N </a:t>
            </a:r>
            <a:r>
              <a:rPr lang="en-US" sz="2500" dirty="0">
                <a:latin typeface="Comic Sans MS" panose="030F0702030302020204" pitchFamily="66" charset="0"/>
                <a:cs typeface="Times New Roman" pitchFamily="18" charset="0"/>
              </a:rPr>
              <a:t>in case of deficiency in plants</a:t>
            </a:r>
          </a:p>
          <a:p>
            <a:endParaRPr lang="en-US" sz="25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1022CBD-2B8A-45F3-9836-04951DFE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56D3A46-FBEB-4808-BAD1-55395670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8AEC33-8D5F-40C3-876B-D5DAA1A61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278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8424"/>
            <a:ext cx="10744200" cy="579438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INDOLE ALKALOIDS </a:t>
            </a:r>
            <a:b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(</a:t>
            </a:r>
            <a:r>
              <a:rPr lang="en-US" sz="3600" b="1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sz="3600" b="1" dirty="0">
                <a:latin typeface="Comic Sans MS" panose="030F0702030302020204" pitchFamily="66" charset="0"/>
                <a:cs typeface="Times New Roman" pitchFamily="18" charset="0"/>
              </a:rPr>
              <a:t> &amp; Rauwolfia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16089"/>
            <a:ext cx="10134600" cy="2360612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(1-H-indole)- a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benzopyrrole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- benzene &amp;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pyrrole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rings are at 2, 3-positions of the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pyrrole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 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nucleus- large no. of naturally occurring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compds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Commercial importance as a component of perfumes.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Isoindole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(1 H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isoindole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), the isomer- benzene &amp;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pyrrole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rings - fused at the 3 and 4 positions of the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pyrrole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unstable. 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Few derivatives, the simplest being N-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methylisoindole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701173"/>
              </p:ext>
            </p:extLst>
          </p:nvPr>
        </p:nvGraphicFramePr>
        <p:xfrm>
          <a:off x="2133600" y="4126237"/>
          <a:ext cx="2057400" cy="182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S ChemDraw Drawing" r:id="rId3" imgW="1442160" imgH="1276560" progId="ChemDraw.Document.6.0">
                  <p:embed/>
                </p:oleObj>
              </mc:Choice>
              <mc:Fallback>
                <p:oleObj name="CS ChemDraw Drawing" r:id="rId3" imgW="1442160" imgH="127656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26237"/>
                        <a:ext cx="2057400" cy="182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52357" y="5974347"/>
            <a:ext cx="1770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INDOLE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5507" y="5835032"/>
            <a:ext cx="1770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ISOINDOLE 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65938"/>
              </p:ext>
            </p:extLst>
          </p:nvPr>
        </p:nvGraphicFramePr>
        <p:xfrm>
          <a:off x="7492836" y="4031860"/>
          <a:ext cx="223552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S ChemDraw Drawing" r:id="rId5" imgW="1441800" imgH="983160" progId="ChemDraw.Document.6.0">
                  <p:embed/>
                </p:oleObj>
              </mc:Choice>
              <mc:Fallback>
                <p:oleObj name="CS ChemDraw Drawing" r:id="rId5" imgW="1441800" imgH="98316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2836" y="4031860"/>
                        <a:ext cx="2235528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63B97FC4-A376-4B18-8502-B7812EC2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8723FF1-4ACD-460A-8B27-BA5E38E0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0766AB7-5EFB-413D-8BB6-EF2E23EEEE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2384"/>
            <a:ext cx="8229600" cy="6556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INDOLE ALKALOIDS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495800"/>
          </a:xfrm>
        </p:spPr>
        <p:txBody>
          <a:bodyPr>
            <a:normAutofit lnSpcReduction="10000"/>
          </a:bodyPr>
          <a:lstStyle/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– 1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st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obtained- 1866- Adolf von Baeyer. 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Interest in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chemistry- 1930- essential amino acid, tryptophan, the plant growth hormone,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heteroauxin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&amp; several groups of important alkaloids are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derivatives.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- colorless crystalline solid (mp 52–54°C,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bp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254°C).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The molecule is planar and has only moderate polarity. 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- good solubility in petroleum ether, benzene, chloroform and hot water. The solubility in cold water is only 1:540 at 25°C; 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Water is a good solvent for purification by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recrystallization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 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forms salts with high concentrations of both strong bases and strong acids.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FC4F03C-250E-4CF3-BC5A-251F04759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4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25EAF4C-B00E-47C3-A1EE-9D05DA147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77A94D-09C2-41F8-BEAD-94C67AAEF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27477"/>
            <a:ext cx="8229600" cy="6556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INDOLE ALKALOIDS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7208"/>
            <a:ext cx="10820400" cy="4831192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Many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alkaloids include isoprene groups also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So called as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terpene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alkaloids or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secologanin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tryptamine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alkaloids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Largest class of alkaloids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Amino acid tryptophan is the precursor for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alkaloids</a:t>
            </a:r>
          </a:p>
          <a:p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Based on biosynthesis : Two types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Isoprenoids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and Non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isoprenoids</a:t>
            </a: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Non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isoprenoids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sub classification</a:t>
            </a: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1. </a:t>
            </a:r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Simple derivatives of </a:t>
            </a:r>
            <a:r>
              <a:rPr lang="en-US" sz="2600" b="1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biogenic amines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tryptamine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&amp; 5-hydroxy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tryptamine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(serotonin),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camalexin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- plant – Arabidopsis thaliana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9DB3043-7056-410F-B5EF-90726423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5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EF61F95-6148-4923-9A17-322A0639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709465-B71F-4543-BA4D-1525447EC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194" y="416540"/>
            <a:ext cx="8915400" cy="8080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CLASSIFICATION OF INDOLE ALKALOIDS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1600200"/>
            <a:ext cx="103632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2. Simple derivatives of </a:t>
            </a:r>
            <a:r>
              <a:rPr lang="el-GR" sz="2600" dirty="0">
                <a:latin typeface="Comic Sans MS" panose="030F0702030302020204" pitchFamily="66" charset="0"/>
                <a:cs typeface="Times New Roman"/>
              </a:rPr>
              <a:t>β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-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carboline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- 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harmine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harmaline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harmane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 – isolation in1838</a:t>
            </a: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3. 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Pyrolo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-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 alkaloids- produced by 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methylation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 of 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 nucleus at 3</a:t>
            </a:r>
            <a:r>
              <a:rPr lang="en-US" sz="2600" baseline="30000" dirty="0">
                <a:latin typeface="Comic Sans MS" panose="030F0702030302020204" pitchFamily="66" charset="0"/>
                <a:cs typeface="Times New Roman"/>
              </a:rPr>
              <a:t>rd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 position &amp; 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nucleophilic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 addition at C atom at position 2, closure of 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ethylamino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grp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 into a ring. Ex. Physotigmine-1864</a:t>
            </a: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4. Indole-3-carbinol</a:t>
            </a: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5. Indole-3-acetic acid</a:t>
            </a: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6. 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Tryptamines</a:t>
            </a:r>
            <a:endParaRPr lang="en-US" sz="2600" dirty="0">
              <a:latin typeface="Comic Sans MS" panose="030F0702030302020204" pitchFamily="66" charset="0"/>
              <a:cs typeface="Times New Roman"/>
            </a:endParaRP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7. </a:t>
            </a:r>
            <a:r>
              <a:rPr lang="en-US" sz="2600" dirty="0" err="1">
                <a:latin typeface="Comic Sans MS" panose="030F0702030302020204" pitchFamily="66" charset="0"/>
                <a:cs typeface="Times New Roman"/>
              </a:rPr>
              <a:t>Carbazoles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 </a:t>
            </a: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latin typeface="Comic Sans MS" panose="030F0702030302020204" pitchFamily="66" charset="0"/>
              <a:cs typeface="Times New Roman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C96421B-F400-4A54-A65F-045D08CF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6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6FD0F63-A881-4F4F-82F5-72D459F1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A2C502-37DE-4588-B5A7-F5C231367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83307"/>
            <a:ext cx="10591800" cy="8080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CLASSIFICATION OF INDOLE ALKALOIDS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1915"/>
            <a:ext cx="9525000" cy="4500284"/>
          </a:xfrm>
        </p:spPr>
        <p:txBody>
          <a:bodyPr>
            <a:normAutofit/>
          </a:bodyPr>
          <a:lstStyle/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Isoprenoids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are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synthesised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from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dimethyl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allyl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pyrophosphate and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iso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pentenyl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pyrophosphate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Isoprenoid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Hemiterpenoids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Ergot 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Monoterpenoids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or </a:t>
            </a: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secologanin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tryptamine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alkaloids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Contains 9-10 C fragments 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Ajmalicine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(C9),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Catharanthine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(C10)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Vindoline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(C10)</a:t>
            </a:r>
          </a:p>
        </p:txBody>
      </p:sp>
      <p:pic>
        <p:nvPicPr>
          <p:cNvPr id="4098" name="Picture 2" descr="https://upload.wikimedia.org/wikipedia/commons/thumb/6/61/Lysergic_acid_colored.svg/150px-Lysergic_acid_colored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80547" y="1828899"/>
            <a:ext cx="2603306" cy="331487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086600" y="5288399"/>
            <a:ext cx="491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Structure of 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  <a:hlinkClick r:id="rId3" tooltip="Lysergic acid"/>
              </a:rPr>
              <a:t>lysergic acid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 – the tryptophan fragment is colored in yellow and the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isoprenoid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part from 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  <a:hlinkClick r:id="rId4" tooltip="Dimethylallyl pyrophosphate"/>
              </a:rPr>
              <a:t>DMAPP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 is blue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1EE1A60-57DE-4619-92AF-4356D955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7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E8D76B5-99E6-41E1-8A42-BE342A6C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5233DA-8ED1-412E-9A88-B53094CB42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074" y="457200"/>
            <a:ext cx="10668000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CLASSIFICATION OF INDOLE ALKALOIDS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45808"/>
            <a:ext cx="10842674" cy="4526392"/>
          </a:xfrm>
        </p:spPr>
        <p:txBody>
          <a:bodyPr>
            <a:normAutofit/>
          </a:bodyPr>
          <a:lstStyle/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Bisindole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alkaloids: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dimers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of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Strictosidine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&amp;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Catharanthine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is precursor for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&amp;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vindoline</a:t>
            </a: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Yohimbine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600" b="1" dirty="0" err="1">
                <a:latin typeface="Comic Sans MS" panose="030F0702030302020204" pitchFamily="66" charset="0"/>
                <a:cs typeface="Times New Roman" pitchFamily="18" charset="0"/>
              </a:rPr>
              <a:t>quebrachine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 </a:t>
            </a:r>
          </a:p>
          <a:p>
            <a:pPr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  <a:hlinkClick r:id="rId2" tooltip="Indoloquinolizidine (page does not exist)"/>
              </a:rPr>
              <a:t>indoloquinolizidine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 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  <a:hlinkClick r:id="rId3" tooltip="Alkaloid"/>
              </a:rPr>
              <a:t>alkaloid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 derived from the bark of the African tree </a:t>
            </a:r>
            <a:r>
              <a:rPr lang="en-US" sz="2600" i="1" dirty="0" err="1">
                <a:latin typeface="Comic Sans MS" panose="030F0702030302020204" pitchFamily="66" charset="0"/>
                <a:cs typeface="Times New Roman" pitchFamily="18" charset="0"/>
                <a:hlinkClick r:id="rId4" tooltip="Pausinystalia johimbe"/>
              </a:rPr>
              <a:t>Pausinystalia</a:t>
            </a:r>
            <a:r>
              <a:rPr lang="en-US" sz="2600" i="1" dirty="0">
                <a:latin typeface="Comic Sans MS" panose="030F0702030302020204" pitchFamily="66" charset="0"/>
                <a:cs typeface="Times New Roman" pitchFamily="18" charset="0"/>
                <a:hlinkClick r:id="rId4" tooltip="Pausinystalia johimbe"/>
              </a:rPr>
              <a:t> </a:t>
            </a:r>
            <a:r>
              <a:rPr lang="en-US" sz="2600" i="1" dirty="0" err="1">
                <a:latin typeface="Comic Sans MS" panose="030F0702030302020204" pitchFamily="66" charset="0"/>
                <a:cs typeface="Times New Roman" pitchFamily="18" charset="0"/>
                <a:hlinkClick r:id="rId4" tooltip="Pausinystalia johimbe"/>
              </a:rPr>
              <a:t>johimbe</a:t>
            </a: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Strychinine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: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Strchynos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nuxvomica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Ellipticine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 </a:t>
            </a:r>
            <a:r>
              <a:rPr lang="en-US" sz="2600" i="1" dirty="0" err="1">
                <a:latin typeface="Comic Sans MS" panose="030F0702030302020204" pitchFamily="66" charset="0"/>
                <a:cs typeface="Times New Roman" pitchFamily="18" charset="0"/>
                <a:hlinkClick r:id="rId5" tooltip="Ochrosia elliptica"/>
              </a:rPr>
              <a:t>Ochrosia</a:t>
            </a:r>
            <a:r>
              <a:rPr lang="en-US" sz="2600" i="1" dirty="0">
                <a:latin typeface="Comic Sans MS" panose="030F0702030302020204" pitchFamily="66" charset="0"/>
                <a:cs typeface="Times New Roman" pitchFamily="18" charset="0"/>
                <a:hlinkClick r:id="rId5" tooltip="Ochrosia elliptica"/>
              </a:rPr>
              <a:t> </a:t>
            </a:r>
            <a:r>
              <a:rPr lang="en-US" sz="2600" i="1" dirty="0" err="1">
                <a:latin typeface="Comic Sans MS" panose="030F0702030302020204" pitchFamily="66" charset="0"/>
                <a:cs typeface="Times New Roman" pitchFamily="18" charset="0"/>
                <a:hlinkClick r:id="rId5" tooltip="Ochrosia elliptica"/>
              </a:rPr>
              <a:t>elliptica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 and </a:t>
            </a:r>
            <a:r>
              <a:rPr lang="en-US" sz="2600" i="1" u="sng" dirty="0" err="1">
                <a:latin typeface="Comic Sans MS" panose="030F0702030302020204" pitchFamily="66" charset="0"/>
                <a:cs typeface="Times New Roman" pitchFamily="18" charset="0"/>
                <a:hlinkClick r:id="rId6"/>
              </a:rPr>
              <a:t>Rauvolfia</a:t>
            </a:r>
            <a:r>
              <a:rPr lang="en-US" sz="2600" i="1" u="sng" dirty="0">
                <a:latin typeface="Comic Sans MS" panose="030F0702030302020204" pitchFamily="66" charset="0"/>
                <a:cs typeface="Times New Roman" pitchFamily="18" charset="0"/>
                <a:hlinkClick r:id="rId6"/>
              </a:rPr>
              <a:t> </a:t>
            </a:r>
            <a:r>
              <a:rPr lang="en-US" sz="2600" i="1" u="sng" dirty="0" err="1">
                <a:latin typeface="Comic Sans MS" panose="030F0702030302020204" pitchFamily="66" charset="0"/>
                <a:cs typeface="Times New Roman" pitchFamily="18" charset="0"/>
                <a:hlinkClick r:id="rId6"/>
              </a:rPr>
              <a:t>sandwicensis</a:t>
            </a: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FD8D1FC-D877-4307-896C-405176FC2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8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F50958-3EE0-44A9-BF68-BDF9AB69F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CCFCE7-9F57-4540-A867-C98CFE400D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VINCA ALKALOIDS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10515600" cy="5029200"/>
          </a:xfrm>
        </p:spPr>
        <p:txBody>
          <a:bodyPr>
            <a:noAutofit/>
          </a:bodyPr>
          <a:lstStyle/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alkaloids were found out in the 1950's by Canadian scientists, Robert Noble and Charles Beer for the first time. 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Are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Dimeric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alkaloids having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Dihydroindole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nuclei. 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are the major alkaloids in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they differs only in the substitution on the N- atom of the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Dihydroindole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nucleus. 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Although, the name represents alkali like some do not exhibit alkaline properties.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There are four major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alkaloids in clinical use: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Vinblastine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(VBL),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vinorelbine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(VRL),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vincristine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vindesine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(VDS)</a:t>
            </a:r>
          </a:p>
          <a:p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8C4E774-36A1-445F-8071-476EE79D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9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001770-89B2-4238-AC3C-7EC72AD2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8FBD1B-07A2-46DF-833B-BF10CCCA4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1097</Words>
  <Application>Microsoft Office PowerPoint</Application>
  <PresentationFormat>Widescreen</PresentationFormat>
  <Paragraphs>149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Times New Roman</vt:lpstr>
      <vt:lpstr>Office Theme</vt:lpstr>
      <vt:lpstr>CS ChemDraw Drawing</vt:lpstr>
      <vt:lpstr>BP504 T. PHARMACOGNOSY AND PHYTOCHEMISTRY II (Theory)</vt:lpstr>
      <vt:lpstr>ALKALOIDS</vt:lpstr>
      <vt:lpstr>INDOLE ALKALOIDS  (Vinca &amp; Rauwolfia)</vt:lpstr>
      <vt:lpstr>INDOLE ALKALOIDS</vt:lpstr>
      <vt:lpstr>INDOLE ALKALOIDS</vt:lpstr>
      <vt:lpstr>CLASSIFICATION OF INDOLE ALKALOIDS</vt:lpstr>
      <vt:lpstr>CLASSIFICATION OF INDOLE ALKALOIDS</vt:lpstr>
      <vt:lpstr>CLASSIFICATION OF INDOLE ALKALOIDS</vt:lpstr>
      <vt:lpstr>VINCA ALKALOIDS</vt:lpstr>
      <vt:lpstr>CLASSIFICATION OF VINCA ALKALOIDS</vt:lpstr>
      <vt:lpstr>PowerPoint Presentation</vt:lpstr>
      <vt:lpstr>VINCA- PERIWINKLE</vt:lpstr>
      <vt:lpstr>VINCA ALKALOIDS </vt:lpstr>
      <vt:lpstr>VINCA</vt:lpstr>
      <vt:lpstr>VINCA</vt:lpstr>
      <vt:lpstr>CHEMICAL CONSTITUENTS </vt:lpstr>
      <vt:lpstr>APPLICATIONS AND DOSE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user</cp:lastModifiedBy>
  <cp:revision>58</cp:revision>
  <dcterms:created xsi:type="dcterms:W3CDTF">2006-08-16T00:00:00Z</dcterms:created>
  <dcterms:modified xsi:type="dcterms:W3CDTF">2023-02-19T16:13:19Z</dcterms:modified>
</cp:coreProperties>
</file>