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79"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71" r:id="rId16"/>
    <p:sldId id="272" r:id="rId17"/>
    <p:sldId id="273" r:id="rId18"/>
    <p:sldId id="274" r:id="rId19"/>
    <p:sldId id="275" r:id="rId20"/>
    <p:sldId id="276" r:id="rId21"/>
    <p:sldId id="277" r:id="rId22"/>
    <p:sldId id="278" r:id="rId23"/>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792" y="60"/>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747727DC-02AE-4B90-922F-7309CC19A953}" type="datetimeFigureOut">
              <a:rPr lang="en-US" smtClean="0"/>
              <a:pPr/>
              <a:t>2/27/2023</a:t>
            </a:fld>
            <a:endParaRPr lang="en-US"/>
          </a:p>
        </p:txBody>
      </p:sp>
      <p:sp>
        <p:nvSpPr>
          <p:cNvPr id="4" name="Slide Image Placeholder 3"/>
          <p:cNvSpPr>
            <a:spLocks noGrp="1" noRot="1" noChangeAspect="1"/>
          </p:cNvSpPr>
          <p:nvPr>
            <p:ph type="sldImg" idx="2"/>
          </p:nvPr>
        </p:nvSpPr>
        <p:spPr>
          <a:xfrm>
            <a:off x="457200" y="720725"/>
            <a:ext cx="64008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50540813-C61E-43EE-8DB0-D3A1820C4D3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71B3203-C580-4021-BBD7-CE5F4BFCE4D0}" type="datetime1">
              <a:rPr lang="en-US" smtClean="0"/>
              <a:pPr/>
              <a:t>2/27/2023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C96F999-0F06-42EE-AE64-3D54DB7381B7}" type="datetime1">
              <a:rPr lang="en-US" smtClean="0"/>
              <a:pPr/>
              <a:t>2/27/2023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D29AA5-57D7-47AF-BBF4-EEFA2B24DCD8}" type="datetime1">
              <a:rPr lang="en-US" smtClean="0"/>
              <a:pPr/>
              <a:t>2/27/2023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4504BC-26BE-444A-A43F-95DB70E8A8BE}" type="datetime1">
              <a:rPr lang="en-US" smtClean="0"/>
              <a:pPr/>
              <a:t>2/27/2023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51DA2BA-616E-4F04-B81F-A006B9DDEEFC}" type="datetime1">
              <a:rPr lang="en-US" smtClean="0"/>
              <a:pPr/>
              <a:t>2/27/2023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D8F2A94-82BA-476C-9FF3-3F1EAB7774DE}" type="datetime1">
              <a:rPr lang="en-US" smtClean="0"/>
              <a:pPr/>
              <a:t>2/27/2023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CEDA3B8-BA1F-46A8-93FD-77163C4E13B0}" type="datetime1">
              <a:rPr lang="en-US" smtClean="0"/>
              <a:pPr/>
              <a:t>2/27/2023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2F2338F-BD7C-4CC6-BDB7-B0C307831969}" type="datetime1">
              <a:rPr lang="en-US" smtClean="0"/>
              <a:pPr/>
              <a:t>2/27/2023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D31DC1-39FA-42B7-A06C-A06A86BB09F2}" type="datetime1">
              <a:rPr lang="en-US" smtClean="0"/>
              <a:pPr/>
              <a:t>2/27/2023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E0B68F6-30F1-43FA-9263-AD9C14C173E8}" type="datetime1">
              <a:rPr lang="en-US" smtClean="0"/>
              <a:pPr/>
              <a:t>2/27/2023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3312C6-606F-436A-8352-6AECCB183CAC}" type="datetime1">
              <a:rPr lang="en-US" smtClean="0"/>
              <a:pPr/>
              <a:t>2/27/2023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16AE7F-C496-4AF5-8892-1EF89624222E}" type="datetime1">
              <a:rPr lang="en-US" smtClean="0"/>
              <a:pPr/>
              <a:t>2/27/2023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oleObject" Target="../embeddings/oleObject2.bin"/><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oleObject" Target="../embeddings/oleObject3.bin"/><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10.wmf"/><Relationship Id="rId4" Type="http://schemas.openxmlformats.org/officeDocument/2006/relationships/oleObject" Target="../embeddings/oleObject4.bin"/></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oleObject" Target="../embeddings/oleObject1.bin"/><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35601" y="426608"/>
            <a:ext cx="9944100" cy="990600"/>
          </a:xfrm>
        </p:spPr>
        <p:txBody>
          <a:bodyPr>
            <a:noAutofit/>
          </a:bodyPr>
          <a:lstStyle/>
          <a:p>
            <a:r>
              <a:rPr lang="en-US" sz="4400" b="1" dirty="0">
                <a:latin typeface="Comic Sans MS" panose="030F0702030302020204" pitchFamily="66" charset="0"/>
                <a:cs typeface="Times New Roman" pitchFamily="18" charset="0"/>
              </a:rPr>
              <a:t>BP504 T. PHARMACOGNOSY AND PHYTOCHEMISTRY II (Theory)</a:t>
            </a:r>
            <a:endParaRPr lang="en-US" sz="4400" dirty="0">
              <a:latin typeface="Comic Sans MS" panose="030F0702030302020204" pitchFamily="66" charset="0"/>
              <a:cs typeface="Times New Roman" pitchFamily="18" charset="0"/>
            </a:endParaRPr>
          </a:p>
        </p:txBody>
      </p:sp>
      <p:sp>
        <p:nvSpPr>
          <p:cNvPr id="3" name="Subtitle 2"/>
          <p:cNvSpPr>
            <a:spLocks noGrp="1"/>
          </p:cNvSpPr>
          <p:nvPr>
            <p:ph type="subTitle" idx="1"/>
          </p:nvPr>
        </p:nvSpPr>
        <p:spPr>
          <a:xfrm>
            <a:off x="939018" y="1828800"/>
            <a:ext cx="10744200" cy="4780671"/>
          </a:xfrm>
        </p:spPr>
        <p:txBody>
          <a:bodyPr>
            <a:noAutofit/>
          </a:bodyPr>
          <a:lstStyle/>
          <a:p>
            <a:pPr algn="l">
              <a:spcBef>
                <a:spcPts val="600"/>
              </a:spcBef>
            </a:pPr>
            <a:r>
              <a:rPr lang="en-US" sz="2400" b="1" dirty="0">
                <a:solidFill>
                  <a:schemeClr val="tx1"/>
                </a:solidFill>
                <a:latin typeface="Comic Sans MS" panose="030F0702030302020204" pitchFamily="66" charset="0"/>
                <a:cs typeface="Times New Roman" pitchFamily="18" charset="0"/>
              </a:rPr>
              <a:t>UNIT-II</a:t>
            </a:r>
          </a:p>
          <a:p>
            <a:pPr algn="l">
              <a:spcBef>
                <a:spcPts val="600"/>
              </a:spcBef>
            </a:pPr>
            <a:r>
              <a:rPr lang="en-US" sz="2400" dirty="0">
                <a:solidFill>
                  <a:schemeClr val="tx1"/>
                </a:solidFill>
                <a:latin typeface="Comic Sans MS" panose="030F0702030302020204" pitchFamily="66" charset="0"/>
                <a:cs typeface="Times New Roman" pitchFamily="18" charset="0"/>
              </a:rPr>
              <a:t>General introduction, composition, chemistry &amp; chemical classes, </a:t>
            </a:r>
            <a:r>
              <a:rPr lang="en-US" sz="2400" dirty="0" err="1">
                <a:solidFill>
                  <a:schemeClr val="tx1"/>
                </a:solidFill>
                <a:latin typeface="Comic Sans MS" panose="030F0702030302020204" pitchFamily="66" charset="0"/>
                <a:cs typeface="Times New Roman" pitchFamily="18" charset="0"/>
              </a:rPr>
              <a:t>biosources</a:t>
            </a:r>
            <a:r>
              <a:rPr lang="en-US" sz="2400" dirty="0">
                <a:solidFill>
                  <a:schemeClr val="tx1"/>
                </a:solidFill>
                <a:latin typeface="Comic Sans MS" panose="030F0702030302020204" pitchFamily="66" charset="0"/>
                <a:cs typeface="Times New Roman" pitchFamily="18" charset="0"/>
              </a:rPr>
              <a:t>, therapeutic uses, and commercial applications of the following secondary metabolites:</a:t>
            </a:r>
          </a:p>
          <a:p>
            <a:pPr algn="l">
              <a:spcBef>
                <a:spcPts val="600"/>
              </a:spcBef>
            </a:pPr>
            <a:r>
              <a:rPr lang="en-US" sz="2400" b="1" dirty="0">
                <a:solidFill>
                  <a:schemeClr val="tx1"/>
                </a:solidFill>
                <a:latin typeface="Comic Sans MS" panose="030F0702030302020204" pitchFamily="66" charset="0"/>
                <a:cs typeface="Times New Roman" pitchFamily="18" charset="0"/>
              </a:rPr>
              <a:t>Volatile oils : </a:t>
            </a:r>
          </a:p>
          <a:p>
            <a:pPr algn="l">
              <a:spcBef>
                <a:spcPts val="600"/>
              </a:spcBef>
            </a:pPr>
            <a:r>
              <a:rPr lang="en-US" sz="2400" b="1" dirty="0">
                <a:solidFill>
                  <a:schemeClr val="tx1"/>
                </a:solidFill>
                <a:latin typeface="Comic Sans MS" panose="030F0702030302020204" pitchFamily="66" charset="0"/>
                <a:cs typeface="Times New Roman" pitchFamily="18" charset="0"/>
              </a:rPr>
              <a:t>Mentha, </a:t>
            </a:r>
          </a:p>
          <a:p>
            <a:pPr algn="l">
              <a:spcBef>
                <a:spcPts val="600"/>
              </a:spcBef>
            </a:pPr>
            <a:r>
              <a:rPr lang="en-US" sz="2400" b="1" dirty="0">
                <a:solidFill>
                  <a:schemeClr val="tx1"/>
                </a:solidFill>
                <a:latin typeface="Comic Sans MS" panose="030F0702030302020204" pitchFamily="66" charset="0"/>
                <a:cs typeface="Times New Roman" pitchFamily="18" charset="0"/>
              </a:rPr>
              <a:t>Clove, </a:t>
            </a:r>
          </a:p>
          <a:p>
            <a:pPr algn="l">
              <a:spcBef>
                <a:spcPts val="600"/>
              </a:spcBef>
            </a:pPr>
            <a:r>
              <a:rPr lang="en-US" sz="2400" b="1" dirty="0">
                <a:solidFill>
                  <a:schemeClr val="tx1"/>
                </a:solidFill>
                <a:latin typeface="Comic Sans MS" panose="030F0702030302020204" pitchFamily="66" charset="0"/>
                <a:cs typeface="Times New Roman" pitchFamily="18" charset="0"/>
              </a:rPr>
              <a:t>Cinnamon, </a:t>
            </a:r>
          </a:p>
          <a:p>
            <a:pPr algn="l">
              <a:spcBef>
                <a:spcPts val="600"/>
              </a:spcBef>
            </a:pPr>
            <a:r>
              <a:rPr lang="en-US" sz="2400" b="1" dirty="0">
                <a:solidFill>
                  <a:schemeClr val="tx1"/>
                </a:solidFill>
                <a:latin typeface="Comic Sans MS" panose="030F0702030302020204" pitchFamily="66" charset="0"/>
                <a:cs typeface="Times New Roman" pitchFamily="18" charset="0"/>
              </a:rPr>
              <a:t>Fennel, </a:t>
            </a:r>
          </a:p>
          <a:p>
            <a:pPr algn="l">
              <a:spcBef>
                <a:spcPts val="600"/>
              </a:spcBef>
            </a:pPr>
            <a:r>
              <a:rPr lang="en-US" sz="2400" b="1" dirty="0">
                <a:solidFill>
                  <a:schemeClr val="tx1"/>
                </a:solidFill>
                <a:latin typeface="Comic Sans MS" panose="030F0702030302020204" pitchFamily="66" charset="0"/>
                <a:cs typeface="Times New Roman" pitchFamily="18" charset="0"/>
              </a:rPr>
              <a:t>Coriander </a:t>
            </a:r>
          </a:p>
          <a:p>
            <a:pPr algn="l">
              <a:spcBef>
                <a:spcPts val="600"/>
              </a:spcBef>
            </a:pPr>
            <a:r>
              <a:rPr lang="en-US" sz="2400" dirty="0">
                <a:solidFill>
                  <a:schemeClr val="tx1"/>
                </a:solidFill>
                <a:latin typeface="Times New Roman" pitchFamily="18" charset="0"/>
                <a:cs typeface="Times New Roman" pitchFamily="18" charset="0"/>
              </a:rPr>
              <a:t>                           </a:t>
            </a:r>
          </a:p>
        </p:txBody>
      </p:sp>
      <p:sp>
        <p:nvSpPr>
          <p:cNvPr id="4" name="Slide Number Placeholder 3"/>
          <p:cNvSpPr>
            <a:spLocks noGrp="1"/>
          </p:cNvSpPr>
          <p:nvPr>
            <p:ph type="sldNum" sz="quarter" idx="12"/>
          </p:nvPr>
        </p:nvSpPr>
        <p:spPr>
          <a:xfrm>
            <a:off x="8610600" y="6234967"/>
            <a:ext cx="2743200" cy="365125"/>
          </a:xfrm>
        </p:spPr>
        <p:txBody>
          <a:bodyPr/>
          <a:lstStyle/>
          <a:p>
            <a:fld id="{B6F15528-21DE-4FAA-801E-634DDDAF4B2B}" type="slidenum">
              <a:rPr lang="en-US" sz="1800" b="1" smtClean="0">
                <a:latin typeface="Comic Sans MS" panose="030F0702030302020204" pitchFamily="66" charset="0"/>
              </a:rPr>
              <a:pPr/>
              <a:t>1</a:t>
            </a:fld>
            <a:endParaRPr lang="en-US" sz="1800" b="1" dirty="0">
              <a:latin typeface="Comic Sans MS" panose="030F0702030302020204" pitchFamily="66" charset="0"/>
            </a:endParaRPr>
          </a:p>
        </p:txBody>
      </p:sp>
      <p:sp>
        <p:nvSpPr>
          <p:cNvPr id="5" name="Footer Placeholder 4">
            <a:extLst>
              <a:ext uri="{FF2B5EF4-FFF2-40B4-BE49-F238E27FC236}">
                <a16:creationId xmlns:a16="http://schemas.microsoft.com/office/drawing/2014/main" id="{884FDD38-11A9-4601-83CD-8A83C4717FA1}"/>
              </a:ext>
            </a:extLst>
          </p:cNvPr>
          <p:cNvSpPr>
            <a:spLocks noGrp="1"/>
          </p:cNvSpPr>
          <p:nvPr>
            <p:ph type="ftr" sz="quarter" idx="11"/>
          </p:nvPr>
        </p:nvSpPr>
        <p:spPr/>
        <p:txBody>
          <a:bodyPr/>
          <a:lstStyle/>
          <a:p>
            <a:r>
              <a:rPr lang="en-US" sz="1400" b="1" dirty="0">
                <a:latin typeface="Comic Sans MS" panose="030F0702030302020204" pitchFamily="66" charset="0"/>
              </a:rPr>
              <a:t>©2023 ANJU SINGH</a:t>
            </a:r>
          </a:p>
        </p:txBody>
      </p:sp>
      <p:pic>
        <p:nvPicPr>
          <p:cNvPr id="7" name="Picture 6">
            <a:extLst>
              <a:ext uri="{FF2B5EF4-FFF2-40B4-BE49-F238E27FC236}">
                <a16:creationId xmlns:a16="http://schemas.microsoft.com/office/drawing/2014/main" id="{126DC2DA-B967-4E4B-A89F-9B03CE3415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228600"/>
            <a:ext cx="1167387" cy="118860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00200" y="1752600"/>
            <a:ext cx="9906000" cy="4495801"/>
          </a:xfrm>
        </p:spPr>
        <p:txBody>
          <a:bodyPr>
            <a:noAutofit/>
          </a:bodyPr>
          <a:lstStyle/>
          <a:p>
            <a:r>
              <a:rPr lang="en-US" sz="2600" dirty="0" err="1">
                <a:latin typeface="Comic Sans MS" panose="030F0702030302020204" pitchFamily="66" charset="0"/>
                <a:cs typeface="Times New Roman" pitchFamily="18" charset="0"/>
              </a:rPr>
              <a:t>Histologically</a:t>
            </a:r>
            <a:r>
              <a:rPr lang="en-US" sz="2600" dirty="0">
                <a:latin typeface="Comic Sans MS" panose="030F0702030302020204" pitchFamily="66" charset="0"/>
                <a:cs typeface="Times New Roman" pitchFamily="18" charset="0"/>
              </a:rPr>
              <a:t>, </a:t>
            </a:r>
            <a:r>
              <a:rPr lang="en-US" sz="2600" dirty="0" err="1">
                <a:latin typeface="Comic Sans MS" panose="030F0702030302020204" pitchFamily="66" charset="0"/>
                <a:cs typeface="Times New Roman" pitchFamily="18" charset="0"/>
              </a:rPr>
              <a:t>medullary</a:t>
            </a:r>
            <a:r>
              <a:rPr lang="en-US" sz="2600" dirty="0">
                <a:latin typeface="Comic Sans MS" panose="030F0702030302020204" pitchFamily="66" charset="0"/>
                <a:cs typeface="Times New Roman" pitchFamily="18" charset="0"/>
              </a:rPr>
              <a:t> rays contain small tubular  crystals of calcium oxalate, not found in C. </a:t>
            </a:r>
            <a:r>
              <a:rPr lang="en-US" sz="2600" dirty="0" err="1">
                <a:latin typeface="Comic Sans MS" panose="030F0702030302020204" pitchFamily="66" charset="0"/>
                <a:cs typeface="Times New Roman" pitchFamily="18" charset="0"/>
              </a:rPr>
              <a:t>zeylanicum</a:t>
            </a:r>
            <a:r>
              <a:rPr lang="en-US" sz="2600" dirty="0">
                <a:latin typeface="Comic Sans MS" panose="030F0702030302020204" pitchFamily="66" charset="0"/>
                <a:cs typeface="Times New Roman" pitchFamily="18" charset="0"/>
              </a:rPr>
              <a:t>. </a:t>
            </a:r>
          </a:p>
          <a:p>
            <a:r>
              <a:rPr lang="en-US" sz="2600" dirty="0">
                <a:latin typeface="Comic Sans MS" panose="030F0702030302020204" pitchFamily="66" charset="0"/>
                <a:cs typeface="Times New Roman" pitchFamily="18" charset="0"/>
              </a:rPr>
              <a:t>It contains about 75 % of cinnamaldehyde in the oil.</a:t>
            </a:r>
          </a:p>
          <a:p>
            <a:r>
              <a:rPr lang="en-US" sz="2600" dirty="0">
                <a:latin typeface="Comic Sans MS" panose="030F0702030302020204" pitchFamily="66" charset="0"/>
                <a:cs typeface="Times New Roman" pitchFamily="18" charset="0"/>
              </a:rPr>
              <a:t> It also gives a poor yield to 90 % alcohol as compared to Sri Lanka cinnamon.  </a:t>
            </a:r>
          </a:p>
          <a:p>
            <a:r>
              <a:rPr lang="en-US" sz="2600" dirty="0">
                <a:latin typeface="Comic Sans MS" panose="030F0702030302020204" pitchFamily="66" charset="0"/>
                <a:cs typeface="Times New Roman" pitchFamily="18" charset="0"/>
              </a:rPr>
              <a:t>Storage: well-closed containers in a cool place, away from light. </a:t>
            </a:r>
          </a:p>
          <a:p>
            <a:endParaRPr lang="en-US" sz="2600" dirty="0">
              <a:latin typeface="Comic Sans MS" panose="030F0702030302020204" pitchFamily="66"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
        <p:nvSpPr>
          <p:cNvPr id="5" name="Slide Number Placeholder 3">
            <a:extLst>
              <a:ext uri="{FF2B5EF4-FFF2-40B4-BE49-F238E27FC236}">
                <a16:creationId xmlns:a16="http://schemas.microsoft.com/office/drawing/2014/main" id="{1BA64E9E-4D2A-D045-EF5D-68BD8566330E}"/>
              </a:ext>
            </a:extLst>
          </p:cNvPr>
          <p:cNvSpPr txBox="1">
            <a:spLocks/>
          </p:cNvSpPr>
          <p:nvPr/>
        </p:nvSpPr>
        <p:spPr>
          <a:xfrm>
            <a:off x="8610600" y="6234967"/>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z="1800" b="1" smtClean="0">
                <a:latin typeface="Comic Sans MS" panose="030F0702030302020204" pitchFamily="66" charset="0"/>
              </a:rPr>
              <a:pPr/>
              <a:t>10</a:t>
            </a:fld>
            <a:endParaRPr lang="en-US" sz="1800" b="1" dirty="0">
              <a:latin typeface="Comic Sans MS" panose="030F0702030302020204" pitchFamily="66" charset="0"/>
            </a:endParaRPr>
          </a:p>
        </p:txBody>
      </p:sp>
      <p:sp>
        <p:nvSpPr>
          <p:cNvPr id="6" name="Footer Placeholder 4">
            <a:extLst>
              <a:ext uri="{FF2B5EF4-FFF2-40B4-BE49-F238E27FC236}">
                <a16:creationId xmlns:a16="http://schemas.microsoft.com/office/drawing/2014/main" id="{15B5ABFB-0ED5-CB8A-3F21-53525A9A044B}"/>
              </a:ext>
            </a:extLst>
          </p:cNvPr>
          <p:cNvSpPr>
            <a:spLocks noGrp="1"/>
          </p:cNvSpPr>
          <p:nvPr>
            <p:ph type="ftr" sz="quarter" idx="11"/>
          </p:nvPr>
        </p:nvSpPr>
        <p:spPr>
          <a:xfrm>
            <a:off x="4165600" y="6356351"/>
            <a:ext cx="3860800" cy="365125"/>
          </a:xfrm>
        </p:spPr>
        <p:txBody>
          <a:bodyPr/>
          <a:lstStyle/>
          <a:p>
            <a:r>
              <a:rPr lang="en-US" sz="1400" b="1" dirty="0">
                <a:latin typeface="Comic Sans MS" panose="030F0702030302020204" pitchFamily="66" charset="0"/>
              </a:rPr>
              <a:t>©2023 ANJU SINGH</a:t>
            </a:r>
          </a:p>
        </p:txBody>
      </p:sp>
      <p:pic>
        <p:nvPicPr>
          <p:cNvPr id="7" name="Picture 6">
            <a:extLst>
              <a:ext uri="{FF2B5EF4-FFF2-40B4-BE49-F238E27FC236}">
                <a16:creationId xmlns:a16="http://schemas.microsoft.com/office/drawing/2014/main" id="{8D2F96C3-8DE8-E573-AD52-C7674A150A3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228600"/>
            <a:ext cx="1167387" cy="1188608"/>
          </a:xfrm>
          <a:prstGeom prst="rect">
            <a:avLst/>
          </a:prstGeom>
        </p:spPr>
      </p:pic>
      <p:sp>
        <p:nvSpPr>
          <p:cNvPr id="12" name="Title 1">
            <a:extLst>
              <a:ext uri="{FF2B5EF4-FFF2-40B4-BE49-F238E27FC236}">
                <a16:creationId xmlns:a16="http://schemas.microsoft.com/office/drawing/2014/main" id="{C4ED9CB8-C911-02E8-9E4E-5C7F4F888825}"/>
              </a:ext>
            </a:extLst>
          </p:cNvPr>
          <p:cNvSpPr>
            <a:spLocks noGrp="1"/>
          </p:cNvSpPr>
          <p:nvPr>
            <p:ph type="title"/>
          </p:nvPr>
        </p:nvSpPr>
        <p:spPr>
          <a:xfrm>
            <a:off x="1600199" y="574833"/>
            <a:ext cx="9906000" cy="715962"/>
          </a:xfrm>
        </p:spPr>
        <p:txBody>
          <a:bodyPr>
            <a:noAutofit/>
          </a:bodyPr>
          <a:lstStyle/>
          <a:p>
            <a:r>
              <a:rPr lang="en-US" sz="4800" b="1" dirty="0">
                <a:latin typeface="Comic Sans MS" panose="030F0702030302020204" pitchFamily="66" charset="0"/>
                <a:cs typeface="Times New Roman" pitchFamily="18" charset="0"/>
              </a:rPr>
              <a:t>SUBSTITUENTS &amp; ADUTERANTS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95986" y="1295400"/>
            <a:ext cx="10186413" cy="5029200"/>
          </a:xfrm>
        </p:spPr>
        <p:txBody>
          <a:bodyPr>
            <a:normAutofit/>
          </a:bodyPr>
          <a:lstStyle/>
          <a:p>
            <a:r>
              <a:rPr lang="en-US" sz="2600" dirty="0">
                <a:latin typeface="Comic Sans MS" panose="030F0702030302020204" pitchFamily="66" charset="0"/>
                <a:cs typeface="Times New Roman" pitchFamily="18" charset="0"/>
              </a:rPr>
              <a:t>Coriander fruits, </a:t>
            </a:r>
            <a:r>
              <a:rPr lang="en-US" sz="2600" dirty="0" err="1">
                <a:latin typeface="Comic Sans MS" panose="030F0702030302020204" pitchFamily="66" charset="0"/>
                <a:cs typeface="Times New Roman" pitchFamily="18" charset="0"/>
              </a:rPr>
              <a:t>Cilanthro</a:t>
            </a:r>
            <a:r>
              <a:rPr lang="en-US" sz="2600" dirty="0">
                <a:latin typeface="Comic Sans MS" panose="030F0702030302020204" pitchFamily="66" charset="0"/>
                <a:cs typeface="Times New Roman" pitchFamily="18" charset="0"/>
              </a:rPr>
              <a:t> leaves. </a:t>
            </a:r>
          </a:p>
          <a:p>
            <a:r>
              <a:rPr lang="en-US" sz="2600" b="1" dirty="0">
                <a:latin typeface="Comic Sans MS" panose="030F0702030302020204" pitchFamily="66" charset="0"/>
                <a:cs typeface="Times New Roman" pitchFamily="18" charset="0"/>
              </a:rPr>
              <a:t>Biological Source</a:t>
            </a:r>
            <a:r>
              <a:rPr lang="en-US" sz="2600" dirty="0">
                <a:latin typeface="Comic Sans MS" panose="030F0702030302020204" pitchFamily="66" charset="0"/>
                <a:cs typeface="Times New Roman" pitchFamily="18" charset="0"/>
              </a:rPr>
              <a:t>: Fully dried ripe fruits of plant </a:t>
            </a:r>
            <a:r>
              <a:rPr lang="en-US" sz="2600" dirty="0" err="1">
                <a:latin typeface="Comic Sans MS" panose="030F0702030302020204" pitchFamily="66" charset="0"/>
                <a:cs typeface="Times New Roman" pitchFamily="18" charset="0"/>
              </a:rPr>
              <a:t>Coriandrum</a:t>
            </a:r>
            <a:r>
              <a:rPr lang="en-US" sz="2600" dirty="0">
                <a:latin typeface="Comic Sans MS" panose="030F0702030302020204" pitchFamily="66" charset="0"/>
                <a:cs typeface="Times New Roman" pitchFamily="18" charset="0"/>
              </a:rPr>
              <a:t> </a:t>
            </a:r>
            <a:r>
              <a:rPr lang="en-US" sz="2600" dirty="0" err="1">
                <a:latin typeface="Comic Sans MS" panose="030F0702030302020204" pitchFamily="66" charset="0"/>
                <a:cs typeface="Times New Roman" pitchFamily="18" charset="0"/>
              </a:rPr>
              <a:t>sativum</a:t>
            </a:r>
            <a:r>
              <a:rPr lang="en-US" sz="2600" dirty="0">
                <a:latin typeface="Comic Sans MS" panose="030F0702030302020204" pitchFamily="66" charset="0"/>
                <a:cs typeface="Times New Roman" pitchFamily="18" charset="0"/>
              </a:rPr>
              <a:t>, </a:t>
            </a:r>
            <a:r>
              <a:rPr lang="en-US" sz="2600" dirty="0" err="1">
                <a:latin typeface="Comic Sans MS" panose="030F0702030302020204" pitchFamily="66" charset="0"/>
                <a:cs typeface="Times New Roman" pitchFamily="18" charset="0"/>
              </a:rPr>
              <a:t>Umbelliferae</a:t>
            </a:r>
            <a:r>
              <a:rPr lang="en-US" sz="2600" dirty="0">
                <a:latin typeface="Comic Sans MS" panose="030F0702030302020204" pitchFamily="66" charset="0"/>
                <a:cs typeface="Times New Roman" pitchFamily="18" charset="0"/>
              </a:rPr>
              <a:t>. contains not &lt; than 0.3% of volatile oil.  </a:t>
            </a:r>
          </a:p>
          <a:p>
            <a:r>
              <a:rPr lang="en-US" sz="2600" b="1" dirty="0">
                <a:latin typeface="Comic Sans MS" panose="030F0702030302020204" pitchFamily="66" charset="0"/>
                <a:cs typeface="Times New Roman" pitchFamily="18" charset="0"/>
              </a:rPr>
              <a:t>Geographical Source</a:t>
            </a:r>
            <a:r>
              <a:rPr lang="en-US" sz="2600" dirty="0">
                <a:latin typeface="Comic Sans MS" panose="030F0702030302020204" pitchFamily="66" charset="0"/>
                <a:cs typeface="Times New Roman" pitchFamily="18" charset="0"/>
              </a:rPr>
              <a:t>: European countries, Russia, Hungary &amp; Holland. India, Egypt and Morocco.  In India, widely cultivated in Andhra Pradesh  (Guntur, </a:t>
            </a:r>
            <a:r>
              <a:rPr lang="en-US" sz="2600" dirty="0" err="1">
                <a:latin typeface="Comic Sans MS" panose="030F0702030302020204" pitchFamily="66" charset="0"/>
                <a:cs typeface="Times New Roman" pitchFamily="18" charset="0"/>
              </a:rPr>
              <a:t>Anantpur</a:t>
            </a:r>
            <a:r>
              <a:rPr lang="en-US" sz="2600" dirty="0">
                <a:latin typeface="Comic Sans MS" panose="030F0702030302020204" pitchFamily="66" charset="0"/>
                <a:cs typeface="Times New Roman" pitchFamily="18" charset="0"/>
              </a:rPr>
              <a:t>), Maharashtra (</a:t>
            </a:r>
            <a:r>
              <a:rPr lang="en-US" sz="2600" dirty="0" err="1">
                <a:latin typeface="Comic Sans MS" panose="030F0702030302020204" pitchFamily="66" charset="0"/>
                <a:cs typeface="Times New Roman" pitchFamily="18" charset="0"/>
              </a:rPr>
              <a:t>Jalgaon</a:t>
            </a:r>
            <a:r>
              <a:rPr lang="en-US" sz="2600" dirty="0">
                <a:latin typeface="Comic Sans MS" panose="030F0702030302020204" pitchFamily="66" charset="0"/>
                <a:cs typeface="Times New Roman" pitchFamily="18" charset="0"/>
              </a:rPr>
              <a:t> and </a:t>
            </a:r>
            <a:r>
              <a:rPr lang="en-US" sz="2600" dirty="0" err="1">
                <a:latin typeface="Comic Sans MS" panose="030F0702030302020204" pitchFamily="66" charset="0"/>
                <a:cs typeface="Times New Roman" pitchFamily="18" charset="0"/>
              </a:rPr>
              <a:t>Satara</a:t>
            </a:r>
            <a:r>
              <a:rPr lang="en-US" sz="2600" dirty="0">
                <a:latin typeface="Comic Sans MS" panose="030F0702030302020204" pitchFamily="66" charset="0"/>
                <a:cs typeface="Times New Roman" pitchFamily="18" charset="0"/>
              </a:rPr>
              <a:t>), West Bengal (Howrah and 24-Paragana  districts), Uttar Pradesh, Rajasthan and Jammu and Kashmir.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
        <p:nvSpPr>
          <p:cNvPr id="5" name="Slide Number Placeholder 3">
            <a:extLst>
              <a:ext uri="{FF2B5EF4-FFF2-40B4-BE49-F238E27FC236}">
                <a16:creationId xmlns:a16="http://schemas.microsoft.com/office/drawing/2014/main" id="{DB727F6B-AB33-9DEC-DDC5-F09FB6DD5EA9}"/>
              </a:ext>
            </a:extLst>
          </p:cNvPr>
          <p:cNvSpPr txBox="1">
            <a:spLocks/>
          </p:cNvSpPr>
          <p:nvPr/>
        </p:nvSpPr>
        <p:spPr>
          <a:xfrm>
            <a:off x="8610600" y="6234967"/>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z="1800" b="1" smtClean="0">
                <a:latin typeface="Comic Sans MS" panose="030F0702030302020204" pitchFamily="66" charset="0"/>
              </a:rPr>
              <a:pPr/>
              <a:t>11</a:t>
            </a:fld>
            <a:endParaRPr lang="en-US" sz="1800" b="1" dirty="0">
              <a:latin typeface="Comic Sans MS" panose="030F0702030302020204" pitchFamily="66" charset="0"/>
            </a:endParaRPr>
          </a:p>
        </p:txBody>
      </p:sp>
      <p:sp>
        <p:nvSpPr>
          <p:cNvPr id="6" name="Footer Placeholder 4">
            <a:extLst>
              <a:ext uri="{FF2B5EF4-FFF2-40B4-BE49-F238E27FC236}">
                <a16:creationId xmlns:a16="http://schemas.microsoft.com/office/drawing/2014/main" id="{230B2267-9EC7-1ABC-D36C-5D313FB602C3}"/>
              </a:ext>
            </a:extLst>
          </p:cNvPr>
          <p:cNvSpPr>
            <a:spLocks noGrp="1"/>
          </p:cNvSpPr>
          <p:nvPr>
            <p:ph type="ftr" sz="quarter" idx="11"/>
          </p:nvPr>
        </p:nvSpPr>
        <p:spPr>
          <a:xfrm>
            <a:off x="4165600" y="6356351"/>
            <a:ext cx="3860800" cy="365125"/>
          </a:xfrm>
        </p:spPr>
        <p:txBody>
          <a:bodyPr/>
          <a:lstStyle/>
          <a:p>
            <a:r>
              <a:rPr lang="en-US" sz="1400" b="1" dirty="0">
                <a:latin typeface="Comic Sans MS" panose="030F0702030302020204" pitchFamily="66" charset="0"/>
              </a:rPr>
              <a:t>©2023 ANJU SINGH</a:t>
            </a:r>
          </a:p>
        </p:txBody>
      </p:sp>
      <p:pic>
        <p:nvPicPr>
          <p:cNvPr id="7" name="Picture 6">
            <a:extLst>
              <a:ext uri="{FF2B5EF4-FFF2-40B4-BE49-F238E27FC236}">
                <a16:creationId xmlns:a16="http://schemas.microsoft.com/office/drawing/2014/main" id="{E7303D85-E35D-A9BB-41EE-7C86B040798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228600"/>
            <a:ext cx="1167387" cy="1188608"/>
          </a:xfrm>
          <a:prstGeom prst="rect">
            <a:avLst/>
          </a:prstGeom>
        </p:spPr>
      </p:pic>
      <p:sp>
        <p:nvSpPr>
          <p:cNvPr id="10" name="Title 1">
            <a:extLst>
              <a:ext uri="{FF2B5EF4-FFF2-40B4-BE49-F238E27FC236}">
                <a16:creationId xmlns:a16="http://schemas.microsoft.com/office/drawing/2014/main" id="{7E71E2AF-9893-84B7-0A6D-A4ED9619F3B3}"/>
              </a:ext>
            </a:extLst>
          </p:cNvPr>
          <p:cNvSpPr>
            <a:spLocks noGrp="1"/>
          </p:cNvSpPr>
          <p:nvPr>
            <p:ph type="title"/>
          </p:nvPr>
        </p:nvSpPr>
        <p:spPr>
          <a:xfrm>
            <a:off x="1923757" y="377166"/>
            <a:ext cx="9195813" cy="579438"/>
          </a:xfrm>
        </p:spPr>
        <p:txBody>
          <a:bodyPr>
            <a:noAutofit/>
          </a:bodyPr>
          <a:lstStyle/>
          <a:p>
            <a:r>
              <a:rPr lang="en-US" sz="4800" b="1" dirty="0">
                <a:latin typeface="Comic Sans MS" panose="030F0702030302020204" pitchFamily="66" charset="0"/>
                <a:cs typeface="Times New Roman" pitchFamily="18" charset="0"/>
              </a:rPr>
              <a:t>CORIANDER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95986" y="1219200"/>
            <a:ext cx="10034013" cy="5105400"/>
          </a:xfrm>
        </p:spPr>
        <p:txBody>
          <a:bodyPr>
            <a:normAutofit/>
          </a:bodyPr>
          <a:lstStyle/>
          <a:p>
            <a:r>
              <a:rPr lang="en-US" sz="2600" b="1" dirty="0">
                <a:latin typeface="Comic Sans MS" panose="030F0702030302020204" pitchFamily="66" charset="0"/>
                <a:cs typeface="Times New Roman" pitchFamily="18" charset="0"/>
              </a:rPr>
              <a:t>Cultivation and Collection :</a:t>
            </a:r>
            <a:r>
              <a:rPr lang="en-US" sz="2600" dirty="0">
                <a:latin typeface="Comic Sans MS" panose="030F0702030302020204" pitchFamily="66" charset="0"/>
                <a:cs typeface="Times New Roman" pitchFamily="18" charset="0"/>
              </a:rPr>
              <a:t> </a:t>
            </a:r>
            <a:r>
              <a:rPr lang="en-US" sz="2600" dirty="0" err="1">
                <a:latin typeface="Comic Sans MS" panose="030F0702030302020204" pitchFamily="66" charset="0"/>
                <a:cs typeface="Times New Roman" pitchFamily="18" charset="0"/>
              </a:rPr>
              <a:t>kharif</a:t>
            </a:r>
            <a:r>
              <a:rPr lang="en-US" sz="2600" dirty="0">
                <a:latin typeface="Comic Sans MS" panose="030F0702030302020204" pitchFamily="66" charset="0"/>
                <a:cs typeface="Times New Roman" pitchFamily="18" charset="0"/>
              </a:rPr>
              <a:t>, &amp; </a:t>
            </a:r>
            <a:r>
              <a:rPr lang="en-US" sz="2600" dirty="0" err="1">
                <a:latin typeface="Comic Sans MS" panose="030F0702030302020204" pitchFamily="66" charset="0"/>
                <a:cs typeface="Times New Roman" pitchFamily="18" charset="0"/>
              </a:rPr>
              <a:t>rabi</a:t>
            </a:r>
            <a:r>
              <a:rPr lang="en-US" sz="2600" dirty="0">
                <a:latin typeface="Comic Sans MS" panose="030F0702030302020204" pitchFamily="66" charset="0"/>
                <a:cs typeface="Times New Roman" pitchFamily="18" charset="0"/>
              </a:rPr>
              <a:t> crop, needs light to heavy black soil. 15-20 kg fruits/ hectare For cultivation. </a:t>
            </a:r>
          </a:p>
          <a:p>
            <a:r>
              <a:rPr lang="en-US" sz="2600" dirty="0">
                <a:latin typeface="Comic Sans MS" panose="030F0702030302020204" pitchFamily="66" charset="0"/>
                <a:cs typeface="Times New Roman" pitchFamily="18" charset="0"/>
              </a:rPr>
              <a:t>Sown by drilling method.,  rotated with wheat, grain, </a:t>
            </a:r>
            <a:r>
              <a:rPr lang="en-US" sz="2600" dirty="0" err="1">
                <a:latin typeface="Comic Sans MS" panose="030F0702030302020204" pitchFamily="66" charset="0"/>
                <a:cs typeface="Times New Roman" pitchFamily="18" charset="0"/>
              </a:rPr>
              <a:t>jowar</a:t>
            </a:r>
            <a:r>
              <a:rPr lang="en-US" sz="2600" dirty="0">
                <a:latin typeface="Comic Sans MS" panose="030F0702030302020204" pitchFamily="66" charset="0"/>
                <a:cs typeface="Times New Roman" pitchFamily="18" charset="0"/>
              </a:rPr>
              <a:t> &amp; onion &amp; grown with cotton, sugarcane &amp; </a:t>
            </a:r>
            <a:r>
              <a:rPr lang="en-US" sz="2600" dirty="0" err="1">
                <a:latin typeface="Comic Sans MS" panose="030F0702030302020204" pitchFamily="66" charset="0"/>
                <a:cs typeface="Times New Roman" pitchFamily="18" charset="0"/>
              </a:rPr>
              <a:t>brinjal</a:t>
            </a:r>
            <a:r>
              <a:rPr lang="en-US" sz="2600" dirty="0">
                <a:latin typeface="Comic Sans MS" panose="030F0702030302020204" pitchFamily="66" charset="0"/>
                <a:cs typeface="Times New Roman" pitchFamily="18" charset="0"/>
              </a:rPr>
              <a:t> as  mixed crop. </a:t>
            </a:r>
          </a:p>
          <a:p>
            <a:r>
              <a:rPr lang="en-US" sz="2600" dirty="0">
                <a:latin typeface="Comic Sans MS" panose="030F0702030302020204" pitchFamily="66" charset="0"/>
                <a:cs typeface="Times New Roman" pitchFamily="18" charset="0"/>
              </a:rPr>
              <a:t>Harvesting after 100 days of growth. </a:t>
            </a:r>
          </a:p>
          <a:p>
            <a:r>
              <a:rPr lang="en-US" sz="2600" dirty="0">
                <a:latin typeface="Comic Sans MS" panose="030F0702030302020204" pitchFamily="66" charset="0"/>
                <a:cs typeface="Times New Roman" pitchFamily="18" charset="0"/>
              </a:rPr>
              <a:t>J-16, J-214, K-45 and New </a:t>
            </a:r>
            <a:r>
              <a:rPr lang="en-US" sz="2600" dirty="0" err="1">
                <a:latin typeface="Comic Sans MS" panose="030F0702030302020204" pitchFamily="66" charset="0"/>
                <a:cs typeface="Times New Roman" pitchFamily="18" charset="0"/>
              </a:rPr>
              <a:t>Pusa</a:t>
            </a:r>
            <a:r>
              <a:rPr lang="en-US" sz="2600" dirty="0">
                <a:latin typeface="Comic Sans MS" panose="030F0702030302020204" pitchFamily="66" charset="0"/>
                <a:cs typeface="Times New Roman" pitchFamily="18" charset="0"/>
              </a:rPr>
              <a:t>  improved varieties. </a:t>
            </a:r>
          </a:p>
          <a:p>
            <a:r>
              <a:rPr lang="en-US" sz="2600" dirty="0">
                <a:latin typeface="Comic Sans MS" panose="030F0702030302020204" pitchFamily="66" charset="0"/>
                <a:cs typeface="Times New Roman" pitchFamily="18" charset="0"/>
              </a:rPr>
              <a:t>About 2 </a:t>
            </a:r>
            <a:r>
              <a:rPr lang="en-US" sz="2600" dirty="0" err="1">
                <a:latin typeface="Comic Sans MS" panose="030F0702030302020204" pitchFamily="66" charset="0"/>
                <a:cs typeface="Times New Roman" pitchFamily="18" charset="0"/>
              </a:rPr>
              <a:t>lakh</a:t>
            </a:r>
            <a:r>
              <a:rPr lang="en-US" sz="2600" dirty="0">
                <a:latin typeface="Comic Sans MS" panose="030F0702030302020204" pitchFamily="66" charset="0"/>
                <a:cs typeface="Times New Roman" pitchFamily="18" charset="0"/>
              </a:rPr>
              <a:t> hectares land under cultivation in India. produces about 70% of global requirement. Rajasthan accounts for 70% of production in India. </a:t>
            </a:r>
          </a:p>
        </p:txBody>
      </p:sp>
      <p:sp>
        <p:nvSpPr>
          <p:cNvPr id="5" name="Slide Number Placeholder 3">
            <a:extLst>
              <a:ext uri="{FF2B5EF4-FFF2-40B4-BE49-F238E27FC236}">
                <a16:creationId xmlns:a16="http://schemas.microsoft.com/office/drawing/2014/main" id="{8F38A00F-EB73-8803-C667-8224E8D8B3A7}"/>
              </a:ext>
            </a:extLst>
          </p:cNvPr>
          <p:cNvSpPr txBox="1">
            <a:spLocks/>
          </p:cNvSpPr>
          <p:nvPr/>
        </p:nvSpPr>
        <p:spPr>
          <a:xfrm>
            <a:off x="8610600" y="6234967"/>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z="1800" b="1" smtClean="0">
                <a:latin typeface="Comic Sans MS" panose="030F0702030302020204" pitchFamily="66" charset="0"/>
              </a:rPr>
              <a:pPr/>
              <a:t>12</a:t>
            </a:fld>
            <a:endParaRPr lang="en-US" sz="1800" b="1" dirty="0">
              <a:latin typeface="Comic Sans MS" panose="030F0702030302020204" pitchFamily="66" charset="0"/>
            </a:endParaRPr>
          </a:p>
        </p:txBody>
      </p:sp>
      <p:sp>
        <p:nvSpPr>
          <p:cNvPr id="6" name="Footer Placeholder 4">
            <a:extLst>
              <a:ext uri="{FF2B5EF4-FFF2-40B4-BE49-F238E27FC236}">
                <a16:creationId xmlns:a16="http://schemas.microsoft.com/office/drawing/2014/main" id="{E01579BC-DD6C-D642-8CED-252ED6DF6105}"/>
              </a:ext>
            </a:extLst>
          </p:cNvPr>
          <p:cNvSpPr>
            <a:spLocks noGrp="1"/>
          </p:cNvSpPr>
          <p:nvPr>
            <p:ph type="ftr" sz="quarter" idx="11"/>
          </p:nvPr>
        </p:nvSpPr>
        <p:spPr>
          <a:xfrm>
            <a:off x="4165600" y="6356351"/>
            <a:ext cx="3860800" cy="365125"/>
          </a:xfrm>
        </p:spPr>
        <p:txBody>
          <a:bodyPr/>
          <a:lstStyle/>
          <a:p>
            <a:r>
              <a:rPr lang="en-US" sz="1400" b="1" dirty="0">
                <a:latin typeface="Comic Sans MS" panose="030F0702030302020204" pitchFamily="66" charset="0"/>
              </a:rPr>
              <a:t>©2023 ANJU SINGH</a:t>
            </a:r>
          </a:p>
        </p:txBody>
      </p:sp>
      <p:pic>
        <p:nvPicPr>
          <p:cNvPr id="7" name="Picture 6">
            <a:extLst>
              <a:ext uri="{FF2B5EF4-FFF2-40B4-BE49-F238E27FC236}">
                <a16:creationId xmlns:a16="http://schemas.microsoft.com/office/drawing/2014/main" id="{5D95D538-FB22-4F60-8D33-ABD17C507D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228600"/>
            <a:ext cx="1167387" cy="1188608"/>
          </a:xfrm>
          <a:prstGeom prst="rect">
            <a:avLst/>
          </a:prstGeom>
        </p:spPr>
      </p:pic>
      <p:sp>
        <p:nvSpPr>
          <p:cNvPr id="10" name="Title 1">
            <a:extLst>
              <a:ext uri="{FF2B5EF4-FFF2-40B4-BE49-F238E27FC236}">
                <a16:creationId xmlns:a16="http://schemas.microsoft.com/office/drawing/2014/main" id="{1AF97672-657D-691B-42D8-A10211F75375}"/>
              </a:ext>
            </a:extLst>
          </p:cNvPr>
          <p:cNvSpPr>
            <a:spLocks noGrp="1"/>
          </p:cNvSpPr>
          <p:nvPr>
            <p:ph type="title"/>
          </p:nvPr>
        </p:nvSpPr>
        <p:spPr>
          <a:xfrm>
            <a:off x="1923757" y="377166"/>
            <a:ext cx="9195813" cy="579438"/>
          </a:xfrm>
        </p:spPr>
        <p:txBody>
          <a:bodyPr>
            <a:noAutofit/>
          </a:bodyPr>
          <a:lstStyle/>
          <a:p>
            <a:r>
              <a:rPr lang="en-US" sz="4800" b="1" dirty="0">
                <a:latin typeface="Comic Sans MS" panose="030F0702030302020204" pitchFamily="66" charset="0"/>
                <a:cs typeface="Times New Roman" pitchFamily="18" charset="0"/>
              </a:rPr>
              <a:t>CORIANDER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3757" y="377166"/>
            <a:ext cx="9195813" cy="579438"/>
          </a:xfrm>
        </p:spPr>
        <p:txBody>
          <a:bodyPr>
            <a:noAutofit/>
          </a:bodyPr>
          <a:lstStyle/>
          <a:p>
            <a:r>
              <a:rPr lang="en-US" sz="4800" b="1" dirty="0">
                <a:latin typeface="Comic Sans MS" panose="030F0702030302020204" pitchFamily="66" charset="0"/>
                <a:cs typeface="Times New Roman" pitchFamily="18" charset="0"/>
              </a:rPr>
              <a:t>MACROSCOPY: CORIANDER</a:t>
            </a:r>
          </a:p>
        </p:txBody>
      </p:sp>
      <p:sp>
        <p:nvSpPr>
          <p:cNvPr id="3" name="Content Placeholder 2"/>
          <p:cNvSpPr>
            <a:spLocks noGrp="1"/>
          </p:cNvSpPr>
          <p:nvPr>
            <p:ph idx="1"/>
          </p:nvPr>
        </p:nvSpPr>
        <p:spPr>
          <a:xfrm>
            <a:off x="1524000" y="1151625"/>
            <a:ext cx="9448800" cy="5048492"/>
          </a:xfrm>
        </p:spPr>
        <p:txBody>
          <a:bodyPr>
            <a:normAutofit/>
          </a:bodyPr>
          <a:lstStyle/>
          <a:p>
            <a:r>
              <a:rPr lang="en-US" sz="2600" dirty="0">
                <a:latin typeface="Comic Sans MS" panose="030F0702030302020204" pitchFamily="66" charset="0"/>
                <a:cs typeface="Times New Roman" pitchFamily="18" charset="0"/>
              </a:rPr>
              <a:t>Color-Yellowish-brown to brown Odor- Aromatic, Taste-Spicy, characteristic, Size-Fruits 2-4mm D  &amp; 4-30mm L, Shape- sub-globular, </a:t>
            </a:r>
            <a:r>
              <a:rPr lang="en-US" sz="2600" dirty="0" err="1">
                <a:latin typeface="Comic Sans MS" panose="030F0702030302020204" pitchFamily="66" charset="0"/>
                <a:cs typeface="Times New Roman" pitchFamily="18" charset="0"/>
              </a:rPr>
              <a:t>cremocarpous</a:t>
            </a:r>
            <a:r>
              <a:rPr lang="en-US" sz="2600" dirty="0">
                <a:latin typeface="Comic Sans MS" panose="030F0702030302020204" pitchFamily="66" charset="0"/>
                <a:cs typeface="Times New Roman" pitchFamily="18" charset="0"/>
              </a:rPr>
              <a:t> fruit</a:t>
            </a:r>
          </a:p>
          <a:p>
            <a:r>
              <a:rPr lang="en-US" sz="2600" dirty="0">
                <a:latin typeface="Comic Sans MS" panose="030F0702030302020204" pitchFamily="66" charset="0"/>
                <a:cs typeface="Times New Roman" pitchFamily="18" charset="0"/>
              </a:rPr>
              <a:t>About 10 primary ridges &amp; 8 secondary ridges present</a:t>
            </a:r>
          </a:p>
          <a:p>
            <a:r>
              <a:rPr lang="en-US" sz="2600" dirty="0">
                <a:latin typeface="Comic Sans MS" panose="030F0702030302020204" pitchFamily="66" charset="0"/>
                <a:cs typeface="Times New Roman" pitchFamily="18" charset="0"/>
              </a:rPr>
              <a:t>Primary ridges: wavy &amp; inconspicuous, secondary ridges are straight. </a:t>
            </a:r>
          </a:p>
          <a:p>
            <a:r>
              <a:rPr lang="en-US" sz="2600" dirty="0">
                <a:latin typeface="Comic Sans MS" panose="030F0702030302020204" pitchFamily="66" charset="0"/>
                <a:cs typeface="Times New Roman" pitchFamily="18" charset="0"/>
              </a:rPr>
              <a:t>Endospermic &amp; </a:t>
            </a:r>
            <a:r>
              <a:rPr lang="en-US" sz="2600" dirty="0" err="1">
                <a:latin typeface="Comic Sans MS" panose="030F0702030302020204" pitchFamily="66" charset="0"/>
                <a:cs typeface="Times New Roman" pitchFamily="18" charset="0"/>
              </a:rPr>
              <a:t>coelospermic</a:t>
            </a:r>
            <a:r>
              <a:rPr lang="en-US" sz="2600" dirty="0">
                <a:latin typeface="Comic Sans MS" panose="030F0702030302020204" pitchFamily="66" charset="0"/>
                <a:cs typeface="Times New Roman" pitchFamily="18" charset="0"/>
              </a:rPr>
              <a:t> fruit. </a:t>
            </a:r>
          </a:p>
          <a:p>
            <a:r>
              <a:rPr lang="en-US" sz="2600" dirty="0">
                <a:latin typeface="Comic Sans MS" panose="030F0702030302020204" pitchFamily="66" charset="0"/>
                <a:cs typeface="Times New Roman" pitchFamily="18" charset="0"/>
              </a:rPr>
              <a:t>Weight of 100 fruits-approximately 1 g. </a:t>
            </a:r>
          </a:p>
          <a:p>
            <a:endParaRPr lang="en-US" sz="2600" dirty="0">
              <a:latin typeface="Comic Sans MS" panose="030F0702030302020204" pitchFamily="66" charset="0"/>
              <a:cs typeface="Times New Roman" pitchFamily="18" charset="0"/>
            </a:endParaRPr>
          </a:p>
        </p:txBody>
      </p:sp>
      <p:pic>
        <p:nvPicPr>
          <p:cNvPr id="5123" name="Picture 3"/>
          <p:cNvPicPr>
            <a:picLocks noChangeAspect="1" noChangeArrowheads="1"/>
          </p:cNvPicPr>
          <p:nvPr/>
        </p:nvPicPr>
        <p:blipFill>
          <a:blip r:embed="rId2"/>
          <a:srcRect/>
          <a:stretch>
            <a:fillRect/>
          </a:stretch>
        </p:blipFill>
        <p:spPr bwMode="auto">
          <a:xfrm>
            <a:off x="8324410" y="3463582"/>
            <a:ext cx="2676525" cy="2514600"/>
          </a:xfrm>
          <a:prstGeom prst="rect">
            <a:avLst/>
          </a:prstGeom>
          <a:noFill/>
          <a:ln w="9525">
            <a:noFill/>
            <a:miter lim="800000"/>
            <a:headEnd/>
            <a:tailEnd/>
          </a:ln>
          <a:effectLst/>
        </p:spPr>
      </p:pic>
      <p:sp>
        <p:nvSpPr>
          <p:cNvPr id="5" name="Slide Number Placeholder 3">
            <a:extLst>
              <a:ext uri="{FF2B5EF4-FFF2-40B4-BE49-F238E27FC236}">
                <a16:creationId xmlns:a16="http://schemas.microsoft.com/office/drawing/2014/main" id="{F86B7C33-74CC-5B2E-EC74-4ABEE89FD35B}"/>
              </a:ext>
            </a:extLst>
          </p:cNvPr>
          <p:cNvSpPr txBox="1">
            <a:spLocks/>
          </p:cNvSpPr>
          <p:nvPr/>
        </p:nvSpPr>
        <p:spPr>
          <a:xfrm>
            <a:off x="8610600" y="6234967"/>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z="1800" b="1" smtClean="0">
                <a:latin typeface="Comic Sans MS" panose="030F0702030302020204" pitchFamily="66" charset="0"/>
              </a:rPr>
              <a:pPr/>
              <a:t>13</a:t>
            </a:fld>
            <a:endParaRPr lang="en-US" sz="1800" b="1" dirty="0">
              <a:latin typeface="Comic Sans MS" panose="030F0702030302020204" pitchFamily="66" charset="0"/>
            </a:endParaRPr>
          </a:p>
        </p:txBody>
      </p:sp>
      <p:sp>
        <p:nvSpPr>
          <p:cNvPr id="6" name="Footer Placeholder 4">
            <a:extLst>
              <a:ext uri="{FF2B5EF4-FFF2-40B4-BE49-F238E27FC236}">
                <a16:creationId xmlns:a16="http://schemas.microsoft.com/office/drawing/2014/main" id="{1910BE12-766D-E8EA-E88C-D84393C0BEE1}"/>
              </a:ext>
            </a:extLst>
          </p:cNvPr>
          <p:cNvSpPr>
            <a:spLocks noGrp="1"/>
          </p:cNvSpPr>
          <p:nvPr>
            <p:ph type="ftr" sz="quarter" idx="11"/>
          </p:nvPr>
        </p:nvSpPr>
        <p:spPr>
          <a:xfrm>
            <a:off x="4165600" y="6356351"/>
            <a:ext cx="3860800" cy="365125"/>
          </a:xfrm>
        </p:spPr>
        <p:txBody>
          <a:bodyPr/>
          <a:lstStyle/>
          <a:p>
            <a:r>
              <a:rPr lang="en-US" sz="1400" b="1" dirty="0">
                <a:latin typeface="Comic Sans MS" panose="030F0702030302020204" pitchFamily="66" charset="0"/>
              </a:rPr>
              <a:t>©2023 ANJU SINGH</a:t>
            </a:r>
          </a:p>
        </p:txBody>
      </p:sp>
      <p:pic>
        <p:nvPicPr>
          <p:cNvPr id="7" name="Picture 6">
            <a:extLst>
              <a:ext uri="{FF2B5EF4-FFF2-40B4-BE49-F238E27FC236}">
                <a16:creationId xmlns:a16="http://schemas.microsoft.com/office/drawing/2014/main" id="{14E6BF54-2565-79DC-87E2-BF3BDE43DFC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228600"/>
            <a:ext cx="1167387" cy="1188608"/>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7113" y="351006"/>
            <a:ext cx="9067800" cy="579438"/>
          </a:xfrm>
        </p:spPr>
        <p:txBody>
          <a:bodyPr>
            <a:noAutofit/>
          </a:bodyPr>
          <a:lstStyle/>
          <a:p>
            <a:r>
              <a:rPr lang="en-US" sz="4800" b="1" dirty="0">
                <a:latin typeface="Comic Sans MS" panose="030F0702030302020204" pitchFamily="66" charset="0"/>
                <a:cs typeface="Times New Roman" pitchFamily="18" charset="0"/>
              </a:rPr>
              <a:t>MICROSCOPY: CORIANDER</a:t>
            </a:r>
          </a:p>
        </p:txBody>
      </p:sp>
      <p:sp>
        <p:nvSpPr>
          <p:cNvPr id="3" name="Content Placeholder 2"/>
          <p:cNvSpPr>
            <a:spLocks noGrp="1"/>
          </p:cNvSpPr>
          <p:nvPr>
            <p:ph idx="1"/>
          </p:nvPr>
        </p:nvSpPr>
        <p:spPr>
          <a:xfrm>
            <a:off x="1676400" y="1174383"/>
            <a:ext cx="9677400" cy="4939199"/>
          </a:xfrm>
        </p:spPr>
        <p:txBody>
          <a:bodyPr>
            <a:normAutofit fontScale="92500" lnSpcReduction="10000"/>
          </a:bodyPr>
          <a:lstStyle/>
          <a:p>
            <a:r>
              <a:rPr lang="en-US" sz="2400" dirty="0">
                <a:latin typeface="Comic Sans MS" panose="030F0702030302020204" pitchFamily="66" charset="0"/>
                <a:cs typeface="Times New Roman" pitchFamily="18" charset="0"/>
              </a:rPr>
              <a:t>Epidermis of </a:t>
            </a:r>
            <a:r>
              <a:rPr lang="en-US" sz="2400" dirty="0" err="1">
                <a:latin typeface="Comic Sans MS" panose="030F0702030302020204" pitchFamily="66" charset="0"/>
                <a:cs typeface="Times New Roman" pitchFamily="18" charset="0"/>
              </a:rPr>
              <a:t>pericarp</a:t>
            </a:r>
            <a:r>
              <a:rPr lang="en-US" sz="2400" dirty="0">
                <a:latin typeface="Comic Sans MS" panose="030F0702030302020204" pitchFamily="66" charset="0"/>
                <a:cs typeface="Times New Roman" pitchFamily="18" charset="0"/>
              </a:rPr>
              <a:t>: polygonal tubular cells with stomata, prisms of Ca-ox. </a:t>
            </a:r>
            <a:r>
              <a:rPr lang="en-US" sz="2400" dirty="0" err="1">
                <a:latin typeface="Comic Sans MS" panose="030F0702030302020204" pitchFamily="66" charset="0"/>
                <a:cs typeface="Times New Roman" pitchFamily="18" charset="0"/>
              </a:rPr>
              <a:t>Mesocarp:inner</a:t>
            </a:r>
            <a:r>
              <a:rPr lang="en-US" sz="2400" dirty="0">
                <a:latin typeface="Comic Sans MS" panose="030F0702030302020204" pitchFamily="66" charset="0"/>
                <a:cs typeface="Times New Roman" pitchFamily="18" charset="0"/>
              </a:rPr>
              <a:t> &amp; outer layer of parenchyma with a layer of </a:t>
            </a:r>
            <a:r>
              <a:rPr lang="en-US" sz="2400" dirty="0" err="1">
                <a:latin typeface="Comic Sans MS" panose="030F0702030302020204" pitchFamily="66" charset="0"/>
                <a:cs typeface="Times New Roman" pitchFamily="18" charset="0"/>
              </a:rPr>
              <a:t>sclerenchyma</a:t>
            </a:r>
            <a:r>
              <a:rPr lang="en-US" sz="2400" dirty="0">
                <a:latin typeface="Comic Sans MS" panose="030F0702030302020204" pitchFamily="66" charset="0"/>
                <a:cs typeface="Times New Roman" pitchFamily="18" charset="0"/>
              </a:rPr>
              <a:t> in b/w. Inner epidermis of </a:t>
            </a:r>
            <a:r>
              <a:rPr lang="en-US" sz="2400" dirty="0" err="1">
                <a:latin typeface="Comic Sans MS" panose="030F0702030302020204" pitchFamily="66" charset="0"/>
                <a:cs typeface="Times New Roman" pitchFamily="18" charset="0"/>
              </a:rPr>
              <a:t>pericarp</a:t>
            </a:r>
            <a:r>
              <a:rPr lang="en-US" sz="2400" dirty="0">
                <a:latin typeface="Comic Sans MS" panose="030F0702030302020204" pitchFamily="66" charset="0"/>
                <a:cs typeface="Times New Roman" pitchFamily="18" charset="0"/>
              </a:rPr>
              <a:t>: consists of  parquetry cells. </a:t>
            </a:r>
          </a:p>
          <a:p>
            <a:r>
              <a:rPr lang="en-US" sz="2400" dirty="0">
                <a:latin typeface="Comic Sans MS" panose="030F0702030302020204" pitchFamily="66" charset="0"/>
                <a:cs typeface="Times New Roman" pitchFamily="18" charset="0"/>
              </a:rPr>
              <a:t>Starch grains, trichomes </a:t>
            </a:r>
          </a:p>
          <a:p>
            <a:pPr marL="0" indent="0">
              <a:buNone/>
            </a:pPr>
            <a:r>
              <a:rPr lang="en-US" sz="2400" dirty="0">
                <a:latin typeface="Comic Sans MS" panose="030F0702030302020204" pitchFamily="66" charset="0"/>
                <a:cs typeface="Times New Roman" pitchFamily="18" charset="0"/>
              </a:rPr>
              <a:t>    &amp; lignified reticulate  </a:t>
            </a:r>
          </a:p>
          <a:p>
            <a:pPr marL="0" indent="0">
              <a:buNone/>
            </a:pPr>
            <a:r>
              <a:rPr lang="en-US" sz="2400" dirty="0">
                <a:latin typeface="Comic Sans MS" panose="030F0702030302020204" pitchFamily="66" charset="0"/>
                <a:cs typeface="Times New Roman" pitchFamily="18" charset="0"/>
              </a:rPr>
              <a:t>    parenchyma absent. </a:t>
            </a:r>
          </a:p>
          <a:p>
            <a:pPr marL="0" indent="0">
              <a:buNone/>
            </a:pPr>
            <a:r>
              <a:rPr lang="en-US" sz="2400" dirty="0">
                <a:latin typeface="Comic Sans MS" panose="030F0702030302020204" pitchFamily="66" charset="0"/>
                <a:cs typeface="Times New Roman" pitchFamily="18" charset="0"/>
              </a:rPr>
              <a:t>    Fixed oil globules present in the</a:t>
            </a:r>
          </a:p>
          <a:p>
            <a:pPr marL="0" indent="0">
              <a:buNone/>
            </a:pPr>
            <a:r>
              <a:rPr lang="en-US" sz="2400" dirty="0">
                <a:latin typeface="Comic Sans MS" panose="030F0702030302020204" pitchFamily="66" charset="0"/>
                <a:cs typeface="Times New Roman" pitchFamily="18" charset="0"/>
              </a:rPr>
              <a:t>    endosperm, volatile oil </a:t>
            </a:r>
          </a:p>
          <a:p>
            <a:pPr marL="0" indent="0">
              <a:buNone/>
            </a:pPr>
            <a:r>
              <a:rPr lang="en-US" sz="2400" dirty="0">
                <a:latin typeface="Comic Sans MS" panose="030F0702030302020204" pitchFamily="66" charset="0"/>
                <a:cs typeface="Times New Roman" pitchFamily="18" charset="0"/>
              </a:rPr>
              <a:t>    in  vittae. Aleurone </a:t>
            </a:r>
          </a:p>
          <a:p>
            <a:pPr marL="0" indent="0">
              <a:buNone/>
            </a:pPr>
            <a:r>
              <a:rPr lang="en-US" sz="2400" dirty="0">
                <a:latin typeface="Comic Sans MS" panose="030F0702030302020204" pitchFamily="66" charset="0"/>
                <a:cs typeface="Times New Roman" pitchFamily="18" charset="0"/>
              </a:rPr>
              <a:t>    grains present in </a:t>
            </a:r>
          </a:p>
          <a:p>
            <a:pPr marL="0" indent="0">
              <a:buNone/>
            </a:pPr>
            <a:r>
              <a:rPr lang="en-US" sz="2400" dirty="0">
                <a:latin typeface="Comic Sans MS" panose="030F0702030302020204" pitchFamily="66" charset="0"/>
                <a:cs typeface="Times New Roman" pitchFamily="18" charset="0"/>
              </a:rPr>
              <a:t>    polygonal thick walled cellulose</a:t>
            </a:r>
          </a:p>
          <a:p>
            <a:pPr marL="0" indent="0">
              <a:buNone/>
            </a:pPr>
            <a:r>
              <a:rPr lang="en-US" sz="2400" dirty="0">
                <a:latin typeface="Comic Sans MS" panose="030F0702030302020204" pitchFamily="66" charset="0"/>
                <a:cs typeface="Times New Roman" pitchFamily="18" charset="0"/>
              </a:rPr>
              <a:t>    parenchyma of endosperm. </a:t>
            </a:r>
          </a:p>
          <a:p>
            <a:pPr>
              <a:buNone/>
            </a:pPr>
            <a:endParaRPr lang="en-US" sz="2400" dirty="0">
              <a:latin typeface="Comic Sans MS" panose="030F0702030302020204" pitchFamily="66" charset="0"/>
              <a:cs typeface="Times New Roman" pitchFamily="18" charset="0"/>
            </a:endParaRPr>
          </a:p>
          <a:p>
            <a:endParaRPr lang="en-US" sz="2400" dirty="0">
              <a:latin typeface="Comic Sans MS" panose="030F0702030302020204" pitchFamily="66" charset="0"/>
              <a:cs typeface="Times New Roman" pitchFamily="18" charset="0"/>
            </a:endParaRPr>
          </a:p>
          <a:p>
            <a:endParaRPr lang="en-US" sz="2400" dirty="0">
              <a:latin typeface="Comic Sans MS" panose="030F0702030302020204" pitchFamily="66" charset="0"/>
              <a:cs typeface="Times New Roman" pitchFamily="18" charset="0"/>
            </a:endParaRPr>
          </a:p>
        </p:txBody>
      </p:sp>
      <p:pic>
        <p:nvPicPr>
          <p:cNvPr id="5124" name="Picture 4"/>
          <p:cNvPicPr>
            <a:picLocks noChangeAspect="1" noChangeArrowheads="1"/>
          </p:cNvPicPr>
          <p:nvPr/>
        </p:nvPicPr>
        <p:blipFill>
          <a:blip r:embed="rId2"/>
          <a:srcRect/>
          <a:stretch>
            <a:fillRect/>
          </a:stretch>
        </p:blipFill>
        <p:spPr bwMode="auto">
          <a:xfrm>
            <a:off x="6390286" y="2492595"/>
            <a:ext cx="4694627" cy="3200400"/>
          </a:xfrm>
          <a:prstGeom prst="rect">
            <a:avLst/>
          </a:prstGeom>
          <a:noFill/>
          <a:ln w="9525">
            <a:noFill/>
            <a:miter lim="800000"/>
            <a:headEnd/>
            <a:tailEnd/>
          </a:ln>
          <a:effectLst/>
        </p:spPr>
      </p:pic>
      <p:sp>
        <p:nvSpPr>
          <p:cNvPr id="5" name="Slide Number Placeholder 3">
            <a:extLst>
              <a:ext uri="{FF2B5EF4-FFF2-40B4-BE49-F238E27FC236}">
                <a16:creationId xmlns:a16="http://schemas.microsoft.com/office/drawing/2014/main" id="{F05353BB-8C98-97DE-4F04-6F2D6DE90E01}"/>
              </a:ext>
            </a:extLst>
          </p:cNvPr>
          <p:cNvSpPr txBox="1">
            <a:spLocks/>
          </p:cNvSpPr>
          <p:nvPr/>
        </p:nvSpPr>
        <p:spPr>
          <a:xfrm>
            <a:off x="8610600" y="6234967"/>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z="1800" b="1" smtClean="0">
                <a:latin typeface="Comic Sans MS" panose="030F0702030302020204" pitchFamily="66" charset="0"/>
              </a:rPr>
              <a:pPr/>
              <a:t>14</a:t>
            </a:fld>
            <a:endParaRPr lang="en-US" sz="1800" b="1" dirty="0">
              <a:latin typeface="Comic Sans MS" panose="030F0702030302020204" pitchFamily="66" charset="0"/>
            </a:endParaRPr>
          </a:p>
        </p:txBody>
      </p:sp>
      <p:sp>
        <p:nvSpPr>
          <p:cNvPr id="6" name="Footer Placeholder 4">
            <a:extLst>
              <a:ext uri="{FF2B5EF4-FFF2-40B4-BE49-F238E27FC236}">
                <a16:creationId xmlns:a16="http://schemas.microsoft.com/office/drawing/2014/main" id="{825A7A05-14F7-C216-9FEB-7C44254017D3}"/>
              </a:ext>
            </a:extLst>
          </p:cNvPr>
          <p:cNvSpPr>
            <a:spLocks noGrp="1"/>
          </p:cNvSpPr>
          <p:nvPr>
            <p:ph type="ftr" sz="quarter" idx="11"/>
          </p:nvPr>
        </p:nvSpPr>
        <p:spPr>
          <a:xfrm>
            <a:off x="4165600" y="6356351"/>
            <a:ext cx="3860800" cy="365125"/>
          </a:xfrm>
        </p:spPr>
        <p:txBody>
          <a:bodyPr/>
          <a:lstStyle/>
          <a:p>
            <a:r>
              <a:rPr lang="en-US" sz="1400" b="1" dirty="0">
                <a:latin typeface="Comic Sans MS" panose="030F0702030302020204" pitchFamily="66" charset="0"/>
              </a:rPr>
              <a:t>©2023 ANJU SINGH</a:t>
            </a:r>
          </a:p>
        </p:txBody>
      </p:sp>
      <p:pic>
        <p:nvPicPr>
          <p:cNvPr id="7" name="Picture 6">
            <a:extLst>
              <a:ext uri="{FF2B5EF4-FFF2-40B4-BE49-F238E27FC236}">
                <a16:creationId xmlns:a16="http://schemas.microsoft.com/office/drawing/2014/main" id="{836AC06A-22C6-4DEC-8968-1D40703CF5B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228600"/>
            <a:ext cx="1167387" cy="1188608"/>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0993" y="629360"/>
            <a:ext cx="9296400" cy="655638"/>
          </a:xfrm>
        </p:spPr>
        <p:txBody>
          <a:bodyPr>
            <a:noAutofit/>
          </a:bodyPr>
          <a:lstStyle/>
          <a:p>
            <a:r>
              <a:rPr lang="en-US" sz="4800" b="1" dirty="0">
                <a:latin typeface="Comic Sans MS" panose="030F0702030302020204" pitchFamily="66" charset="0"/>
                <a:cs typeface="Times New Roman" pitchFamily="18" charset="0"/>
              </a:rPr>
              <a:t>CHEMICAL CONSTITUENTS OF CORIANDER</a:t>
            </a:r>
          </a:p>
        </p:txBody>
      </p:sp>
      <p:sp>
        <p:nvSpPr>
          <p:cNvPr id="3" name="Content Placeholder 2"/>
          <p:cNvSpPr>
            <a:spLocks noGrp="1"/>
          </p:cNvSpPr>
          <p:nvPr>
            <p:ph idx="1"/>
          </p:nvPr>
        </p:nvSpPr>
        <p:spPr>
          <a:xfrm>
            <a:off x="1395987" y="1811198"/>
            <a:ext cx="10186413" cy="4817759"/>
          </a:xfrm>
        </p:spPr>
        <p:txBody>
          <a:bodyPr>
            <a:normAutofit/>
          </a:bodyPr>
          <a:lstStyle/>
          <a:p>
            <a:r>
              <a:rPr lang="en-US" sz="2400" dirty="0">
                <a:latin typeface="Comic Sans MS" panose="030F0702030302020204" pitchFamily="66" charset="0"/>
                <a:cs typeface="Times New Roman" pitchFamily="18" charset="0"/>
              </a:rPr>
              <a:t>Yields 0.3-1% of volatile oil, fixed oil 13% &amp; proteins 20 % </a:t>
            </a:r>
          </a:p>
          <a:p>
            <a:r>
              <a:rPr lang="en-US" sz="2400" dirty="0">
                <a:latin typeface="Comic Sans MS" panose="030F0702030302020204" pitchFamily="66" charset="0"/>
                <a:cs typeface="Times New Roman" pitchFamily="18" charset="0"/>
              </a:rPr>
              <a:t>Volatile oil of drug contains 90% D-linalool (</a:t>
            </a:r>
            <a:r>
              <a:rPr lang="en-US" sz="2400" dirty="0" err="1">
                <a:latin typeface="Comic Sans MS" panose="030F0702030302020204" pitchFamily="66" charset="0"/>
                <a:cs typeface="Times New Roman" pitchFamily="18" charset="0"/>
              </a:rPr>
              <a:t>coriandrol</a:t>
            </a:r>
            <a:r>
              <a:rPr lang="en-US" sz="2400" dirty="0">
                <a:latin typeface="Comic Sans MS" panose="030F0702030302020204" pitchFamily="66" charset="0"/>
                <a:cs typeface="Times New Roman" pitchFamily="18" charset="0"/>
              </a:rPr>
              <a:t>) &amp; </a:t>
            </a:r>
            <a:r>
              <a:rPr lang="en-US" sz="2400" dirty="0" err="1">
                <a:latin typeface="Comic Sans MS" panose="030F0702030302020204" pitchFamily="66" charset="0"/>
                <a:cs typeface="Times New Roman" pitchFamily="18" charset="0"/>
              </a:rPr>
              <a:t>coriandryl</a:t>
            </a:r>
            <a:r>
              <a:rPr lang="en-US" sz="2400" dirty="0">
                <a:latin typeface="Comic Sans MS" panose="030F0702030302020204" pitchFamily="66" charset="0"/>
                <a:cs typeface="Times New Roman" pitchFamily="18" charset="0"/>
              </a:rPr>
              <a:t> acetate, small quantities of L-</a:t>
            </a:r>
            <a:r>
              <a:rPr lang="en-US" sz="2400" dirty="0" err="1">
                <a:latin typeface="Comic Sans MS" panose="030F0702030302020204" pitchFamily="66" charset="0"/>
                <a:cs typeface="Times New Roman" pitchFamily="18" charset="0"/>
              </a:rPr>
              <a:t>borneol</a:t>
            </a:r>
            <a:r>
              <a:rPr lang="en-US" sz="2400" dirty="0">
                <a:latin typeface="Comic Sans MS" panose="030F0702030302020204" pitchFamily="66" charset="0"/>
                <a:cs typeface="Times New Roman" pitchFamily="18" charset="0"/>
              </a:rPr>
              <a:t>, </a:t>
            </a:r>
            <a:r>
              <a:rPr lang="en-US" sz="2400" dirty="0" err="1">
                <a:latin typeface="Comic Sans MS" panose="030F0702030302020204" pitchFamily="66" charset="0"/>
                <a:cs typeface="Times New Roman" pitchFamily="18" charset="0"/>
              </a:rPr>
              <a:t>geraniol</a:t>
            </a:r>
            <a:r>
              <a:rPr lang="en-US" sz="2400" dirty="0">
                <a:latin typeface="Comic Sans MS" panose="030F0702030302020204" pitchFamily="66" charset="0"/>
                <a:cs typeface="Times New Roman" pitchFamily="18" charset="0"/>
              </a:rPr>
              <a:t> &amp; </a:t>
            </a:r>
            <a:r>
              <a:rPr lang="en-US" sz="2400" dirty="0" err="1">
                <a:latin typeface="Comic Sans MS" panose="030F0702030302020204" pitchFamily="66" charset="0"/>
                <a:cs typeface="Times New Roman" pitchFamily="18" charset="0"/>
              </a:rPr>
              <a:t>pinene</a:t>
            </a:r>
            <a:r>
              <a:rPr lang="en-US" sz="2400" dirty="0">
                <a:latin typeface="Comic Sans MS" panose="030F0702030302020204" pitchFamily="66" charset="0"/>
                <a:cs typeface="Times New Roman" pitchFamily="18" charset="0"/>
              </a:rPr>
              <a:t>. </a:t>
            </a:r>
          </a:p>
          <a:p>
            <a:r>
              <a:rPr lang="en-US" sz="2400" dirty="0">
                <a:latin typeface="Comic Sans MS" panose="030F0702030302020204" pitchFamily="66" charset="0"/>
                <a:cs typeface="Times New Roman" pitchFamily="18" charset="0"/>
              </a:rPr>
              <a:t>Leaves rich in vitamin A . </a:t>
            </a:r>
          </a:p>
          <a:p>
            <a:r>
              <a:rPr lang="en-US" sz="2400" dirty="0">
                <a:latin typeface="Comic Sans MS" panose="030F0702030302020204" pitchFamily="66" charset="0"/>
                <a:cs typeface="Times New Roman" pitchFamily="18" charset="0"/>
              </a:rPr>
              <a:t>Fruit yields 5-7% ash. </a:t>
            </a:r>
          </a:p>
          <a:p>
            <a:r>
              <a:rPr lang="en-US" sz="2400" dirty="0">
                <a:latin typeface="Comic Sans MS" panose="030F0702030302020204" pitchFamily="66" charset="0"/>
                <a:cs typeface="Times New Roman" pitchFamily="18" charset="0"/>
              </a:rPr>
              <a:t>Coriander oil : pale yellow liquid, </a:t>
            </a:r>
          </a:p>
          <a:p>
            <a:r>
              <a:rPr lang="en-US" sz="2400" dirty="0">
                <a:latin typeface="Comic Sans MS" panose="030F0702030302020204" pitchFamily="66" charset="0"/>
                <a:cs typeface="Times New Roman" pitchFamily="18" charset="0"/>
              </a:rPr>
              <a:t>specific gravity 0.863 - 0.875,  </a:t>
            </a:r>
          </a:p>
          <a:p>
            <a:r>
              <a:rPr lang="en-US" sz="2400" dirty="0">
                <a:latin typeface="Comic Sans MS" panose="030F0702030302020204" pitchFamily="66" charset="0"/>
                <a:cs typeface="Times New Roman" pitchFamily="18" charset="0"/>
              </a:rPr>
              <a:t>refractive index 1.462 - 1.472, </a:t>
            </a:r>
          </a:p>
          <a:p>
            <a:r>
              <a:rPr lang="en-US" sz="2400" dirty="0">
                <a:latin typeface="Comic Sans MS" panose="030F0702030302020204" pitchFamily="66" charset="0"/>
                <a:cs typeface="Times New Roman" pitchFamily="18" charset="0"/>
              </a:rPr>
              <a:t>optical rotation of + 8˚ to + 15˚. </a:t>
            </a:r>
          </a:p>
          <a:p>
            <a:endParaRPr lang="en-US" sz="2400" dirty="0">
              <a:latin typeface="Comic Sans MS" panose="030F0702030302020204" pitchFamily="66" charset="0"/>
              <a:cs typeface="Times New Roman" pitchFamily="18" charset="0"/>
            </a:endParaRPr>
          </a:p>
        </p:txBody>
      </p:sp>
      <p:graphicFrame>
        <p:nvGraphicFramePr>
          <p:cNvPr id="6146" name="Object 2"/>
          <p:cNvGraphicFramePr>
            <a:graphicFrameLocks noChangeAspect="1"/>
          </p:cNvGraphicFramePr>
          <p:nvPr>
            <p:extLst>
              <p:ext uri="{D42A27DB-BD31-4B8C-83A1-F6EECF244321}">
                <p14:modId xmlns:p14="http://schemas.microsoft.com/office/powerpoint/2010/main" val="2651984519"/>
              </p:ext>
            </p:extLst>
          </p:nvPr>
        </p:nvGraphicFramePr>
        <p:xfrm>
          <a:off x="8182042" y="3382253"/>
          <a:ext cx="1822432" cy="2846387"/>
        </p:xfrm>
        <a:graphic>
          <a:graphicData uri="http://schemas.openxmlformats.org/presentationml/2006/ole">
            <mc:AlternateContent xmlns:mc="http://schemas.openxmlformats.org/markup-compatibility/2006">
              <mc:Choice xmlns:v="urn:schemas-microsoft-com:vml" Requires="v">
                <p:oleObj spid="_x0000_s6146" name="CS ChemDraw Drawing" r:id="rId2" imgW="1091160" imgH="1703520" progId="ChemDraw.Document.6.0">
                  <p:embed/>
                </p:oleObj>
              </mc:Choice>
              <mc:Fallback>
                <p:oleObj name="CS ChemDraw Drawing" r:id="rId2" imgW="1091160" imgH="1703520" progId="ChemDraw.Document.6.0">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82042" y="3382253"/>
                        <a:ext cx="1822432" cy="2846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 name="Slide Number Placeholder 3">
            <a:extLst>
              <a:ext uri="{FF2B5EF4-FFF2-40B4-BE49-F238E27FC236}">
                <a16:creationId xmlns:a16="http://schemas.microsoft.com/office/drawing/2014/main" id="{E9534A73-8B6C-A211-8020-7C7C872E24AD}"/>
              </a:ext>
            </a:extLst>
          </p:cNvPr>
          <p:cNvSpPr txBox="1">
            <a:spLocks/>
          </p:cNvSpPr>
          <p:nvPr/>
        </p:nvSpPr>
        <p:spPr>
          <a:xfrm>
            <a:off x="8610600" y="6234967"/>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z="1800" b="1" smtClean="0">
                <a:latin typeface="Comic Sans MS" panose="030F0702030302020204" pitchFamily="66" charset="0"/>
              </a:rPr>
              <a:pPr/>
              <a:t>15</a:t>
            </a:fld>
            <a:endParaRPr lang="en-US" sz="1800" b="1" dirty="0">
              <a:latin typeface="Comic Sans MS" panose="030F0702030302020204" pitchFamily="66" charset="0"/>
            </a:endParaRPr>
          </a:p>
        </p:txBody>
      </p:sp>
      <p:sp>
        <p:nvSpPr>
          <p:cNvPr id="6" name="Footer Placeholder 4">
            <a:extLst>
              <a:ext uri="{FF2B5EF4-FFF2-40B4-BE49-F238E27FC236}">
                <a16:creationId xmlns:a16="http://schemas.microsoft.com/office/drawing/2014/main" id="{448748C4-589C-7CCB-1FED-F87A7843E817}"/>
              </a:ext>
            </a:extLst>
          </p:cNvPr>
          <p:cNvSpPr>
            <a:spLocks noGrp="1"/>
          </p:cNvSpPr>
          <p:nvPr>
            <p:ph type="ftr" sz="quarter" idx="11"/>
          </p:nvPr>
        </p:nvSpPr>
        <p:spPr>
          <a:xfrm>
            <a:off x="4165600" y="6356351"/>
            <a:ext cx="3860800" cy="365125"/>
          </a:xfrm>
        </p:spPr>
        <p:txBody>
          <a:bodyPr/>
          <a:lstStyle/>
          <a:p>
            <a:r>
              <a:rPr lang="en-US" sz="1400" b="1" dirty="0">
                <a:latin typeface="Comic Sans MS" panose="030F0702030302020204" pitchFamily="66" charset="0"/>
              </a:rPr>
              <a:t>©2023 ANJU SINGH</a:t>
            </a:r>
          </a:p>
        </p:txBody>
      </p:sp>
      <p:pic>
        <p:nvPicPr>
          <p:cNvPr id="7" name="Picture 6">
            <a:extLst>
              <a:ext uri="{FF2B5EF4-FFF2-40B4-BE49-F238E27FC236}">
                <a16:creationId xmlns:a16="http://schemas.microsoft.com/office/drawing/2014/main" id="{8A646E28-3BDC-3F6F-D9C2-5329BB344AC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8600" y="228600"/>
            <a:ext cx="1167387" cy="1188608"/>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04800"/>
            <a:ext cx="8229600" cy="655638"/>
          </a:xfrm>
        </p:spPr>
        <p:txBody>
          <a:bodyPr>
            <a:noAutofit/>
          </a:bodyPr>
          <a:lstStyle/>
          <a:p>
            <a:r>
              <a:rPr lang="en-US" sz="4800" b="1" dirty="0">
                <a:latin typeface="Comic Sans MS" panose="030F0702030302020204" pitchFamily="66" charset="0"/>
                <a:cs typeface="Times New Roman" pitchFamily="18" charset="0"/>
              </a:rPr>
              <a:t>USES &amp; SUBSTITUENTS </a:t>
            </a:r>
          </a:p>
        </p:txBody>
      </p:sp>
      <p:sp>
        <p:nvSpPr>
          <p:cNvPr id="3" name="Content Placeholder 2"/>
          <p:cNvSpPr>
            <a:spLocks noGrp="1"/>
          </p:cNvSpPr>
          <p:nvPr>
            <p:ph idx="1"/>
          </p:nvPr>
        </p:nvSpPr>
        <p:spPr>
          <a:xfrm>
            <a:off x="1600200" y="1417208"/>
            <a:ext cx="9982200" cy="4708956"/>
          </a:xfrm>
        </p:spPr>
        <p:txBody>
          <a:bodyPr>
            <a:normAutofit/>
          </a:bodyPr>
          <a:lstStyle/>
          <a:p>
            <a:r>
              <a:rPr lang="en-US" sz="2600" dirty="0">
                <a:latin typeface="Comic Sans MS" panose="030F0702030302020204" pitchFamily="66" charset="0"/>
                <a:cs typeface="Times New Roman" pitchFamily="18" charset="0"/>
              </a:rPr>
              <a:t>Fruits, &amp; volatile oil, used as aromatic, carminative, stimulant &amp; </a:t>
            </a:r>
            <a:r>
              <a:rPr lang="en-US" sz="2600" dirty="0" err="1">
                <a:latin typeface="Comic Sans MS" panose="030F0702030302020204" pitchFamily="66" charset="0"/>
                <a:cs typeface="Times New Roman" pitchFamily="18" charset="0"/>
              </a:rPr>
              <a:t>flavouring</a:t>
            </a:r>
            <a:r>
              <a:rPr lang="en-US" sz="2600" dirty="0">
                <a:latin typeface="Comic Sans MS" panose="030F0702030302020204" pitchFamily="66" charset="0"/>
                <a:cs typeface="Times New Roman" pitchFamily="18" charset="0"/>
              </a:rPr>
              <a:t>  agent. </a:t>
            </a:r>
          </a:p>
          <a:p>
            <a:r>
              <a:rPr lang="en-US" sz="2600" dirty="0">
                <a:latin typeface="Comic Sans MS" panose="030F0702030302020204" pitchFamily="66" charset="0"/>
                <a:cs typeface="Times New Roman" pitchFamily="18" charset="0"/>
              </a:rPr>
              <a:t>Coriander oil: used </a:t>
            </a:r>
            <a:r>
              <a:rPr lang="en-US" sz="2600" dirty="0" err="1">
                <a:latin typeface="Comic Sans MS" panose="030F0702030302020204" pitchFamily="66" charset="0"/>
                <a:cs typeface="Times New Roman" pitchFamily="18" charset="0"/>
              </a:rPr>
              <a:t>alongwith</a:t>
            </a:r>
            <a:r>
              <a:rPr lang="en-US" sz="2600" dirty="0">
                <a:latin typeface="Comic Sans MS" panose="030F0702030302020204" pitchFamily="66" charset="0"/>
                <a:cs typeface="Times New Roman" pitchFamily="18" charset="0"/>
              </a:rPr>
              <a:t> purgatives to prevent gripping. </a:t>
            </a:r>
          </a:p>
          <a:p>
            <a:r>
              <a:rPr lang="en-US" sz="2600" dirty="0">
                <a:latin typeface="Comic Sans MS" panose="030F0702030302020204" pitchFamily="66" charset="0"/>
                <a:cs typeface="Times New Roman" pitchFamily="18" charset="0"/>
              </a:rPr>
              <a:t>Is ingredient of compound spirit of orange and cascara elixir.  </a:t>
            </a:r>
          </a:p>
          <a:p>
            <a:r>
              <a:rPr lang="en-US" sz="2600" dirty="0">
                <a:latin typeface="Comic Sans MS" panose="030F0702030302020204" pitchFamily="66" charset="0"/>
                <a:cs typeface="Times New Roman" pitchFamily="18" charset="0"/>
              </a:rPr>
              <a:t>Storage: Coriander fruits dried &amp; stored in well-closed containers as they are highly  prone to insects.</a:t>
            </a:r>
          </a:p>
          <a:p>
            <a:r>
              <a:rPr lang="en-US" sz="2600" b="1" dirty="0">
                <a:latin typeface="Comic Sans MS" panose="030F0702030302020204" pitchFamily="66" charset="0"/>
                <a:cs typeface="Times New Roman" pitchFamily="18" charset="0"/>
              </a:rPr>
              <a:t>Substitutes:</a:t>
            </a:r>
            <a:r>
              <a:rPr lang="en-US" sz="2600" dirty="0">
                <a:latin typeface="Comic Sans MS" panose="030F0702030302020204" pitchFamily="66" charset="0"/>
                <a:cs typeface="Times New Roman" pitchFamily="18" charset="0"/>
              </a:rPr>
              <a:t> Substituted with Bombay coriander fruits,  contain less volatile oil &amp; ellipsoidal in  shape. </a:t>
            </a:r>
          </a:p>
        </p:txBody>
      </p:sp>
      <p:sp>
        <p:nvSpPr>
          <p:cNvPr id="5" name="Slide Number Placeholder 3">
            <a:extLst>
              <a:ext uri="{FF2B5EF4-FFF2-40B4-BE49-F238E27FC236}">
                <a16:creationId xmlns:a16="http://schemas.microsoft.com/office/drawing/2014/main" id="{BB4C3FB4-C6B4-C49A-B6F8-609A31AADC94}"/>
              </a:ext>
            </a:extLst>
          </p:cNvPr>
          <p:cNvSpPr txBox="1">
            <a:spLocks/>
          </p:cNvSpPr>
          <p:nvPr/>
        </p:nvSpPr>
        <p:spPr>
          <a:xfrm>
            <a:off x="8610600" y="6234967"/>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z="1800" b="1" smtClean="0">
                <a:latin typeface="Comic Sans MS" panose="030F0702030302020204" pitchFamily="66" charset="0"/>
              </a:rPr>
              <a:pPr/>
              <a:t>16</a:t>
            </a:fld>
            <a:endParaRPr lang="en-US" sz="1800" b="1" dirty="0">
              <a:latin typeface="Comic Sans MS" panose="030F0702030302020204" pitchFamily="66" charset="0"/>
            </a:endParaRPr>
          </a:p>
        </p:txBody>
      </p:sp>
      <p:sp>
        <p:nvSpPr>
          <p:cNvPr id="6" name="Footer Placeholder 4">
            <a:extLst>
              <a:ext uri="{FF2B5EF4-FFF2-40B4-BE49-F238E27FC236}">
                <a16:creationId xmlns:a16="http://schemas.microsoft.com/office/drawing/2014/main" id="{0D52BDE3-7CCB-E8BC-D52E-B27D462ED8B3}"/>
              </a:ext>
            </a:extLst>
          </p:cNvPr>
          <p:cNvSpPr>
            <a:spLocks noGrp="1"/>
          </p:cNvSpPr>
          <p:nvPr>
            <p:ph type="ftr" sz="quarter" idx="11"/>
          </p:nvPr>
        </p:nvSpPr>
        <p:spPr>
          <a:xfrm>
            <a:off x="4165600" y="6356351"/>
            <a:ext cx="3860800" cy="365125"/>
          </a:xfrm>
        </p:spPr>
        <p:txBody>
          <a:bodyPr/>
          <a:lstStyle/>
          <a:p>
            <a:r>
              <a:rPr lang="en-US" sz="1400" b="1" dirty="0">
                <a:latin typeface="Comic Sans MS" panose="030F0702030302020204" pitchFamily="66" charset="0"/>
              </a:rPr>
              <a:t>©2023 ANJU SINGH</a:t>
            </a:r>
          </a:p>
        </p:txBody>
      </p:sp>
      <p:pic>
        <p:nvPicPr>
          <p:cNvPr id="7" name="Picture 6">
            <a:extLst>
              <a:ext uri="{FF2B5EF4-FFF2-40B4-BE49-F238E27FC236}">
                <a16:creationId xmlns:a16="http://schemas.microsoft.com/office/drawing/2014/main" id="{92A49330-C07D-646F-FA0D-0E334EB437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228600"/>
            <a:ext cx="1167387" cy="1188608"/>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8229600" cy="731838"/>
          </a:xfrm>
        </p:spPr>
        <p:txBody>
          <a:bodyPr>
            <a:noAutofit/>
          </a:bodyPr>
          <a:lstStyle/>
          <a:p>
            <a:r>
              <a:rPr lang="en-US" sz="4800" b="1" dirty="0">
                <a:latin typeface="Comic Sans MS" panose="030F0702030302020204" pitchFamily="66" charset="0"/>
                <a:cs typeface="Times New Roman" pitchFamily="18" charset="0"/>
              </a:rPr>
              <a:t>FENNEL</a:t>
            </a:r>
          </a:p>
        </p:txBody>
      </p:sp>
      <p:sp>
        <p:nvSpPr>
          <p:cNvPr id="3" name="Content Placeholder 2"/>
          <p:cNvSpPr>
            <a:spLocks noGrp="1"/>
          </p:cNvSpPr>
          <p:nvPr>
            <p:ph idx="1"/>
          </p:nvPr>
        </p:nvSpPr>
        <p:spPr>
          <a:xfrm>
            <a:off x="1219200" y="1081822"/>
            <a:ext cx="10363200" cy="5166578"/>
          </a:xfrm>
        </p:spPr>
        <p:txBody>
          <a:bodyPr>
            <a:normAutofit fontScale="92500" lnSpcReduction="10000"/>
          </a:bodyPr>
          <a:lstStyle/>
          <a:p>
            <a:r>
              <a:rPr lang="en-US" sz="2600" dirty="0">
                <a:latin typeface="Comic Sans MS" panose="030F0702030302020204" pitchFamily="66" charset="0"/>
                <a:cs typeface="Times New Roman" pitchFamily="18" charset="0"/>
              </a:rPr>
              <a:t>Synonyms :  Fennel fruits, </a:t>
            </a:r>
            <a:r>
              <a:rPr lang="en-US" sz="2600" dirty="0" err="1">
                <a:latin typeface="Comic Sans MS" panose="030F0702030302020204" pitchFamily="66" charset="0"/>
                <a:cs typeface="Times New Roman" pitchFamily="18" charset="0"/>
              </a:rPr>
              <a:t>Fructus</a:t>
            </a:r>
            <a:r>
              <a:rPr lang="en-US" sz="2600" dirty="0">
                <a:latin typeface="Comic Sans MS" panose="030F0702030302020204" pitchFamily="66" charset="0"/>
                <a:cs typeface="Times New Roman" pitchFamily="18" charset="0"/>
              </a:rPr>
              <a:t> </a:t>
            </a:r>
            <a:r>
              <a:rPr lang="en-US" sz="2600" dirty="0" err="1">
                <a:latin typeface="Comic Sans MS" panose="030F0702030302020204" pitchFamily="66" charset="0"/>
                <a:cs typeface="Times New Roman" pitchFamily="18" charset="0"/>
              </a:rPr>
              <a:t>foeniculum</a:t>
            </a:r>
            <a:r>
              <a:rPr lang="en-US" sz="2600" dirty="0">
                <a:latin typeface="Comic Sans MS" panose="030F0702030302020204" pitchFamily="66" charset="0"/>
                <a:cs typeface="Times New Roman" pitchFamily="18" charset="0"/>
              </a:rPr>
              <a:t>.  </a:t>
            </a:r>
          </a:p>
          <a:p>
            <a:r>
              <a:rPr lang="en-US" sz="2600" dirty="0">
                <a:latin typeface="Comic Sans MS" panose="030F0702030302020204" pitchFamily="66" charset="0"/>
                <a:cs typeface="Times New Roman" pitchFamily="18" charset="0"/>
              </a:rPr>
              <a:t>BS: dried ripe fruits of </a:t>
            </a:r>
            <a:r>
              <a:rPr lang="en-US" sz="2600" dirty="0" err="1">
                <a:latin typeface="Comic Sans MS" panose="030F0702030302020204" pitchFamily="66" charset="0"/>
                <a:cs typeface="Times New Roman" pitchFamily="18" charset="0"/>
              </a:rPr>
              <a:t>Foeniculum</a:t>
            </a:r>
            <a:r>
              <a:rPr lang="en-US" sz="2600" dirty="0">
                <a:latin typeface="Comic Sans MS" panose="030F0702030302020204" pitchFamily="66" charset="0"/>
                <a:cs typeface="Times New Roman" pitchFamily="18" charset="0"/>
              </a:rPr>
              <a:t> </a:t>
            </a:r>
            <a:r>
              <a:rPr lang="en-US" sz="2600" dirty="0" err="1">
                <a:latin typeface="Comic Sans MS" panose="030F0702030302020204" pitchFamily="66" charset="0"/>
                <a:cs typeface="Times New Roman" pitchFamily="18" charset="0"/>
              </a:rPr>
              <a:t>vulgare</a:t>
            </a:r>
            <a:r>
              <a:rPr lang="en-US" sz="2600" dirty="0">
                <a:latin typeface="Comic Sans MS" panose="030F0702030302020204" pitchFamily="66" charset="0"/>
                <a:cs typeface="Times New Roman" pitchFamily="18" charset="0"/>
              </a:rPr>
              <a:t> , family  </a:t>
            </a:r>
            <a:r>
              <a:rPr lang="en-US" sz="2600" dirty="0" err="1">
                <a:latin typeface="Comic Sans MS" panose="030F0702030302020204" pitchFamily="66" charset="0"/>
                <a:cs typeface="Times New Roman" pitchFamily="18" charset="0"/>
              </a:rPr>
              <a:t>Umbelliferae</a:t>
            </a:r>
            <a:r>
              <a:rPr lang="en-US" sz="2600" dirty="0">
                <a:latin typeface="Comic Sans MS" panose="030F0702030302020204" pitchFamily="66" charset="0"/>
                <a:cs typeface="Times New Roman" pitchFamily="18" charset="0"/>
              </a:rPr>
              <a:t>, </a:t>
            </a:r>
          </a:p>
          <a:p>
            <a:r>
              <a:rPr lang="en-US" sz="2600" dirty="0">
                <a:latin typeface="Comic Sans MS" panose="030F0702030302020204" pitchFamily="66" charset="0"/>
                <a:cs typeface="Times New Roman" pitchFamily="18" charset="0"/>
              </a:rPr>
              <a:t>Contain not &lt; than 0.6% </a:t>
            </a:r>
            <a:r>
              <a:rPr lang="en-US" sz="2600" dirty="0" err="1">
                <a:latin typeface="Comic Sans MS" panose="030F0702030302020204" pitchFamily="66" charset="0"/>
                <a:cs typeface="Times New Roman" pitchFamily="18" charset="0"/>
              </a:rPr>
              <a:t>anethole</a:t>
            </a:r>
            <a:r>
              <a:rPr lang="en-US" sz="2600" dirty="0">
                <a:latin typeface="Comic Sans MS" panose="030F0702030302020204" pitchFamily="66" charset="0"/>
                <a:cs typeface="Times New Roman" pitchFamily="18" charset="0"/>
              </a:rPr>
              <a:t> calc on dried basis. </a:t>
            </a:r>
          </a:p>
          <a:p>
            <a:r>
              <a:rPr lang="en-US" sz="2600" dirty="0">
                <a:latin typeface="Comic Sans MS" panose="030F0702030302020204" pitchFamily="66" charset="0"/>
                <a:cs typeface="Times New Roman" pitchFamily="18" charset="0"/>
              </a:rPr>
              <a:t>G S: indigenous to </a:t>
            </a:r>
            <a:r>
              <a:rPr lang="en-US" sz="2600" dirty="0" err="1">
                <a:latin typeface="Comic Sans MS" panose="030F0702030302020204" pitchFamily="66" charset="0"/>
                <a:cs typeface="Times New Roman" pitchFamily="18" charset="0"/>
              </a:rPr>
              <a:t>mediterranean</a:t>
            </a:r>
            <a:r>
              <a:rPr lang="en-US" sz="2600" dirty="0">
                <a:latin typeface="Comic Sans MS" panose="030F0702030302020204" pitchFamily="66" charset="0"/>
                <a:cs typeface="Times New Roman" pitchFamily="18" charset="0"/>
              </a:rPr>
              <a:t> countries &amp; cultivated in Romania, Russia, Germany,  France, India &amp; Japan. </a:t>
            </a:r>
          </a:p>
          <a:p>
            <a:r>
              <a:rPr lang="en-US" sz="2600" dirty="0">
                <a:latin typeface="Comic Sans MS" panose="030F0702030302020204" pitchFamily="66" charset="0"/>
                <a:cs typeface="Times New Roman" pitchFamily="18" charset="0"/>
              </a:rPr>
              <a:t>In India: Gujarat, Punjab, Maharashtra, Rajasthan, U P &amp; WB.</a:t>
            </a:r>
          </a:p>
          <a:p>
            <a:r>
              <a:rPr lang="en-US" sz="2600" dirty="0">
                <a:latin typeface="Comic Sans MS" panose="030F0702030302020204" pitchFamily="66" charset="0"/>
                <a:cs typeface="Times New Roman" pitchFamily="18" charset="0"/>
              </a:rPr>
              <a:t>Cultivation and Collection: Dibbling method. sown just  before the spring. </a:t>
            </a:r>
          </a:p>
          <a:p>
            <a:r>
              <a:rPr lang="en-US" sz="2600" dirty="0">
                <a:latin typeface="Comic Sans MS" panose="030F0702030302020204" pitchFamily="66" charset="0"/>
                <a:cs typeface="Times New Roman" pitchFamily="18" charset="0"/>
              </a:rPr>
              <a:t>Free branching, specific arrangement of leaves require plenty  space in b/w 2 plants &amp; rows. 4-5 seeds put at a time in holes, at a distance of 25 cm. Well drained &amp; calcareous soil ,sunny,</a:t>
            </a:r>
          </a:p>
          <a:p>
            <a:r>
              <a:rPr lang="en-US" sz="2600" dirty="0">
                <a:latin typeface="Comic Sans MS" panose="030F0702030302020204" pitchFamily="66" charset="0"/>
                <a:cs typeface="Times New Roman" pitchFamily="18" charset="0"/>
              </a:rPr>
              <a:t>In India, 90% of fennel from Gujarat. Ripe fruits harvested &amp; dried in sun, separated by thrashing. </a:t>
            </a:r>
          </a:p>
          <a:p>
            <a:endParaRPr lang="en-US" sz="2600" dirty="0">
              <a:latin typeface="Comic Sans MS" panose="030F0702030302020204" pitchFamily="66" charset="0"/>
              <a:cs typeface="Times New Roman" pitchFamily="18" charset="0"/>
            </a:endParaRPr>
          </a:p>
        </p:txBody>
      </p:sp>
      <p:sp>
        <p:nvSpPr>
          <p:cNvPr id="5" name="Slide Number Placeholder 3">
            <a:extLst>
              <a:ext uri="{FF2B5EF4-FFF2-40B4-BE49-F238E27FC236}">
                <a16:creationId xmlns:a16="http://schemas.microsoft.com/office/drawing/2014/main" id="{33268DCD-7526-2BC8-744A-7AFA82024707}"/>
              </a:ext>
            </a:extLst>
          </p:cNvPr>
          <p:cNvSpPr txBox="1">
            <a:spLocks/>
          </p:cNvSpPr>
          <p:nvPr/>
        </p:nvSpPr>
        <p:spPr>
          <a:xfrm>
            <a:off x="8610600" y="6234967"/>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z="1800" b="1" smtClean="0">
                <a:latin typeface="Comic Sans MS" panose="030F0702030302020204" pitchFamily="66" charset="0"/>
              </a:rPr>
              <a:pPr/>
              <a:t>17</a:t>
            </a:fld>
            <a:endParaRPr lang="en-US" sz="1800" b="1" dirty="0">
              <a:latin typeface="Comic Sans MS" panose="030F0702030302020204" pitchFamily="66" charset="0"/>
            </a:endParaRPr>
          </a:p>
        </p:txBody>
      </p:sp>
      <p:sp>
        <p:nvSpPr>
          <p:cNvPr id="6" name="Footer Placeholder 4">
            <a:extLst>
              <a:ext uri="{FF2B5EF4-FFF2-40B4-BE49-F238E27FC236}">
                <a16:creationId xmlns:a16="http://schemas.microsoft.com/office/drawing/2014/main" id="{112FEA91-7C18-D2B8-FF7F-7059EBD54F6D}"/>
              </a:ext>
            </a:extLst>
          </p:cNvPr>
          <p:cNvSpPr>
            <a:spLocks noGrp="1"/>
          </p:cNvSpPr>
          <p:nvPr>
            <p:ph type="ftr" sz="quarter" idx="11"/>
          </p:nvPr>
        </p:nvSpPr>
        <p:spPr>
          <a:xfrm>
            <a:off x="4165600" y="6356351"/>
            <a:ext cx="3860800" cy="365125"/>
          </a:xfrm>
        </p:spPr>
        <p:txBody>
          <a:bodyPr/>
          <a:lstStyle/>
          <a:p>
            <a:r>
              <a:rPr lang="en-US" sz="1400" b="1" dirty="0">
                <a:latin typeface="Comic Sans MS" panose="030F0702030302020204" pitchFamily="66" charset="0"/>
              </a:rPr>
              <a:t>©2023 ANJU SINGH</a:t>
            </a:r>
          </a:p>
        </p:txBody>
      </p:sp>
      <p:pic>
        <p:nvPicPr>
          <p:cNvPr id="7" name="Picture 6">
            <a:extLst>
              <a:ext uri="{FF2B5EF4-FFF2-40B4-BE49-F238E27FC236}">
                <a16:creationId xmlns:a16="http://schemas.microsoft.com/office/drawing/2014/main" id="{54A4B8F2-E3B8-6958-26E1-057C645D83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228600"/>
            <a:ext cx="1167387" cy="1188608"/>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199" y="304800"/>
            <a:ext cx="9168387" cy="685800"/>
          </a:xfrm>
        </p:spPr>
        <p:txBody>
          <a:bodyPr>
            <a:noAutofit/>
          </a:bodyPr>
          <a:lstStyle/>
          <a:p>
            <a:r>
              <a:rPr lang="en-US" sz="4800" b="1" dirty="0">
                <a:latin typeface="Comic Sans MS" panose="030F0702030302020204" pitchFamily="66" charset="0"/>
                <a:cs typeface="Times New Roman" pitchFamily="18" charset="0"/>
              </a:rPr>
              <a:t>MACROSCOPIC CHARACTERS </a:t>
            </a:r>
          </a:p>
        </p:txBody>
      </p:sp>
      <p:sp>
        <p:nvSpPr>
          <p:cNvPr id="3" name="Content Placeholder 2"/>
          <p:cNvSpPr>
            <a:spLocks noGrp="1"/>
          </p:cNvSpPr>
          <p:nvPr>
            <p:ph idx="1"/>
          </p:nvPr>
        </p:nvSpPr>
        <p:spPr>
          <a:xfrm>
            <a:off x="1395987" y="1309468"/>
            <a:ext cx="9753600" cy="5410200"/>
          </a:xfrm>
        </p:spPr>
        <p:txBody>
          <a:bodyPr>
            <a:noAutofit/>
          </a:bodyPr>
          <a:lstStyle/>
          <a:p>
            <a:r>
              <a:rPr lang="en-US" sz="2400" dirty="0">
                <a:latin typeface="Comic Sans MS" panose="030F0702030302020204" pitchFamily="66" charset="0"/>
                <a:cs typeface="Times New Roman" pitchFamily="18" charset="0"/>
              </a:rPr>
              <a:t>Color-Green to yellowish-brown Odor-Sweet aromatic  Taste-Strongly aromatic Size-5-10 × 2-4mm Shape - Straight or slightly curved</a:t>
            </a:r>
          </a:p>
          <a:p>
            <a:r>
              <a:rPr lang="en-US" sz="2400" dirty="0">
                <a:latin typeface="Comic Sans MS" panose="030F0702030302020204" pitchFamily="66" charset="0"/>
                <a:cs typeface="Times New Roman" pitchFamily="18" charset="0"/>
              </a:rPr>
              <a:t>5 sided fruit, </a:t>
            </a:r>
            <a:r>
              <a:rPr lang="en-US" sz="2400" dirty="0" err="1">
                <a:latin typeface="Comic Sans MS" panose="030F0702030302020204" pitchFamily="66" charset="0"/>
                <a:cs typeface="Times New Roman" pitchFamily="18" charset="0"/>
              </a:rPr>
              <a:t>cremocarps</a:t>
            </a:r>
            <a:r>
              <a:rPr lang="en-US" sz="2400" dirty="0">
                <a:latin typeface="Comic Sans MS" panose="030F0702030302020204" pitchFamily="66" charset="0"/>
                <a:cs typeface="Times New Roman" pitchFamily="18" charset="0"/>
              </a:rPr>
              <a:t>, pedicels &amp;</a:t>
            </a:r>
          </a:p>
          <a:p>
            <a:pPr>
              <a:buNone/>
            </a:pPr>
            <a:r>
              <a:rPr lang="en-US" sz="2400" dirty="0">
                <a:latin typeface="Comic Sans MS" panose="030F0702030302020204" pitchFamily="66" charset="0"/>
                <a:cs typeface="Times New Roman" pitchFamily="18" charset="0"/>
              </a:rPr>
              <a:t>	 rarely found in  </a:t>
            </a:r>
            <a:r>
              <a:rPr lang="en-US" sz="2400" dirty="0" err="1">
                <a:latin typeface="Comic Sans MS" panose="030F0702030302020204" pitchFamily="66" charset="0"/>
                <a:cs typeface="Times New Roman" pitchFamily="18" charset="0"/>
              </a:rPr>
              <a:t>mericarps</a:t>
            </a:r>
            <a:r>
              <a:rPr lang="en-US" sz="2400" dirty="0">
                <a:latin typeface="Comic Sans MS" panose="030F0702030302020204" pitchFamily="66" charset="0"/>
                <a:cs typeface="Times New Roman" pitchFamily="18" charset="0"/>
              </a:rPr>
              <a:t>. </a:t>
            </a:r>
          </a:p>
          <a:p>
            <a:r>
              <a:rPr lang="en-US" sz="2400" dirty="0">
                <a:latin typeface="Comic Sans MS" panose="030F0702030302020204" pitchFamily="66" charset="0"/>
                <a:cs typeface="Times New Roman" pitchFamily="18" charset="0"/>
              </a:rPr>
              <a:t>Fruits glabrous with straight, prominent, </a:t>
            </a:r>
          </a:p>
          <a:p>
            <a:pPr>
              <a:buNone/>
            </a:pPr>
            <a:r>
              <a:rPr lang="en-US" sz="2400" dirty="0">
                <a:latin typeface="Comic Sans MS" panose="030F0702030302020204" pitchFamily="66" charset="0"/>
                <a:cs typeface="Times New Roman" pitchFamily="18" charset="0"/>
              </a:rPr>
              <a:t>	yellow colored 5 primary ridges </a:t>
            </a:r>
          </a:p>
          <a:p>
            <a:pPr>
              <a:buNone/>
            </a:pPr>
            <a:r>
              <a:rPr lang="en-US" sz="2400" dirty="0">
                <a:latin typeface="Comic Sans MS" panose="030F0702030302020204" pitchFamily="66" charset="0"/>
                <a:cs typeface="Times New Roman" pitchFamily="18" charset="0"/>
              </a:rPr>
              <a:t>	&amp; bifid </a:t>
            </a:r>
            <a:r>
              <a:rPr lang="en-US" sz="2400" dirty="0" err="1">
                <a:latin typeface="Comic Sans MS" panose="030F0702030302020204" pitchFamily="66" charset="0"/>
                <a:cs typeface="Times New Roman" pitchFamily="18" charset="0"/>
              </a:rPr>
              <a:t>stylopod</a:t>
            </a:r>
            <a:r>
              <a:rPr lang="en-US" sz="2400" dirty="0">
                <a:latin typeface="Comic Sans MS" panose="030F0702030302020204" pitchFamily="66" charset="0"/>
                <a:cs typeface="Times New Roman" pitchFamily="18" charset="0"/>
              </a:rPr>
              <a:t> at top. </a:t>
            </a:r>
            <a:r>
              <a:rPr lang="en-US" sz="2400" dirty="0" err="1">
                <a:latin typeface="Comic Sans MS" panose="030F0702030302020204" pitchFamily="66" charset="0"/>
                <a:cs typeface="Times New Roman" pitchFamily="18" charset="0"/>
              </a:rPr>
              <a:t>Orthospermous</a:t>
            </a:r>
            <a:r>
              <a:rPr lang="en-US" sz="2400" dirty="0">
                <a:latin typeface="Comic Sans MS" panose="030F0702030302020204" pitchFamily="66" charset="0"/>
                <a:cs typeface="Times New Roman" pitchFamily="18" charset="0"/>
              </a:rPr>
              <a:t> fruit. </a:t>
            </a:r>
          </a:p>
          <a:p>
            <a:r>
              <a:rPr lang="en-US" sz="2400" dirty="0">
                <a:latin typeface="Comic Sans MS" panose="030F0702030302020204" pitchFamily="66" charset="0"/>
                <a:cs typeface="Times New Roman" pitchFamily="18" charset="0"/>
              </a:rPr>
              <a:t>Transversely cut surface-2 commissural &amp; 4 dorsal  </a:t>
            </a:r>
            <a:r>
              <a:rPr lang="en-US" sz="2400" dirty="0" err="1">
                <a:latin typeface="Comic Sans MS" panose="030F0702030302020204" pitchFamily="66" charset="0"/>
                <a:cs typeface="Times New Roman" pitchFamily="18" charset="0"/>
              </a:rPr>
              <a:t>vittae</a:t>
            </a:r>
            <a:r>
              <a:rPr lang="en-US" sz="2400" dirty="0">
                <a:latin typeface="Comic Sans MS" panose="030F0702030302020204" pitchFamily="66" charset="0"/>
                <a:cs typeface="Times New Roman" pitchFamily="18" charset="0"/>
              </a:rPr>
              <a:t>.</a:t>
            </a:r>
          </a:p>
          <a:p>
            <a:r>
              <a:rPr lang="en-US" sz="2400" dirty="0">
                <a:latin typeface="Comic Sans MS" panose="030F0702030302020204" pitchFamily="66" charset="0"/>
                <a:cs typeface="Times New Roman" pitchFamily="18" charset="0"/>
              </a:rPr>
              <a:t>Embryo small embedded in upper end with abundant oily endosperm. Commissural surfaces of the  endosperm are not grooved. </a:t>
            </a:r>
          </a:p>
          <a:p>
            <a:endParaRPr lang="en-US" sz="2400" dirty="0">
              <a:latin typeface="Comic Sans MS" panose="030F0702030302020204" pitchFamily="66" charset="0"/>
              <a:cs typeface="Times New Roman" pitchFamily="18" charset="0"/>
            </a:endParaRPr>
          </a:p>
        </p:txBody>
      </p:sp>
      <p:pic>
        <p:nvPicPr>
          <p:cNvPr id="7171" name="Picture 3"/>
          <p:cNvPicPr>
            <a:picLocks noChangeAspect="1" noChangeArrowheads="1"/>
          </p:cNvPicPr>
          <p:nvPr/>
        </p:nvPicPr>
        <p:blipFill>
          <a:blip r:embed="rId2"/>
          <a:srcRect r="67778"/>
          <a:stretch>
            <a:fillRect/>
          </a:stretch>
        </p:blipFill>
        <p:spPr bwMode="auto">
          <a:xfrm>
            <a:off x="9094419" y="2152650"/>
            <a:ext cx="2056340" cy="2552700"/>
          </a:xfrm>
          <a:prstGeom prst="rect">
            <a:avLst/>
          </a:prstGeom>
          <a:noFill/>
          <a:ln w="9525">
            <a:noFill/>
            <a:miter lim="800000"/>
            <a:headEnd/>
            <a:tailEnd/>
          </a:ln>
          <a:effectLst/>
        </p:spPr>
      </p:pic>
      <p:sp>
        <p:nvSpPr>
          <p:cNvPr id="5" name="Slide Number Placeholder 3">
            <a:extLst>
              <a:ext uri="{FF2B5EF4-FFF2-40B4-BE49-F238E27FC236}">
                <a16:creationId xmlns:a16="http://schemas.microsoft.com/office/drawing/2014/main" id="{10F84F3A-9081-EAD5-C314-AF756058A2A6}"/>
              </a:ext>
            </a:extLst>
          </p:cNvPr>
          <p:cNvSpPr txBox="1">
            <a:spLocks/>
          </p:cNvSpPr>
          <p:nvPr/>
        </p:nvSpPr>
        <p:spPr>
          <a:xfrm>
            <a:off x="8610600" y="6234967"/>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z="1800" b="1" smtClean="0">
                <a:latin typeface="Comic Sans MS" panose="030F0702030302020204" pitchFamily="66" charset="0"/>
              </a:rPr>
              <a:pPr/>
              <a:t>18</a:t>
            </a:fld>
            <a:endParaRPr lang="en-US" sz="1800" b="1" dirty="0">
              <a:latin typeface="Comic Sans MS" panose="030F0702030302020204" pitchFamily="66" charset="0"/>
            </a:endParaRPr>
          </a:p>
        </p:txBody>
      </p:sp>
      <p:sp>
        <p:nvSpPr>
          <p:cNvPr id="6" name="Footer Placeholder 4">
            <a:extLst>
              <a:ext uri="{FF2B5EF4-FFF2-40B4-BE49-F238E27FC236}">
                <a16:creationId xmlns:a16="http://schemas.microsoft.com/office/drawing/2014/main" id="{32CD85D1-90BE-505A-A70B-B0972F4801C8}"/>
              </a:ext>
            </a:extLst>
          </p:cNvPr>
          <p:cNvSpPr>
            <a:spLocks noGrp="1"/>
          </p:cNvSpPr>
          <p:nvPr>
            <p:ph type="ftr" sz="quarter" idx="11"/>
          </p:nvPr>
        </p:nvSpPr>
        <p:spPr>
          <a:xfrm>
            <a:off x="4165600" y="6356351"/>
            <a:ext cx="3860800" cy="365125"/>
          </a:xfrm>
        </p:spPr>
        <p:txBody>
          <a:bodyPr/>
          <a:lstStyle/>
          <a:p>
            <a:r>
              <a:rPr lang="en-US" sz="1400" b="1" dirty="0">
                <a:latin typeface="Comic Sans MS" panose="030F0702030302020204" pitchFamily="66" charset="0"/>
              </a:rPr>
              <a:t>©2023 ANJU SINGH</a:t>
            </a:r>
          </a:p>
        </p:txBody>
      </p:sp>
      <p:pic>
        <p:nvPicPr>
          <p:cNvPr id="7" name="Picture 6">
            <a:extLst>
              <a:ext uri="{FF2B5EF4-FFF2-40B4-BE49-F238E27FC236}">
                <a16:creationId xmlns:a16="http://schemas.microsoft.com/office/drawing/2014/main" id="{9CDBB19D-F61F-4F7C-8551-020A8214589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228600"/>
            <a:ext cx="1167387" cy="1188608"/>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52400"/>
            <a:ext cx="8229600" cy="655638"/>
          </a:xfrm>
        </p:spPr>
        <p:txBody>
          <a:bodyPr>
            <a:noAutofit/>
          </a:bodyPr>
          <a:lstStyle/>
          <a:p>
            <a:r>
              <a:rPr lang="en-US" sz="4800" b="1" dirty="0">
                <a:latin typeface="Comic Sans MS" panose="030F0702030302020204" pitchFamily="66" charset="0"/>
                <a:cs typeface="Times New Roman" pitchFamily="18" charset="0"/>
              </a:rPr>
              <a:t>MICROSCOPY- FENNEL</a:t>
            </a:r>
          </a:p>
        </p:txBody>
      </p:sp>
      <p:sp>
        <p:nvSpPr>
          <p:cNvPr id="3" name="Content Placeholder 2"/>
          <p:cNvSpPr>
            <a:spLocks noGrp="1"/>
          </p:cNvSpPr>
          <p:nvPr>
            <p:ph idx="1"/>
          </p:nvPr>
        </p:nvSpPr>
        <p:spPr>
          <a:xfrm>
            <a:off x="1676400" y="1050806"/>
            <a:ext cx="9525000" cy="5410200"/>
          </a:xfrm>
        </p:spPr>
        <p:txBody>
          <a:bodyPr>
            <a:normAutofit lnSpcReduction="10000"/>
          </a:bodyPr>
          <a:lstStyle/>
          <a:p>
            <a:r>
              <a:rPr lang="en-US" sz="2300" dirty="0">
                <a:latin typeface="Comic Sans MS" panose="030F0702030302020204" pitchFamily="66" charset="0"/>
                <a:cs typeface="Times New Roman" pitchFamily="18" charset="0"/>
              </a:rPr>
              <a:t>Presence of </a:t>
            </a:r>
            <a:r>
              <a:rPr lang="en-US" sz="2300" dirty="0" err="1">
                <a:latin typeface="Comic Sans MS" panose="030F0702030302020204" pitchFamily="66" charset="0"/>
                <a:cs typeface="Times New Roman" pitchFamily="18" charset="0"/>
              </a:rPr>
              <a:t>anomocytic</a:t>
            </a:r>
            <a:r>
              <a:rPr lang="en-US" sz="2300" dirty="0">
                <a:latin typeface="Comic Sans MS" panose="030F0702030302020204" pitchFamily="66" charset="0"/>
                <a:cs typeface="Times New Roman" pitchFamily="18" charset="0"/>
              </a:rPr>
              <a:t> stomata on the epidermis of the pericarp &amp; mesocarp with lignified &amp; reticulate parenchyma. </a:t>
            </a:r>
          </a:p>
          <a:p>
            <a:r>
              <a:rPr lang="en-US" sz="2300" dirty="0">
                <a:latin typeface="Comic Sans MS" panose="030F0702030302020204" pitchFamily="66" charset="0"/>
                <a:cs typeface="Times New Roman" pitchFamily="18" charset="0"/>
              </a:rPr>
              <a:t>Parquetry arrangement of cells on inner epidermis of the pericarp</a:t>
            </a:r>
          </a:p>
          <a:p>
            <a:r>
              <a:rPr lang="en-US" sz="2300" dirty="0">
                <a:latin typeface="Comic Sans MS" panose="030F0702030302020204" pitchFamily="66" charset="0"/>
                <a:cs typeface="Times New Roman" pitchFamily="18" charset="0"/>
              </a:rPr>
              <a:t>Vittae, secretory canals, contain volatile oil &amp; brown </a:t>
            </a:r>
            <a:r>
              <a:rPr lang="en-US" sz="2300" dirty="0" err="1">
                <a:latin typeface="Comic Sans MS" panose="030F0702030302020204" pitchFamily="66" charset="0"/>
                <a:cs typeface="Times New Roman" pitchFamily="18" charset="0"/>
              </a:rPr>
              <a:t>colour</a:t>
            </a:r>
            <a:r>
              <a:rPr lang="en-US" sz="2300" dirty="0">
                <a:latin typeface="Comic Sans MS" panose="030F0702030302020204" pitchFamily="66" charset="0"/>
                <a:cs typeface="Times New Roman" pitchFamily="18" charset="0"/>
              </a:rPr>
              <a:t> </a:t>
            </a:r>
          </a:p>
          <a:p>
            <a:r>
              <a:rPr lang="en-US" sz="2300" dirty="0">
                <a:latin typeface="Comic Sans MS" panose="030F0702030302020204" pitchFamily="66" charset="0"/>
                <a:cs typeface="Times New Roman" pitchFamily="18" charset="0"/>
              </a:rPr>
              <a:t>Endosperm made up of </a:t>
            </a:r>
          </a:p>
          <a:p>
            <a:pPr marL="0" indent="0">
              <a:buNone/>
            </a:pPr>
            <a:r>
              <a:rPr lang="en-US" sz="2300" dirty="0">
                <a:latin typeface="Comic Sans MS" panose="030F0702030302020204" pitchFamily="66" charset="0"/>
                <a:cs typeface="Times New Roman" pitchFamily="18" charset="0"/>
              </a:rPr>
              <a:t>     polyhedral thick-walled </a:t>
            </a:r>
          </a:p>
          <a:p>
            <a:pPr marL="0" indent="0">
              <a:buNone/>
            </a:pPr>
            <a:r>
              <a:rPr lang="en-US" sz="2300" dirty="0">
                <a:latin typeface="Comic Sans MS" panose="030F0702030302020204" pitchFamily="66" charset="0"/>
                <a:cs typeface="Times New Roman" pitchFamily="18" charset="0"/>
              </a:rPr>
              <a:t>     cells containing fixed oil </a:t>
            </a:r>
          </a:p>
          <a:p>
            <a:pPr marL="0" indent="0">
              <a:buNone/>
            </a:pPr>
            <a:r>
              <a:rPr lang="en-US" sz="2300" dirty="0">
                <a:latin typeface="Comic Sans MS" panose="030F0702030302020204" pitchFamily="66" charset="0"/>
                <a:cs typeface="Times New Roman" pitchFamily="18" charset="0"/>
              </a:rPr>
              <a:t>     &amp; aleurone grains &amp; </a:t>
            </a:r>
          </a:p>
          <a:p>
            <a:pPr marL="0" indent="0">
              <a:buNone/>
            </a:pPr>
            <a:r>
              <a:rPr lang="en-US" sz="2300" dirty="0">
                <a:latin typeface="Comic Sans MS" panose="030F0702030302020204" pitchFamily="66" charset="0"/>
                <a:cs typeface="Times New Roman" pitchFamily="18" charset="0"/>
              </a:rPr>
              <a:t>     minute rosette </a:t>
            </a:r>
          </a:p>
          <a:p>
            <a:pPr marL="0" indent="0">
              <a:buNone/>
            </a:pPr>
            <a:r>
              <a:rPr lang="en-US" sz="2300" dirty="0">
                <a:latin typeface="Comic Sans MS" panose="030F0702030302020204" pitchFamily="66" charset="0"/>
                <a:cs typeface="Times New Roman" pitchFamily="18" charset="0"/>
              </a:rPr>
              <a:t>     crystals of calcium </a:t>
            </a:r>
          </a:p>
          <a:p>
            <a:pPr marL="0" indent="0">
              <a:buNone/>
            </a:pPr>
            <a:r>
              <a:rPr lang="en-US" sz="2300" dirty="0">
                <a:latin typeface="Comic Sans MS" panose="030F0702030302020204" pitchFamily="66" charset="0"/>
                <a:cs typeface="Times New Roman" pitchFamily="18" charset="0"/>
              </a:rPr>
              <a:t>     oxalate. Trichomes </a:t>
            </a:r>
          </a:p>
          <a:p>
            <a:pPr marL="0" indent="0">
              <a:buNone/>
            </a:pPr>
            <a:r>
              <a:rPr lang="en-US" sz="2300" dirty="0">
                <a:latin typeface="Comic Sans MS" panose="030F0702030302020204" pitchFamily="66" charset="0"/>
                <a:cs typeface="Times New Roman" pitchFamily="18" charset="0"/>
              </a:rPr>
              <a:t>     and starch grains are </a:t>
            </a:r>
          </a:p>
          <a:p>
            <a:pPr marL="0" indent="0">
              <a:buNone/>
            </a:pPr>
            <a:r>
              <a:rPr lang="en-US" sz="2300" dirty="0">
                <a:latin typeface="Comic Sans MS" panose="030F0702030302020204" pitchFamily="66" charset="0"/>
                <a:cs typeface="Times New Roman" pitchFamily="18" charset="0"/>
              </a:rPr>
              <a:t>      absent. </a:t>
            </a:r>
          </a:p>
          <a:p>
            <a:endParaRPr lang="en-US" sz="2300" dirty="0">
              <a:latin typeface="Comic Sans MS" panose="030F0702030302020204" pitchFamily="66" charset="0"/>
              <a:cs typeface="Times New Roman" pitchFamily="18" charset="0"/>
            </a:endParaRPr>
          </a:p>
        </p:txBody>
      </p:sp>
      <p:pic>
        <p:nvPicPr>
          <p:cNvPr id="8195" name="Picture 3"/>
          <p:cNvPicPr>
            <a:picLocks noChangeAspect="1" noChangeArrowheads="1"/>
          </p:cNvPicPr>
          <p:nvPr/>
        </p:nvPicPr>
        <p:blipFill>
          <a:blip r:embed="rId2"/>
          <a:srcRect l="11177" t="1042" r="51176" b="61458"/>
          <a:stretch>
            <a:fillRect/>
          </a:stretch>
        </p:blipFill>
        <p:spPr bwMode="auto">
          <a:xfrm>
            <a:off x="5521281" y="2822897"/>
            <a:ext cx="5960532" cy="3352800"/>
          </a:xfrm>
          <a:prstGeom prst="rect">
            <a:avLst/>
          </a:prstGeom>
          <a:noFill/>
          <a:ln w="9525">
            <a:noFill/>
            <a:miter lim="800000"/>
            <a:headEnd/>
            <a:tailEnd/>
          </a:ln>
          <a:effectLst/>
        </p:spPr>
      </p:pic>
      <p:sp>
        <p:nvSpPr>
          <p:cNvPr id="5" name="Slide Number Placeholder 3">
            <a:extLst>
              <a:ext uri="{FF2B5EF4-FFF2-40B4-BE49-F238E27FC236}">
                <a16:creationId xmlns:a16="http://schemas.microsoft.com/office/drawing/2014/main" id="{FADE2545-B7E0-D2C9-E888-72F0C14F6E96}"/>
              </a:ext>
            </a:extLst>
          </p:cNvPr>
          <p:cNvSpPr txBox="1">
            <a:spLocks/>
          </p:cNvSpPr>
          <p:nvPr/>
        </p:nvSpPr>
        <p:spPr>
          <a:xfrm>
            <a:off x="8610600" y="6234967"/>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z="1800" b="1" smtClean="0">
                <a:latin typeface="Comic Sans MS" panose="030F0702030302020204" pitchFamily="66" charset="0"/>
              </a:rPr>
              <a:pPr/>
              <a:t>19</a:t>
            </a:fld>
            <a:endParaRPr lang="en-US" sz="1800" b="1" dirty="0">
              <a:latin typeface="Comic Sans MS" panose="030F0702030302020204" pitchFamily="66" charset="0"/>
            </a:endParaRPr>
          </a:p>
        </p:txBody>
      </p:sp>
      <p:sp>
        <p:nvSpPr>
          <p:cNvPr id="6" name="Footer Placeholder 4">
            <a:extLst>
              <a:ext uri="{FF2B5EF4-FFF2-40B4-BE49-F238E27FC236}">
                <a16:creationId xmlns:a16="http://schemas.microsoft.com/office/drawing/2014/main" id="{3EC70CA3-5F29-53CC-AE78-BACC2DCC2B48}"/>
              </a:ext>
            </a:extLst>
          </p:cNvPr>
          <p:cNvSpPr>
            <a:spLocks noGrp="1"/>
          </p:cNvSpPr>
          <p:nvPr>
            <p:ph type="ftr" sz="quarter" idx="11"/>
          </p:nvPr>
        </p:nvSpPr>
        <p:spPr>
          <a:xfrm>
            <a:off x="4165600" y="6356351"/>
            <a:ext cx="3860800" cy="365125"/>
          </a:xfrm>
        </p:spPr>
        <p:txBody>
          <a:bodyPr/>
          <a:lstStyle/>
          <a:p>
            <a:r>
              <a:rPr lang="en-US" sz="1400" b="1" dirty="0">
                <a:latin typeface="Comic Sans MS" panose="030F0702030302020204" pitchFamily="66" charset="0"/>
              </a:rPr>
              <a:t>©2023 ANJU SINGH</a:t>
            </a:r>
          </a:p>
        </p:txBody>
      </p:sp>
      <p:pic>
        <p:nvPicPr>
          <p:cNvPr id="7" name="Picture 6">
            <a:extLst>
              <a:ext uri="{FF2B5EF4-FFF2-40B4-BE49-F238E27FC236}">
                <a16:creationId xmlns:a16="http://schemas.microsoft.com/office/drawing/2014/main" id="{25DEC8D1-DB6A-C626-739C-7D7DB2226F9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228600"/>
            <a:ext cx="1167387" cy="118860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04800"/>
            <a:ext cx="8229600" cy="655638"/>
          </a:xfrm>
        </p:spPr>
        <p:txBody>
          <a:bodyPr>
            <a:noAutofit/>
          </a:bodyPr>
          <a:lstStyle/>
          <a:p>
            <a:r>
              <a:rPr lang="en-US" sz="4800" b="1" dirty="0">
                <a:latin typeface="Comic Sans MS" panose="030F0702030302020204" pitchFamily="66" charset="0"/>
                <a:cs typeface="Times New Roman" pitchFamily="18" charset="0"/>
              </a:rPr>
              <a:t>CINNAMON OIL</a:t>
            </a:r>
          </a:p>
        </p:txBody>
      </p:sp>
      <p:sp>
        <p:nvSpPr>
          <p:cNvPr id="3" name="Content Placeholder 2"/>
          <p:cNvSpPr>
            <a:spLocks noGrp="1"/>
          </p:cNvSpPr>
          <p:nvPr>
            <p:ph idx="1"/>
          </p:nvPr>
        </p:nvSpPr>
        <p:spPr>
          <a:xfrm>
            <a:off x="1143000" y="1143000"/>
            <a:ext cx="10134600" cy="4983164"/>
          </a:xfrm>
        </p:spPr>
        <p:txBody>
          <a:bodyPr>
            <a:normAutofit/>
          </a:bodyPr>
          <a:lstStyle/>
          <a:p>
            <a:r>
              <a:rPr lang="en-US" sz="2600" dirty="0">
                <a:latin typeface="Comic Sans MS" panose="030F0702030302020204" pitchFamily="66" charset="0"/>
                <a:cs typeface="Times New Roman" pitchFamily="18" charset="0"/>
              </a:rPr>
              <a:t>Synonym: Cinnamon bark; </a:t>
            </a:r>
            <a:r>
              <a:rPr lang="en-US" sz="2600" dirty="0" err="1">
                <a:latin typeface="Comic Sans MS" panose="030F0702030302020204" pitchFamily="66" charset="0"/>
                <a:cs typeface="Times New Roman" pitchFamily="18" charset="0"/>
              </a:rPr>
              <a:t>Kalmi-Dalchini</a:t>
            </a:r>
            <a:r>
              <a:rPr lang="en-US" sz="2600" dirty="0">
                <a:latin typeface="Comic Sans MS" panose="030F0702030302020204" pitchFamily="66" charset="0"/>
                <a:cs typeface="Times New Roman" pitchFamily="18" charset="0"/>
              </a:rPr>
              <a:t>, Ceylon cinnamon  </a:t>
            </a:r>
          </a:p>
          <a:p>
            <a:r>
              <a:rPr lang="en-US" sz="2600" dirty="0">
                <a:latin typeface="Comic Sans MS" panose="030F0702030302020204" pitchFamily="66" charset="0"/>
                <a:cs typeface="Times New Roman" pitchFamily="18" charset="0"/>
              </a:rPr>
              <a:t>Biological Source: Dried inner bark of the shoots of coppiced trees of </a:t>
            </a:r>
            <a:r>
              <a:rPr lang="en-US" sz="2600" dirty="0" err="1">
                <a:latin typeface="Comic Sans MS" panose="030F0702030302020204" pitchFamily="66" charset="0"/>
                <a:cs typeface="Times New Roman" pitchFamily="18" charset="0"/>
              </a:rPr>
              <a:t>Cinnamomum</a:t>
            </a:r>
            <a:r>
              <a:rPr lang="en-US" sz="2600" dirty="0">
                <a:latin typeface="Comic Sans MS" panose="030F0702030302020204" pitchFamily="66" charset="0"/>
                <a:cs typeface="Times New Roman" pitchFamily="18" charset="0"/>
              </a:rPr>
              <a:t>  </a:t>
            </a:r>
            <a:r>
              <a:rPr lang="en-US" sz="2600" dirty="0" err="1">
                <a:latin typeface="Comic Sans MS" panose="030F0702030302020204" pitchFamily="66" charset="0"/>
                <a:cs typeface="Times New Roman" pitchFamily="18" charset="0"/>
              </a:rPr>
              <a:t>zeylanicum</a:t>
            </a:r>
            <a:r>
              <a:rPr lang="en-US" sz="2600" dirty="0">
                <a:latin typeface="Comic Sans MS" panose="030F0702030302020204" pitchFamily="66" charset="0"/>
                <a:cs typeface="Times New Roman" pitchFamily="18" charset="0"/>
              </a:rPr>
              <a:t> , (Syn. </a:t>
            </a:r>
            <a:r>
              <a:rPr lang="en-US" sz="2600" dirty="0" err="1">
                <a:latin typeface="Comic Sans MS" panose="030F0702030302020204" pitchFamily="66" charset="0"/>
                <a:cs typeface="Times New Roman" pitchFamily="18" charset="0"/>
              </a:rPr>
              <a:t>Cinnamomum</a:t>
            </a:r>
            <a:r>
              <a:rPr lang="en-US" sz="2600" dirty="0">
                <a:latin typeface="Comic Sans MS" panose="030F0702030302020204" pitchFamily="66" charset="0"/>
                <a:cs typeface="Times New Roman" pitchFamily="18" charset="0"/>
              </a:rPr>
              <a:t> </a:t>
            </a:r>
            <a:r>
              <a:rPr lang="en-US" sz="2600" dirty="0" err="1">
                <a:latin typeface="Comic Sans MS" panose="030F0702030302020204" pitchFamily="66" charset="0"/>
                <a:cs typeface="Times New Roman" pitchFamily="18" charset="0"/>
              </a:rPr>
              <a:t>verum</a:t>
            </a:r>
            <a:r>
              <a:rPr lang="en-US" sz="2600" dirty="0">
                <a:latin typeface="Comic Sans MS" panose="030F0702030302020204" pitchFamily="66" charset="0"/>
                <a:cs typeface="Times New Roman" pitchFamily="18" charset="0"/>
              </a:rPr>
              <a:t> ), family </a:t>
            </a:r>
            <a:r>
              <a:rPr lang="en-US" sz="2600" dirty="0" err="1">
                <a:latin typeface="Comic Sans MS" panose="030F0702030302020204" pitchFamily="66" charset="0"/>
                <a:cs typeface="Times New Roman" pitchFamily="18" charset="0"/>
              </a:rPr>
              <a:t>Lauraceae</a:t>
            </a:r>
            <a:r>
              <a:rPr lang="en-US" sz="2600" dirty="0">
                <a:latin typeface="Comic Sans MS" panose="030F0702030302020204" pitchFamily="66" charset="0"/>
                <a:cs typeface="Times New Roman" pitchFamily="18" charset="0"/>
              </a:rPr>
              <a:t>. Should  not contain &lt; than 1.0% of volatile oil.  </a:t>
            </a:r>
          </a:p>
          <a:p>
            <a:r>
              <a:rPr lang="en-US" sz="2600" dirty="0">
                <a:latin typeface="Comic Sans MS" panose="030F0702030302020204" pitchFamily="66" charset="0"/>
                <a:cs typeface="Times New Roman" pitchFamily="18" charset="0"/>
              </a:rPr>
              <a:t>Geographical Source: evergreen tree of tropical area, native of Sri Lanka and  Malabar coast of India. found in Jamaica and Brazil. Most of the world  requirements met by Sri Lanka &amp; hence true cinnamon is known as Sri Lanka cinnamon. </a:t>
            </a:r>
          </a:p>
          <a:p>
            <a:endParaRPr lang="en-US" sz="2600" dirty="0">
              <a:latin typeface="Comic Sans MS" panose="030F0702030302020204" pitchFamily="66" charset="0"/>
              <a:cs typeface="Times New Roman" pitchFamily="18" charset="0"/>
            </a:endParaRPr>
          </a:p>
          <a:p>
            <a:pPr>
              <a:buNone/>
            </a:pPr>
            <a:endParaRPr lang="en-US" sz="2600" dirty="0">
              <a:latin typeface="Comic Sans MS" panose="030F0702030302020204" pitchFamily="66"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
        <p:nvSpPr>
          <p:cNvPr id="5" name="Slide Number Placeholder 3">
            <a:extLst>
              <a:ext uri="{FF2B5EF4-FFF2-40B4-BE49-F238E27FC236}">
                <a16:creationId xmlns:a16="http://schemas.microsoft.com/office/drawing/2014/main" id="{BF713008-9655-52AA-ACDC-337F302B3406}"/>
              </a:ext>
            </a:extLst>
          </p:cNvPr>
          <p:cNvSpPr txBox="1">
            <a:spLocks/>
          </p:cNvSpPr>
          <p:nvPr/>
        </p:nvSpPr>
        <p:spPr>
          <a:xfrm>
            <a:off x="8610600" y="6234967"/>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z="1800" b="1" smtClean="0">
                <a:latin typeface="Comic Sans MS" panose="030F0702030302020204" pitchFamily="66" charset="0"/>
              </a:rPr>
              <a:pPr/>
              <a:t>2</a:t>
            </a:fld>
            <a:endParaRPr lang="en-US" sz="1800" b="1" dirty="0">
              <a:latin typeface="Comic Sans MS" panose="030F0702030302020204" pitchFamily="66" charset="0"/>
            </a:endParaRPr>
          </a:p>
        </p:txBody>
      </p:sp>
      <p:sp>
        <p:nvSpPr>
          <p:cNvPr id="6" name="Footer Placeholder 4">
            <a:extLst>
              <a:ext uri="{FF2B5EF4-FFF2-40B4-BE49-F238E27FC236}">
                <a16:creationId xmlns:a16="http://schemas.microsoft.com/office/drawing/2014/main" id="{950F7F94-C950-4851-AC36-322D92441A9B}"/>
              </a:ext>
            </a:extLst>
          </p:cNvPr>
          <p:cNvSpPr>
            <a:spLocks noGrp="1"/>
          </p:cNvSpPr>
          <p:nvPr>
            <p:ph type="ftr" sz="quarter" idx="11"/>
          </p:nvPr>
        </p:nvSpPr>
        <p:spPr>
          <a:xfrm>
            <a:off x="4165600" y="6356351"/>
            <a:ext cx="3860800" cy="365125"/>
          </a:xfrm>
        </p:spPr>
        <p:txBody>
          <a:bodyPr/>
          <a:lstStyle/>
          <a:p>
            <a:r>
              <a:rPr lang="en-US" sz="1400" b="1" dirty="0">
                <a:latin typeface="Comic Sans MS" panose="030F0702030302020204" pitchFamily="66" charset="0"/>
              </a:rPr>
              <a:t>©2023 ANJU SINGH</a:t>
            </a:r>
          </a:p>
        </p:txBody>
      </p:sp>
      <p:pic>
        <p:nvPicPr>
          <p:cNvPr id="7" name="Picture 6">
            <a:extLst>
              <a:ext uri="{FF2B5EF4-FFF2-40B4-BE49-F238E27FC236}">
                <a16:creationId xmlns:a16="http://schemas.microsoft.com/office/drawing/2014/main" id="{01B84815-CCBC-84B3-6101-2C32E954C63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228600"/>
            <a:ext cx="1167387" cy="1188608"/>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79093" y="257908"/>
            <a:ext cx="9220200" cy="579438"/>
          </a:xfrm>
        </p:spPr>
        <p:txBody>
          <a:bodyPr>
            <a:noAutofit/>
          </a:bodyPr>
          <a:lstStyle/>
          <a:p>
            <a:r>
              <a:rPr lang="en-US" sz="4800" b="1" dirty="0">
                <a:latin typeface="Comic Sans MS" panose="030F0702030302020204" pitchFamily="66" charset="0"/>
                <a:cs typeface="Times New Roman" pitchFamily="18" charset="0"/>
              </a:rPr>
              <a:t>CHEMICAL CONSTITUENTS </a:t>
            </a:r>
          </a:p>
        </p:txBody>
      </p:sp>
      <p:sp>
        <p:nvSpPr>
          <p:cNvPr id="3" name="Content Placeholder 2"/>
          <p:cNvSpPr>
            <a:spLocks noGrp="1"/>
          </p:cNvSpPr>
          <p:nvPr>
            <p:ph idx="1"/>
          </p:nvPr>
        </p:nvSpPr>
        <p:spPr>
          <a:xfrm>
            <a:off x="1395987" y="1066800"/>
            <a:ext cx="10186413" cy="5257800"/>
          </a:xfrm>
        </p:spPr>
        <p:txBody>
          <a:bodyPr>
            <a:normAutofit/>
          </a:bodyPr>
          <a:lstStyle/>
          <a:p>
            <a:r>
              <a:rPr lang="en-US" sz="2400" dirty="0">
                <a:latin typeface="Comic Sans MS" panose="030F0702030302020204" pitchFamily="66" charset="0"/>
                <a:cs typeface="Times New Roman" pitchFamily="18" charset="0"/>
              </a:rPr>
              <a:t>3 to 7% volatile oil, 20 % proteins &amp; fixed oil. </a:t>
            </a:r>
          </a:p>
          <a:p>
            <a:r>
              <a:rPr lang="en-US" sz="2400" dirty="0">
                <a:latin typeface="Comic Sans MS" panose="030F0702030302020204" pitchFamily="66" charset="0"/>
                <a:cs typeface="Times New Roman" pitchFamily="18" charset="0"/>
              </a:rPr>
              <a:t>Chief active constituent of volatile oil is </a:t>
            </a:r>
            <a:r>
              <a:rPr lang="en-US" sz="2400" dirty="0" err="1">
                <a:latin typeface="Comic Sans MS" panose="030F0702030302020204" pitchFamily="66" charset="0"/>
                <a:cs typeface="Times New Roman" pitchFamily="18" charset="0"/>
              </a:rPr>
              <a:t>ketone</a:t>
            </a:r>
            <a:r>
              <a:rPr lang="en-US" sz="2400" dirty="0">
                <a:latin typeface="Comic Sans MS" panose="030F0702030302020204" pitchFamily="66" charset="0"/>
                <a:cs typeface="Times New Roman" pitchFamily="18" charset="0"/>
              </a:rPr>
              <a:t>, </a:t>
            </a:r>
            <a:r>
              <a:rPr lang="en-US" sz="2400" dirty="0" err="1">
                <a:latin typeface="Comic Sans MS" panose="030F0702030302020204" pitchFamily="66" charset="0"/>
                <a:cs typeface="Times New Roman" pitchFamily="18" charset="0"/>
              </a:rPr>
              <a:t>fenchone</a:t>
            </a:r>
            <a:r>
              <a:rPr lang="en-US" sz="2400" dirty="0">
                <a:latin typeface="Comic Sans MS" panose="030F0702030302020204" pitchFamily="66" charset="0"/>
                <a:cs typeface="Times New Roman" pitchFamily="18" charset="0"/>
              </a:rPr>
              <a:t> 20% &amp; </a:t>
            </a:r>
            <a:r>
              <a:rPr lang="en-US" sz="2400" dirty="0" err="1">
                <a:latin typeface="Comic Sans MS" panose="030F0702030302020204" pitchFamily="66" charset="0"/>
                <a:cs typeface="Times New Roman" pitchFamily="18" charset="0"/>
              </a:rPr>
              <a:t>phenolic</a:t>
            </a:r>
            <a:r>
              <a:rPr lang="en-US" sz="2400" dirty="0">
                <a:latin typeface="Comic Sans MS" panose="030F0702030302020204" pitchFamily="66" charset="0"/>
                <a:cs typeface="Times New Roman" pitchFamily="18" charset="0"/>
              </a:rPr>
              <a:t> ether </a:t>
            </a:r>
            <a:r>
              <a:rPr lang="en-US" sz="2400" dirty="0" err="1">
                <a:latin typeface="Comic Sans MS" panose="030F0702030302020204" pitchFamily="66" charset="0"/>
                <a:cs typeface="Times New Roman" pitchFamily="18" charset="0"/>
              </a:rPr>
              <a:t>anethole</a:t>
            </a:r>
            <a:r>
              <a:rPr lang="en-US" sz="2400" dirty="0">
                <a:latin typeface="Comic Sans MS" panose="030F0702030302020204" pitchFamily="66" charset="0"/>
                <a:cs typeface="Times New Roman" pitchFamily="18" charset="0"/>
              </a:rPr>
              <a:t> 50%. </a:t>
            </a:r>
          </a:p>
          <a:p>
            <a:r>
              <a:rPr lang="en-US" sz="2400" dirty="0">
                <a:latin typeface="Comic Sans MS" panose="030F0702030302020204" pitchFamily="66" charset="0"/>
                <a:cs typeface="Times New Roman" pitchFamily="18" charset="0"/>
              </a:rPr>
              <a:t>Other constituents- </a:t>
            </a:r>
            <a:r>
              <a:rPr lang="en-US" sz="2400" dirty="0" err="1">
                <a:latin typeface="Comic Sans MS" panose="030F0702030302020204" pitchFamily="66" charset="0"/>
                <a:cs typeface="Times New Roman" pitchFamily="18" charset="0"/>
              </a:rPr>
              <a:t>phellandrene</a:t>
            </a:r>
            <a:r>
              <a:rPr lang="en-US" sz="2400" dirty="0">
                <a:latin typeface="Comic Sans MS" panose="030F0702030302020204" pitchFamily="66" charset="0"/>
                <a:cs typeface="Times New Roman" pitchFamily="18" charset="0"/>
              </a:rPr>
              <a:t>, limonene,  methyl </a:t>
            </a:r>
            <a:r>
              <a:rPr lang="en-US" sz="2400" dirty="0" err="1">
                <a:latin typeface="Comic Sans MS" panose="030F0702030302020204" pitchFamily="66" charset="0"/>
                <a:cs typeface="Times New Roman" pitchFamily="18" charset="0"/>
              </a:rPr>
              <a:t>chavicol</a:t>
            </a:r>
            <a:r>
              <a:rPr lang="en-US" sz="2400" dirty="0">
                <a:latin typeface="Comic Sans MS" panose="030F0702030302020204" pitchFamily="66" charset="0"/>
                <a:cs typeface="Times New Roman" pitchFamily="18" charset="0"/>
              </a:rPr>
              <a:t>, </a:t>
            </a:r>
            <a:r>
              <a:rPr lang="en-US" sz="2400" dirty="0" err="1">
                <a:latin typeface="Comic Sans MS" panose="030F0702030302020204" pitchFamily="66" charset="0"/>
                <a:cs typeface="Times New Roman" pitchFamily="18" charset="0"/>
              </a:rPr>
              <a:t>anisic</a:t>
            </a:r>
            <a:r>
              <a:rPr lang="en-US" sz="2400" dirty="0">
                <a:latin typeface="Comic Sans MS" panose="030F0702030302020204" pitchFamily="66" charset="0"/>
                <a:cs typeface="Times New Roman" pitchFamily="18" charset="0"/>
              </a:rPr>
              <a:t> </a:t>
            </a:r>
            <a:r>
              <a:rPr lang="en-US" sz="2400" dirty="0" err="1">
                <a:latin typeface="Comic Sans MS" panose="030F0702030302020204" pitchFamily="66" charset="0"/>
                <a:cs typeface="Times New Roman" pitchFamily="18" charset="0"/>
              </a:rPr>
              <a:t>aldehyde</a:t>
            </a:r>
            <a:r>
              <a:rPr lang="en-US" sz="2400" dirty="0">
                <a:latin typeface="Comic Sans MS" panose="030F0702030302020204" pitchFamily="66" charset="0"/>
                <a:cs typeface="Times New Roman" pitchFamily="18" charset="0"/>
              </a:rPr>
              <a:t>, etc. </a:t>
            </a:r>
          </a:p>
          <a:p>
            <a:r>
              <a:rPr lang="en-US" sz="2400" dirty="0" err="1">
                <a:latin typeface="Comic Sans MS" panose="030F0702030302020204" pitchFamily="66" charset="0"/>
                <a:cs typeface="Times New Roman" pitchFamily="18" charset="0"/>
              </a:rPr>
              <a:t>Fenchone</a:t>
            </a:r>
            <a:r>
              <a:rPr lang="en-US" sz="2400" dirty="0">
                <a:latin typeface="Comic Sans MS" panose="030F0702030302020204" pitchFamily="66" charset="0"/>
                <a:cs typeface="Times New Roman" pitchFamily="18" charset="0"/>
              </a:rPr>
              <a:t> -</a:t>
            </a:r>
            <a:r>
              <a:rPr lang="en-US" sz="2400" dirty="0" err="1">
                <a:latin typeface="Comic Sans MS" panose="030F0702030302020204" pitchFamily="66" charset="0"/>
                <a:cs typeface="Times New Roman" pitchFamily="18" charset="0"/>
              </a:rPr>
              <a:t>colourless</a:t>
            </a:r>
            <a:r>
              <a:rPr lang="en-US" sz="2400" dirty="0">
                <a:latin typeface="Comic Sans MS" panose="030F0702030302020204" pitchFamily="66" charset="0"/>
                <a:cs typeface="Times New Roman" pitchFamily="18" charset="0"/>
              </a:rPr>
              <a:t> pungent liquid with aromatic </a:t>
            </a:r>
            <a:r>
              <a:rPr lang="en-US" sz="2400" dirty="0" err="1">
                <a:latin typeface="Comic Sans MS" panose="030F0702030302020204" pitchFamily="66" charset="0"/>
                <a:cs typeface="Times New Roman" pitchFamily="18" charset="0"/>
              </a:rPr>
              <a:t>odour</a:t>
            </a:r>
            <a:r>
              <a:rPr lang="en-US" sz="2400" dirty="0">
                <a:latin typeface="Comic Sans MS" panose="030F0702030302020204" pitchFamily="66" charset="0"/>
                <a:cs typeface="Times New Roman" pitchFamily="18" charset="0"/>
              </a:rPr>
              <a:t>.  </a:t>
            </a:r>
          </a:p>
          <a:p>
            <a:r>
              <a:rPr lang="en-US" sz="2400" dirty="0" err="1">
                <a:latin typeface="Comic Sans MS" panose="030F0702030302020204" pitchFamily="66" charset="0"/>
                <a:cs typeface="Times New Roman" pitchFamily="18" charset="0"/>
              </a:rPr>
              <a:t>Anethole</a:t>
            </a:r>
            <a:r>
              <a:rPr lang="en-US" sz="2400" dirty="0">
                <a:latin typeface="Comic Sans MS" panose="030F0702030302020204" pitchFamily="66" charset="0"/>
                <a:cs typeface="Times New Roman" pitchFamily="18" charset="0"/>
              </a:rPr>
              <a:t> sweet in </a:t>
            </a:r>
            <a:r>
              <a:rPr lang="en-US" sz="2400" dirty="0" err="1">
                <a:latin typeface="Comic Sans MS" panose="030F0702030302020204" pitchFamily="66" charset="0"/>
                <a:cs typeface="Times New Roman" pitchFamily="18" charset="0"/>
              </a:rPr>
              <a:t>odour</a:t>
            </a:r>
            <a:r>
              <a:rPr lang="en-US" sz="2400" dirty="0">
                <a:latin typeface="Comic Sans MS" panose="030F0702030302020204" pitchFamily="66" charset="0"/>
                <a:cs typeface="Times New Roman" pitchFamily="18" charset="0"/>
              </a:rPr>
              <a:t>, taste. </a:t>
            </a:r>
          </a:p>
          <a:p>
            <a:r>
              <a:rPr lang="en-US" sz="2400" dirty="0">
                <a:latin typeface="Comic Sans MS" panose="030F0702030302020204" pitchFamily="66" charset="0"/>
                <a:cs typeface="Times New Roman" pitchFamily="18" charset="0"/>
              </a:rPr>
              <a:t>Oil of fennel- pale yellow liquid, sp. gr. 0.953 to 0.973, refractive index 1.526 -1.538 &amp; optical rotation +12°to+ 24°. </a:t>
            </a:r>
          </a:p>
        </p:txBody>
      </p:sp>
      <p:graphicFrame>
        <p:nvGraphicFramePr>
          <p:cNvPr id="9218" name="Object 2"/>
          <p:cNvGraphicFramePr>
            <a:graphicFrameLocks noChangeAspect="1"/>
          </p:cNvGraphicFramePr>
          <p:nvPr>
            <p:extLst>
              <p:ext uri="{D42A27DB-BD31-4B8C-83A1-F6EECF244321}">
                <p14:modId xmlns:p14="http://schemas.microsoft.com/office/powerpoint/2010/main" val="2398249200"/>
              </p:ext>
            </p:extLst>
          </p:nvPr>
        </p:nvGraphicFramePr>
        <p:xfrm>
          <a:off x="3360298" y="4842074"/>
          <a:ext cx="1610604" cy="1575455"/>
        </p:xfrm>
        <a:graphic>
          <a:graphicData uri="http://schemas.openxmlformats.org/presentationml/2006/ole">
            <mc:AlternateContent xmlns:mc="http://schemas.openxmlformats.org/markup-compatibility/2006">
              <mc:Choice xmlns:v="urn:schemas-microsoft-com:vml" Requires="v">
                <p:oleObj spid="_x0000_s9218" name="CS ChemDraw Drawing" r:id="rId2" imgW="1236600" imgH="1210320" progId="ChemDraw.Document.6.0">
                  <p:embed/>
                </p:oleObj>
              </mc:Choice>
              <mc:Fallback>
                <p:oleObj name="CS ChemDraw Drawing" r:id="rId2" imgW="1236600" imgH="1210320" progId="ChemDraw.Document.6.0">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60298" y="4842074"/>
                        <a:ext cx="1610604" cy="1575455"/>
                      </a:xfrm>
                      <a:prstGeom prst="rect">
                        <a:avLst/>
                      </a:prstGeom>
                      <a:noFill/>
                      <a:ln>
                        <a:noFill/>
                      </a:ln>
                      <a:effectLst/>
                    </p:spPr>
                  </p:pic>
                </p:oleObj>
              </mc:Fallback>
            </mc:AlternateContent>
          </a:graphicData>
        </a:graphic>
      </p:graphicFrame>
      <p:graphicFrame>
        <p:nvGraphicFramePr>
          <p:cNvPr id="9220" name="Object 4"/>
          <p:cNvGraphicFramePr>
            <a:graphicFrameLocks noChangeAspect="1"/>
          </p:cNvGraphicFramePr>
          <p:nvPr>
            <p:extLst>
              <p:ext uri="{D42A27DB-BD31-4B8C-83A1-F6EECF244321}">
                <p14:modId xmlns:p14="http://schemas.microsoft.com/office/powerpoint/2010/main" val="831203291"/>
              </p:ext>
            </p:extLst>
          </p:nvPr>
        </p:nvGraphicFramePr>
        <p:xfrm>
          <a:off x="7497266" y="4821669"/>
          <a:ext cx="1593233" cy="1625007"/>
        </p:xfrm>
        <a:graphic>
          <a:graphicData uri="http://schemas.openxmlformats.org/presentationml/2006/ole">
            <mc:AlternateContent xmlns:mc="http://schemas.openxmlformats.org/markup-compatibility/2006">
              <mc:Choice xmlns:v="urn:schemas-microsoft-com:vml" Requires="v">
                <p:oleObj spid="_x0000_s9220" name="CS ChemDraw Drawing" r:id="rId4" imgW="1671840" imgH="1704240" progId="ChemDraw.Document.6.0">
                  <p:embed/>
                </p:oleObj>
              </mc:Choice>
              <mc:Fallback>
                <p:oleObj name="CS ChemDraw Drawing" r:id="rId4" imgW="1671840" imgH="1704240" progId="ChemDraw.Document.6.0">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97266" y="4821669"/>
                        <a:ext cx="1593233" cy="1625007"/>
                      </a:xfrm>
                      <a:prstGeom prst="rect">
                        <a:avLst/>
                      </a:prstGeom>
                      <a:noFill/>
                      <a:ln>
                        <a:noFill/>
                      </a:ln>
                      <a:effectLst/>
                    </p:spPr>
                  </p:pic>
                </p:oleObj>
              </mc:Fallback>
            </mc:AlternateContent>
          </a:graphicData>
        </a:graphic>
      </p:graphicFrame>
      <p:sp>
        <p:nvSpPr>
          <p:cNvPr id="5" name="Slide Number Placeholder 3">
            <a:extLst>
              <a:ext uri="{FF2B5EF4-FFF2-40B4-BE49-F238E27FC236}">
                <a16:creationId xmlns:a16="http://schemas.microsoft.com/office/drawing/2014/main" id="{04F16FA9-94D3-B9B5-0607-D457E7F64D95}"/>
              </a:ext>
            </a:extLst>
          </p:cNvPr>
          <p:cNvSpPr txBox="1">
            <a:spLocks/>
          </p:cNvSpPr>
          <p:nvPr/>
        </p:nvSpPr>
        <p:spPr>
          <a:xfrm>
            <a:off x="8610600" y="6234967"/>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z="1800" b="1" smtClean="0">
                <a:latin typeface="Comic Sans MS" panose="030F0702030302020204" pitchFamily="66" charset="0"/>
              </a:rPr>
              <a:pPr/>
              <a:t>20</a:t>
            </a:fld>
            <a:endParaRPr lang="en-US" sz="1800" b="1" dirty="0">
              <a:latin typeface="Comic Sans MS" panose="030F0702030302020204" pitchFamily="66" charset="0"/>
            </a:endParaRPr>
          </a:p>
        </p:txBody>
      </p:sp>
      <p:sp>
        <p:nvSpPr>
          <p:cNvPr id="6" name="Footer Placeholder 4">
            <a:extLst>
              <a:ext uri="{FF2B5EF4-FFF2-40B4-BE49-F238E27FC236}">
                <a16:creationId xmlns:a16="http://schemas.microsoft.com/office/drawing/2014/main" id="{C06E98B0-09E2-A0F6-D6F2-347EB2056225}"/>
              </a:ext>
            </a:extLst>
          </p:cNvPr>
          <p:cNvSpPr>
            <a:spLocks noGrp="1"/>
          </p:cNvSpPr>
          <p:nvPr>
            <p:ph type="ftr" sz="quarter" idx="11"/>
          </p:nvPr>
        </p:nvSpPr>
        <p:spPr>
          <a:xfrm>
            <a:off x="4165600" y="6356351"/>
            <a:ext cx="3860800" cy="365125"/>
          </a:xfrm>
        </p:spPr>
        <p:txBody>
          <a:bodyPr/>
          <a:lstStyle/>
          <a:p>
            <a:r>
              <a:rPr lang="en-US" sz="1400" b="1" dirty="0">
                <a:latin typeface="Comic Sans MS" panose="030F0702030302020204" pitchFamily="66" charset="0"/>
              </a:rPr>
              <a:t>©2023 ANJU SINGH</a:t>
            </a:r>
          </a:p>
        </p:txBody>
      </p:sp>
      <p:pic>
        <p:nvPicPr>
          <p:cNvPr id="7" name="Picture 6">
            <a:extLst>
              <a:ext uri="{FF2B5EF4-FFF2-40B4-BE49-F238E27FC236}">
                <a16:creationId xmlns:a16="http://schemas.microsoft.com/office/drawing/2014/main" id="{4352CBA3-1232-E577-6072-BB76B603BFB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28600" y="228600"/>
            <a:ext cx="1167387" cy="1188608"/>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7900" y="345404"/>
            <a:ext cx="8229600" cy="731838"/>
          </a:xfrm>
        </p:spPr>
        <p:txBody>
          <a:bodyPr>
            <a:noAutofit/>
          </a:bodyPr>
          <a:lstStyle/>
          <a:p>
            <a:r>
              <a:rPr lang="en-US" sz="4800" b="1" dirty="0">
                <a:latin typeface="Comic Sans MS" panose="030F0702030302020204" pitchFamily="66" charset="0"/>
                <a:cs typeface="Times New Roman" pitchFamily="18" charset="0"/>
              </a:rPr>
              <a:t>USES &amp; ADULTERANT</a:t>
            </a:r>
          </a:p>
        </p:txBody>
      </p:sp>
      <p:sp>
        <p:nvSpPr>
          <p:cNvPr id="3" name="Content Placeholder 2"/>
          <p:cNvSpPr>
            <a:spLocks noGrp="1"/>
          </p:cNvSpPr>
          <p:nvPr>
            <p:ph idx="1"/>
          </p:nvPr>
        </p:nvSpPr>
        <p:spPr>
          <a:xfrm>
            <a:off x="1143000" y="1219200"/>
            <a:ext cx="10439400" cy="5091650"/>
          </a:xfrm>
        </p:spPr>
        <p:txBody>
          <a:bodyPr>
            <a:normAutofit fontScale="92500" lnSpcReduction="10000"/>
          </a:bodyPr>
          <a:lstStyle/>
          <a:p>
            <a:r>
              <a:rPr lang="en-US" sz="2800" dirty="0">
                <a:latin typeface="Comic Sans MS" panose="030F0702030302020204" pitchFamily="66" charset="0"/>
                <a:cs typeface="Times New Roman" pitchFamily="18" charset="0"/>
              </a:rPr>
              <a:t>Carminative, aromatic &amp; stimulant, expectorant,  Pharmaceutically as </a:t>
            </a:r>
            <a:r>
              <a:rPr lang="en-US" sz="2800" dirty="0" err="1">
                <a:latin typeface="Comic Sans MS" panose="030F0702030302020204" pitchFamily="66" charset="0"/>
                <a:cs typeface="Times New Roman" pitchFamily="18" charset="0"/>
              </a:rPr>
              <a:t>flavouring</a:t>
            </a:r>
            <a:r>
              <a:rPr lang="en-US" sz="2800" dirty="0">
                <a:latin typeface="Comic Sans MS" panose="030F0702030302020204" pitchFamily="66" charset="0"/>
                <a:cs typeface="Times New Roman" pitchFamily="18" charset="0"/>
              </a:rPr>
              <a:t> agent.  </a:t>
            </a:r>
          </a:p>
          <a:p>
            <a:r>
              <a:rPr lang="en-US" sz="2800" dirty="0">
                <a:latin typeface="Comic Sans MS" panose="030F0702030302020204" pitchFamily="66" charset="0"/>
                <a:cs typeface="Times New Roman" pitchFamily="18" charset="0"/>
              </a:rPr>
              <a:t>Indian exports of fennel oil during 1995-96 and 96-97 were Rs17.5 </a:t>
            </a:r>
            <a:r>
              <a:rPr lang="en-US" sz="2800" dirty="0" err="1">
                <a:latin typeface="Comic Sans MS" panose="030F0702030302020204" pitchFamily="66" charset="0"/>
                <a:cs typeface="Times New Roman" pitchFamily="18" charset="0"/>
              </a:rPr>
              <a:t>lakhs</a:t>
            </a:r>
            <a:r>
              <a:rPr lang="en-US" sz="2800" dirty="0">
                <a:latin typeface="Comic Sans MS" panose="030F0702030302020204" pitchFamily="66" charset="0"/>
                <a:cs typeface="Times New Roman" pitchFamily="18" charset="0"/>
              </a:rPr>
              <a:t>, 14.00 </a:t>
            </a:r>
            <a:r>
              <a:rPr lang="en-US" sz="2800" dirty="0" err="1">
                <a:latin typeface="Comic Sans MS" panose="030F0702030302020204" pitchFamily="66" charset="0"/>
                <a:cs typeface="Times New Roman" pitchFamily="18" charset="0"/>
              </a:rPr>
              <a:t>lakhs</a:t>
            </a:r>
            <a:r>
              <a:rPr lang="en-US" sz="2800" dirty="0">
                <a:latin typeface="Comic Sans MS" panose="030F0702030302020204" pitchFamily="66" charset="0"/>
                <a:cs typeface="Times New Roman" pitchFamily="18" charset="0"/>
              </a:rPr>
              <a:t>  </a:t>
            </a:r>
          </a:p>
          <a:p>
            <a:r>
              <a:rPr lang="en-US" sz="2800" dirty="0">
                <a:latin typeface="Comic Sans MS" panose="030F0702030302020204" pitchFamily="66" charset="0"/>
                <a:cs typeface="Times New Roman" pitchFamily="18" charset="0"/>
              </a:rPr>
              <a:t>Adulterants: exhausted fennel fruits </a:t>
            </a:r>
          </a:p>
          <a:p>
            <a:r>
              <a:rPr lang="en-US" sz="2800" dirty="0">
                <a:latin typeface="Comic Sans MS" panose="030F0702030302020204" pitchFamily="66" charset="0"/>
                <a:cs typeface="Times New Roman" pitchFamily="18" charset="0"/>
              </a:rPr>
              <a:t>Distinguishing tests. </a:t>
            </a:r>
          </a:p>
          <a:p>
            <a:r>
              <a:rPr lang="en-US" sz="2800" dirty="0">
                <a:latin typeface="Comic Sans MS" panose="030F0702030302020204" pitchFamily="66" charset="0"/>
                <a:cs typeface="Times New Roman" pitchFamily="18" charset="0"/>
              </a:rPr>
              <a:t>Fruits from which volatile oil removed by treating with alcohol, contain &lt; % of volatile oil &amp; have typical odor of fusel oil. Do not contain </a:t>
            </a:r>
            <a:r>
              <a:rPr lang="en-US" sz="2800" dirty="0" err="1">
                <a:latin typeface="Comic Sans MS" panose="030F0702030302020204" pitchFamily="66" charset="0"/>
                <a:cs typeface="Times New Roman" pitchFamily="18" charset="0"/>
              </a:rPr>
              <a:t>fenchone</a:t>
            </a:r>
            <a:r>
              <a:rPr lang="en-US" sz="2800" dirty="0">
                <a:latin typeface="Comic Sans MS" panose="030F0702030302020204" pitchFamily="66" charset="0"/>
                <a:cs typeface="Times New Roman" pitchFamily="18" charset="0"/>
              </a:rPr>
              <a:t>.  </a:t>
            </a:r>
          </a:p>
          <a:p>
            <a:r>
              <a:rPr lang="en-US" sz="2800" dirty="0">
                <a:latin typeface="Comic Sans MS" panose="030F0702030302020204" pitchFamily="66" charset="0"/>
                <a:cs typeface="Times New Roman" pitchFamily="18" charset="0"/>
              </a:rPr>
              <a:t>If the fruits exhausted by the application of steam,  look dark greenish-brown in  color &amp; contain only traces of volatile oil &amp; sink in water. </a:t>
            </a:r>
          </a:p>
          <a:p>
            <a:endParaRPr lang="en-US" sz="2800" dirty="0">
              <a:latin typeface="Comic Sans MS" panose="030F0702030302020204" pitchFamily="66" charset="0"/>
              <a:cs typeface="Times New Roman" pitchFamily="18" charset="0"/>
            </a:endParaRPr>
          </a:p>
          <a:p>
            <a:endParaRPr lang="en-US" sz="2800" dirty="0">
              <a:latin typeface="Comic Sans MS" panose="030F0702030302020204" pitchFamily="66"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
        <p:nvSpPr>
          <p:cNvPr id="5" name="Slide Number Placeholder 3">
            <a:extLst>
              <a:ext uri="{FF2B5EF4-FFF2-40B4-BE49-F238E27FC236}">
                <a16:creationId xmlns:a16="http://schemas.microsoft.com/office/drawing/2014/main" id="{226D2389-873D-8126-345A-9D9E929E01BF}"/>
              </a:ext>
            </a:extLst>
          </p:cNvPr>
          <p:cNvSpPr txBox="1">
            <a:spLocks/>
          </p:cNvSpPr>
          <p:nvPr/>
        </p:nvSpPr>
        <p:spPr>
          <a:xfrm>
            <a:off x="8610600" y="6234967"/>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z="1800" b="1" smtClean="0">
                <a:latin typeface="Comic Sans MS" panose="030F0702030302020204" pitchFamily="66" charset="0"/>
              </a:rPr>
              <a:pPr/>
              <a:t>21</a:t>
            </a:fld>
            <a:endParaRPr lang="en-US" sz="1800" b="1" dirty="0">
              <a:latin typeface="Comic Sans MS" panose="030F0702030302020204" pitchFamily="66" charset="0"/>
            </a:endParaRPr>
          </a:p>
        </p:txBody>
      </p:sp>
      <p:sp>
        <p:nvSpPr>
          <p:cNvPr id="6" name="Footer Placeholder 4">
            <a:extLst>
              <a:ext uri="{FF2B5EF4-FFF2-40B4-BE49-F238E27FC236}">
                <a16:creationId xmlns:a16="http://schemas.microsoft.com/office/drawing/2014/main" id="{E98C59BE-4A91-0178-6736-F9BFCF3718F7}"/>
              </a:ext>
            </a:extLst>
          </p:cNvPr>
          <p:cNvSpPr>
            <a:spLocks noGrp="1"/>
          </p:cNvSpPr>
          <p:nvPr>
            <p:ph type="ftr" sz="quarter" idx="11"/>
          </p:nvPr>
        </p:nvSpPr>
        <p:spPr>
          <a:xfrm>
            <a:off x="4165600" y="6356351"/>
            <a:ext cx="3860800" cy="365125"/>
          </a:xfrm>
        </p:spPr>
        <p:txBody>
          <a:bodyPr/>
          <a:lstStyle/>
          <a:p>
            <a:r>
              <a:rPr lang="en-US" sz="1400" b="1" dirty="0">
                <a:latin typeface="Comic Sans MS" panose="030F0702030302020204" pitchFamily="66" charset="0"/>
              </a:rPr>
              <a:t>©2023 ANJU SINGH</a:t>
            </a:r>
          </a:p>
        </p:txBody>
      </p:sp>
      <p:pic>
        <p:nvPicPr>
          <p:cNvPr id="7" name="Picture 6">
            <a:extLst>
              <a:ext uri="{FF2B5EF4-FFF2-40B4-BE49-F238E27FC236}">
                <a16:creationId xmlns:a16="http://schemas.microsoft.com/office/drawing/2014/main" id="{474707DB-FFCF-F21A-1439-74B63FD9942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228600"/>
            <a:ext cx="1167387" cy="1188608"/>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475980"/>
            <a:ext cx="10210800" cy="655638"/>
          </a:xfrm>
        </p:spPr>
        <p:txBody>
          <a:bodyPr>
            <a:noAutofit/>
          </a:bodyPr>
          <a:lstStyle/>
          <a:p>
            <a:r>
              <a:rPr lang="en-US" sz="3200" b="1" dirty="0">
                <a:latin typeface="Comic Sans MS" panose="030F0702030302020204" pitchFamily="66" charset="0"/>
                <a:cs typeface="Times New Roman" pitchFamily="18" charset="0"/>
              </a:rPr>
              <a:t>CHARACTERISTICS OF DIFFERENT VARIETIES OF FENNEL AS A SUBSTITUTE</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699345021"/>
              </p:ext>
            </p:extLst>
          </p:nvPr>
        </p:nvGraphicFramePr>
        <p:xfrm>
          <a:off x="1143000" y="1501666"/>
          <a:ext cx="10363200" cy="4799146"/>
        </p:xfrm>
        <a:graphic>
          <a:graphicData uri="http://schemas.openxmlformats.org/drawingml/2006/table">
            <a:tbl>
              <a:tblPr firstRow="1" bandRow="1">
                <a:tableStyleId>{5940675A-B579-460E-94D1-54222C63F5DA}</a:tableStyleId>
              </a:tblPr>
              <a:tblGrid>
                <a:gridCol w="2072640">
                  <a:extLst>
                    <a:ext uri="{9D8B030D-6E8A-4147-A177-3AD203B41FA5}">
                      <a16:colId xmlns:a16="http://schemas.microsoft.com/office/drawing/2014/main" val="20000"/>
                    </a:ext>
                  </a:extLst>
                </a:gridCol>
                <a:gridCol w="1669627">
                  <a:extLst>
                    <a:ext uri="{9D8B030D-6E8A-4147-A177-3AD203B41FA5}">
                      <a16:colId xmlns:a16="http://schemas.microsoft.com/office/drawing/2014/main" val="20001"/>
                    </a:ext>
                  </a:extLst>
                </a:gridCol>
                <a:gridCol w="2734733">
                  <a:extLst>
                    <a:ext uri="{9D8B030D-6E8A-4147-A177-3AD203B41FA5}">
                      <a16:colId xmlns:a16="http://schemas.microsoft.com/office/drawing/2014/main" val="20002"/>
                    </a:ext>
                  </a:extLst>
                </a:gridCol>
                <a:gridCol w="1813560">
                  <a:extLst>
                    <a:ext uri="{9D8B030D-6E8A-4147-A177-3AD203B41FA5}">
                      <a16:colId xmlns:a16="http://schemas.microsoft.com/office/drawing/2014/main" val="20003"/>
                    </a:ext>
                  </a:extLst>
                </a:gridCol>
                <a:gridCol w="2072640">
                  <a:extLst>
                    <a:ext uri="{9D8B030D-6E8A-4147-A177-3AD203B41FA5}">
                      <a16:colId xmlns:a16="http://schemas.microsoft.com/office/drawing/2014/main" val="20004"/>
                    </a:ext>
                  </a:extLst>
                </a:gridCol>
              </a:tblGrid>
              <a:tr h="1063980">
                <a:tc>
                  <a:txBody>
                    <a:bodyPr/>
                    <a:lstStyle/>
                    <a:p>
                      <a:r>
                        <a:rPr lang="en-US" sz="2400" dirty="0">
                          <a:latin typeface="Comic Sans MS" panose="030F0702030302020204" pitchFamily="66" charset="0"/>
                          <a:cs typeface="Times New Roman" pitchFamily="18" charset="0"/>
                        </a:rPr>
                        <a:t>Variety</a:t>
                      </a:r>
                    </a:p>
                  </a:txBody>
                  <a:tcPr/>
                </a:tc>
                <a:tc>
                  <a:txBody>
                    <a:bodyPr/>
                    <a:lstStyle/>
                    <a:p>
                      <a:r>
                        <a:rPr lang="en-US" sz="2400" dirty="0">
                          <a:latin typeface="Comic Sans MS" panose="030F0702030302020204" pitchFamily="66" charset="0"/>
                          <a:cs typeface="Times New Roman" pitchFamily="18" charset="0"/>
                        </a:rPr>
                        <a:t>Size in mm</a:t>
                      </a:r>
                    </a:p>
                  </a:txBody>
                  <a:tcPr/>
                </a:tc>
                <a:tc>
                  <a:txBody>
                    <a:bodyPr/>
                    <a:lstStyle/>
                    <a:p>
                      <a:r>
                        <a:rPr lang="en-US" sz="2400" dirty="0">
                          <a:latin typeface="Comic Sans MS" panose="030F0702030302020204" pitchFamily="66" charset="0"/>
                          <a:cs typeface="Times New Roman" pitchFamily="18" charset="0"/>
                        </a:rPr>
                        <a:t>Taste</a:t>
                      </a:r>
                    </a:p>
                  </a:txBody>
                  <a:tcPr/>
                </a:tc>
                <a:tc>
                  <a:txBody>
                    <a:bodyPr/>
                    <a:lstStyle/>
                    <a:p>
                      <a:r>
                        <a:rPr lang="en-US" sz="2400" dirty="0">
                          <a:latin typeface="Comic Sans MS" panose="030F0702030302020204" pitchFamily="66" charset="0"/>
                          <a:cs typeface="Times New Roman" pitchFamily="18" charset="0"/>
                        </a:rPr>
                        <a:t>%</a:t>
                      </a:r>
                      <a:r>
                        <a:rPr lang="en-US" sz="2400" baseline="0" dirty="0">
                          <a:latin typeface="Comic Sans MS" panose="030F0702030302020204" pitchFamily="66" charset="0"/>
                          <a:cs typeface="Times New Roman" pitchFamily="18" charset="0"/>
                        </a:rPr>
                        <a:t> VO content</a:t>
                      </a:r>
                      <a:endParaRPr lang="en-US" sz="2400" dirty="0">
                        <a:latin typeface="Comic Sans MS" panose="030F0702030302020204" pitchFamily="66" charset="0"/>
                        <a:cs typeface="Times New Roman" pitchFamily="18" charset="0"/>
                      </a:endParaRPr>
                    </a:p>
                  </a:txBody>
                  <a:tcPr/>
                </a:tc>
                <a:tc>
                  <a:txBody>
                    <a:bodyPr/>
                    <a:lstStyle/>
                    <a:p>
                      <a:r>
                        <a:rPr lang="en-US" sz="2400" dirty="0" err="1">
                          <a:latin typeface="Comic Sans MS" panose="030F0702030302020204" pitchFamily="66" charset="0"/>
                          <a:cs typeface="Times New Roman" pitchFamily="18" charset="0"/>
                        </a:rPr>
                        <a:t>Fenchone</a:t>
                      </a:r>
                      <a:r>
                        <a:rPr lang="en-US" sz="2400" dirty="0">
                          <a:latin typeface="Comic Sans MS" panose="030F0702030302020204" pitchFamily="66" charset="0"/>
                          <a:cs typeface="Times New Roman" pitchFamily="18" charset="0"/>
                        </a:rPr>
                        <a:t> content of VO %</a:t>
                      </a:r>
                    </a:p>
                  </a:txBody>
                  <a:tcPr/>
                </a:tc>
                <a:extLst>
                  <a:ext uri="{0D108BD9-81ED-4DB2-BD59-A6C34878D82A}">
                    <a16:rowId xmlns:a16="http://schemas.microsoft.com/office/drawing/2014/main" val="10000"/>
                  </a:ext>
                </a:extLst>
              </a:tr>
              <a:tr h="512419">
                <a:tc>
                  <a:txBody>
                    <a:bodyPr/>
                    <a:lstStyle/>
                    <a:p>
                      <a:r>
                        <a:rPr lang="en-US" sz="2400" dirty="0">
                          <a:latin typeface="Comic Sans MS" panose="030F0702030302020204" pitchFamily="66" charset="0"/>
                          <a:cs typeface="Times New Roman" pitchFamily="18" charset="0"/>
                        </a:rPr>
                        <a:t>Saxony</a:t>
                      </a:r>
                    </a:p>
                  </a:txBody>
                  <a:tcPr/>
                </a:tc>
                <a:tc>
                  <a:txBody>
                    <a:bodyPr/>
                    <a:lstStyle/>
                    <a:p>
                      <a:r>
                        <a:rPr lang="en-US" sz="2400" dirty="0">
                          <a:latin typeface="Comic Sans MS" panose="030F0702030302020204" pitchFamily="66" charset="0"/>
                          <a:cs typeface="Times New Roman" pitchFamily="18" charset="0"/>
                        </a:rPr>
                        <a:t>10x4</a:t>
                      </a:r>
                    </a:p>
                  </a:txBody>
                  <a:tcPr/>
                </a:tc>
                <a:tc>
                  <a:txBody>
                    <a:bodyPr/>
                    <a:lstStyle/>
                    <a:p>
                      <a:r>
                        <a:rPr lang="en-US" sz="2400" dirty="0">
                          <a:latin typeface="Comic Sans MS" panose="030F0702030302020204" pitchFamily="66" charset="0"/>
                          <a:cs typeface="Times New Roman" pitchFamily="18" charset="0"/>
                        </a:rPr>
                        <a:t>Aromatic</a:t>
                      </a:r>
                    </a:p>
                  </a:txBody>
                  <a:tcPr/>
                </a:tc>
                <a:tc>
                  <a:txBody>
                    <a:bodyPr/>
                    <a:lstStyle/>
                    <a:p>
                      <a:r>
                        <a:rPr lang="en-US" sz="2400" dirty="0">
                          <a:latin typeface="Comic Sans MS" panose="030F0702030302020204" pitchFamily="66" charset="0"/>
                          <a:cs typeface="Times New Roman" pitchFamily="18" charset="0"/>
                        </a:rPr>
                        <a:t>4.76</a:t>
                      </a:r>
                    </a:p>
                  </a:txBody>
                  <a:tcPr/>
                </a:tc>
                <a:tc>
                  <a:txBody>
                    <a:bodyPr/>
                    <a:lstStyle/>
                    <a:p>
                      <a:r>
                        <a:rPr lang="en-US" sz="2400" dirty="0">
                          <a:latin typeface="Comic Sans MS" panose="030F0702030302020204" pitchFamily="66" charset="0"/>
                          <a:cs typeface="Times New Roman" pitchFamily="18" charset="0"/>
                        </a:rPr>
                        <a:t>22</a:t>
                      </a:r>
                    </a:p>
                  </a:txBody>
                  <a:tcPr/>
                </a:tc>
                <a:extLst>
                  <a:ext uri="{0D108BD9-81ED-4DB2-BD59-A6C34878D82A}">
                    <a16:rowId xmlns:a16="http://schemas.microsoft.com/office/drawing/2014/main" val="10001"/>
                  </a:ext>
                </a:extLst>
              </a:tr>
              <a:tr h="884449">
                <a:tc>
                  <a:txBody>
                    <a:bodyPr/>
                    <a:lstStyle/>
                    <a:p>
                      <a:r>
                        <a:rPr lang="en-US" sz="2400" dirty="0">
                          <a:latin typeface="Comic Sans MS" panose="030F0702030302020204" pitchFamily="66" charset="0"/>
                          <a:cs typeface="Times New Roman" pitchFamily="18" charset="0"/>
                        </a:rPr>
                        <a:t>Russia</a:t>
                      </a:r>
                      <a:r>
                        <a:rPr lang="en-US" sz="2400" baseline="0" dirty="0">
                          <a:latin typeface="Comic Sans MS" panose="030F0702030302020204" pitchFamily="66" charset="0"/>
                          <a:cs typeface="Times New Roman" pitchFamily="18" charset="0"/>
                        </a:rPr>
                        <a:t> or Rumanian</a:t>
                      </a:r>
                      <a:endParaRPr lang="en-US" sz="2400" dirty="0">
                        <a:latin typeface="Comic Sans MS" panose="030F0702030302020204" pitchFamily="66" charset="0"/>
                        <a:cs typeface="Times New Roman" pitchFamily="18" charset="0"/>
                      </a:endParaRPr>
                    </a:p>
                  </a:txBody>
                  <a:tcPr/>
                </a:tc>
                <a:tc>
                  <a:txBody>
                    <a:bodyPr/>
                    <a:lstStyle/>
                    <a:p>
                      <a:r>
                        <a:rPr lang="en-US" sz="2400" dirty="0">
                          <a:latin typeface="Comic Sans MS" panose="030F0702030302020204" pitchFamily="66" charset="0"/>
                          <a:cs typeface="Times New Roman" pitchFamily="18" charset="0"/>
                        </a:rPr>
                        <a:t>4-6x1-2</a:t>
                      </a:r>
                    </a:p>
                  </a:txBody>
                  <a:tcPr/>
                </a:tc>
                <a:tc>
                  <a:txBody>
                    <a:bodyPr/>
                    <a:lstStyle/>
                    <a:p>
                      <a:r>
                        <a:rPr lang="en-US" sz="2400" dirty="0" err="1">
                          <a:latin typeface="Comic Sans MS" panose="030F0702030302020204" pitchFamily="66" charset="0"/>
                          <a:cs typeface="Times New Roman" pitchFamily="18" charset="0"/>
                        </a:rPr>
                        <a:t>Camphoraceous</a:t>
                      </a:r>
                      <a:endParaRPr lang="en-US" sz="2400" dirty="0">
                        <a:latin typeface="Comic Sans MS" panose="030F0702030302020204" pitchFamily="66" charset="0"/>
                        <a:cs typeface="Times New Roman" pitchFamily="18" charset="0"/>
                      </a:endParaRPr>
                    </a:p>
                  </a:txBody>
                  <a:tcPr/>
                </a:tc>
                <a:tc>
                  <a:txBody>
                    <a:bodyPr/>
                    <a:lstStyle/>
                    <a:p>
                      <a:r>
                        <a:rPr lang="en-US" sz="2400" dirty="0">
                          <a:latin typeface="Comic Sans MS" panose="030F0702030302020204" pitchFamily="66" charset="0"/>
                          <a:cs typeface="Times New Roman" pitchFamily="18" charset="0"/>
                        </a:rPr>
                        <a:t>4.50</a:t>
                      </a:r>
                    </a:p>
                  </a:txBody>
                  <a:tcPr/>
                </a:tc>
                <a:tc>
                  <a:txBody>
                    <a:bodyPr/>
                    <a:lstStyle/>
                    <a:p>
                      <a:r>
                        <a:rPr lang="en-US" sz="2400" dirty="0">
                          <a:latin typeface="Comic Sans MS" panose="030F0702030302020204" pitchFamily="66" charset="0"/>
                          <a:cs typeface="Times New Roman" pitchFamily="18" charset="0"/>
                        </a:rPr>
                        <a:t>18</a:t>
                      </a:r>
                    </a:p>
                  </a:txBody>
                  <a:tcPr/>
                </a:tc>
                <a:extLst>
                  <a:ext uri="{0D108BD9-81ED-4DB2-BD59-A6C34878D82A}">
                    <a16:rowId xmlns:a16="http://schemas.microsoft.com/office/drawing/2014/main" val="10002"/>
                  </a:ext>
                </a:extLst>
              </a:tr>
              <a:tr h="1063980">
                <a:tc>
                  <a:txBody>
                    <a:bodyPr/>
                    <a:lstStyle/>
                    <a:p>
                      <a:r>
                        <a:rPr lang="en-US" sz="2400" dirty="0">
                          <a:latin typeface="Comic Sans MS" panose="030F0702030302020204" pitchFamily="66" charset="0"/>
                          <a:cs typeface="Times New Roman" pitchFamily="18" charset="0"/>
                        </a:rPr>
                        <a:t>French sweet or Roman</a:t>
                      </a:r>
                    </a:p>
                  </a:txBody>
                  <a:tcPr/>
                </a:tc>
                <a:tc>
                  <a:txBody>
                    <a:bodyPr/>
                    <a:lstStyle/>
                    <a:p>
                      <a:r>
                        <a:rPr lang="en-US" sz="2400" dirty="0">
                          <a:latin typeface="Comic Sans MS" panose="030F0702030302020204" pitchFamily="66" charset="0"/>
                          <a:cs typeface="Times New Roman" pitchFamily="18" charset="0"/>
                        </a:rPr>
                        <a:t>7-8 x 2-3</a:t>
                      </a:r>
                    </a:p>
                  </a:txBody>
                  <a:tcPr/>
                </a:tc>
                <a:tc>
                  <a:txBody>
                    <a:bodyPr/>
                    <a:lstStyle/>
                    <a:p>
                      <a:r>
                        <a:rPr lang="en-US" sz="2400" dirty="0">
                          <a:latin typeface="Comic Sans MS" panose="030F0702030302020204" pitchFamily="66" charset="0"/>
                          <a:cs typeface="Times New Roman" pitchFamily="18" charset="0"/>
                        </a:rPr>
                        <a:t>Sweet aromatic</a:t>
                      </a:r>
                    </a:p>
                  </a:txBody>
                  <a:tcPr/>
                </a:tc>
                <a:tc>
                  <a:txBody>
                    <a:bodyPr/>
                    <a:lstStyle/>
                    <a:p>
                      <a:r>
                        <a:rPr lang="en-US" sz="2400" dirty="0">
                          <a:latin typeface="Comic Sans MS" panose="030F0702030302020204" pitchFamily="66" charset="0"/>
                          <a:cs typeface="Times New Roman" pitchFamily="18" charset="0"/>
                        </a:rPr>
                        <a:t>2.1</a:t>
                      </a:r>
                    </a:p>
                  </a:txBody>
                  <a:tcPr/>
                </a:tc>
                <a:tc>
                  <a:txBody>
                    <a:bodyPr/>
                    <a:lstStyle/>
                    <a:p>
                      <a:r>
                        <a:rPr lang="en-US" sz="2400" dirty="0">
                          <a:latin typeface="Comic Sans MS" panose="030F0702030302020204" pitchFamily="66" charset="0"/>
                          <a:cs typeface="Times New Roman" pitchFamily="18" charset="0"/>
                        </a:rPr>
                        <a:t>Nil</a:t>
                      </a:r>
                    </a:p>
                  </a:txBody>
                  <a:tcPr/>
                </a:tc>
                <a:extLst>
                  <a:ext uri="{0D108BD9-81ED-4DB2-BD59-A6C34878D82A}">
                    <a16:rowId xmlns:a16="http://schemas.microsoft.com/office/drawing/2014/main" val="10003"/>
                  </a:ext>
                </a:extLst>
              </a:tr>
              <a:tr h="512419">
                <a:tc>
                  <a:txBody>
                    <a:bodyPr/>
                    <a:lstStyle/>
                    <a:p>
                      <a:r>
                        <a:rPr lang="en-US" sz="2400" dirty="0">
                          <a:latin typeface="Comic Sans MS" panose="030F0702030302020204" pitchFamily="66" charset="0"/>
                          <a:cs typeface="Times New Roman" pitchFamily="18" charset="0"/>
                        </a:rPr>
                        <a:t>Indian</a:t>
                      </a:r>
                    </a:p>
                  </a:txBody>
                  <a:tcPr/>
                </a:tc>
                <a:tc>
                  <a:txBody>
                    <a:bodyPr/>
                    <a:lstStyle/>
                    <a:p>
                      <a:r>
                        <a:rPr lang="en-US" sz="2400" dirty="0">
                          <a:latin typeface="Comic Sans MS" panose="030F0702030302020204" pitchFamily="66" charset="0"/>
                          <a:cs typeface="Times New Roman" pitchFamily="18" charset="0"/>
                        </a:rPr>
                        <a:t>4-7</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err="1">
                          <a:latin typeface="Comic Sans MS" panose="030F0702030302020204" pitchFamily="66" charset="0"/>
                          <a:cs typeface="Times New Roman" pitchFamily="18" charset="0"/>
                        </a:rPr>
                        <a:t>Camphoraceous</a:t>
                      </a:r>
                      <a:endParaRPr lang="en-US" sz="2400" dirty="0">
                        <a:latin typeface="Comic Sans MS" panose="030F0702030302020204" pitchFamily="66" charset="0"/>
                        <a:cs typeface="Times New Roman" pitchFamily="18" charset="0"/>
                      </a:endParaRPr>
                    </a:p>
                  </a:txBody>
                  <a:tcPr/>
                </a:tc>
                <a:tc>
                  <a:txBody>
                    <a:bodyPr/>
                    <a:lstStyle/>
                    <a:p>
                      <a:r>
                        <a:rPr lang="en-US" sz="2400" dirty="0">
                          <a:latin typeface="Comic Sans MS" panose="030F0702030302020204" pitchFamily="66" charset="0"/>
                          <a:cs typeface="Times New Roman" pitchFamily="18" charset="0"/>
                        </a:rPr>
                        <a:t>0.720</a:t>
                      </a:r>
                    </a:p>
                  </a:txBody>
                  <a:tcPr/>
                </a:tc>
                <a:tc>
                  <a:txBody>
                    <a:bodyPr/>
                    <a:lstStyle/>
                    <a:p>
                      <a:r>
                        <a:rPr lang="en-US" sz="2400" dirty="0">
                          <a:latin typeface="Comic Sans MS" panose="030F0702030302020204" pitchFamily="66" charset="0"/>
                          <a:cs typeface="Times New Roman" pitchFamily="18" charset="0"/>
                        </a:rPr>
                        <a:t>6.7</a:t>
                      </a:r>
                    </a:p>
                  </a:txBody>
                  <a:tcPr/>
                </a:tc>
                <a:extLst>
                  <a:ext uri="{0D108BD9-81ED-4DB2-BD59-A6C34878D82A}">
                    <a16:rowId xmlns:a16="http://schemas.microsoft.com/office/drawing/2014/main" val="10004"/>
                  </a:ext>
                </a:extLst>
              </a:tr>
              <a:tr h="512419">
                <a:tc>
                  <a:txBody>
                    <a:bodyPr/>
                    <a:lstStyle/>
                    <a:p>
                      <a:r>
                        <a:rPr lang="en-US" sz="2400" dirty="0">
                          <a:latin typeface="Comic Sans MS" panose="030F0702030302020204" pitchFamily="66" charset="0"/>
                          <a:cs typeface="Times New Roman" pitchFamily="18" charset="0"/>
                        </a:rPr>
                        <a:t>Japanese</a:t>
                      </a:r>
                    </a:p>
                  </a:txBody>
                  <a:tcPr/>
                </a:tc>
                <a:tc>
                  <a:txBody>
                    <a:bodyPr/>
                    <a:lstStyle/>
                    <a:p>
                      <a:r>
                        <a:rPr lang="en-US" sz="2400" dirty="0">
                          <a:latin typeface="Comic Sans MS" panose="030F0702030302020204" pitchFamily="66" charset="0"/>
                          <a:cs typeface="Times New Roman" pitchFamily="18" charset="0"/>
                        </a:rPr>
                        <a:t>3-4 x 2-3</a:t>
                      </a:r>
                    </a:p>
                  </a:txBody>
                  <a:tcPr/>
                </a:tc>
                <a:tc>
                  <a:txBody>
                    <a:bodyPr/>
                    <a:lstStyle/>
                    <a:p>
                      <a:r>
                        <a:rPr lang="en-US" sz="2400" dirty="0">
                          <a:latin typeface="Comic Sans MS" panose="030F0702030302020204" pitchFamily="66" charset="0"/>
                          <a:cs typeface="Times New Roman" pitchFamily="18" charset="0"/>
                        </a:rPr>
                        <a:t>Very</a:t>
                      </a:r>
                      <a:r>
                        <a:rPr lang="en-US" sz="2400" baseline="0" dirty="0">
                          <a:latin typeface="Comic Sans MS" panose="030F0702030302020204" pitchFamily="66" charset="0"/>
                          <a:cs typeface="Times New Roman" pitchFamily="18" charset="0"/>
                        </a:rPr>
                        <a:t> sweet</a:t>
                      </a:r>
                      <a:endParaRPr lang="en-US" sz="2400" dirty="0">
                        <a:latin typeface="Comic Sans MS" panose="030F0702030302020204" pitchFamily="66" charset="0"/>
                        <a:cs typeface="Times New Roman" pitchFamily="18" charset="0"/>
                      </a:endParaRPr>
                    </a:p>
                  </a:txBody>
                  <a:tcPr/>
                </a:tc>
                <a:tc>
                  <a:txBody>
                    <a:bodyPr/>
                    <a:lstStyle/>
                    <a:p>
                      <a:r>
                        <a:rPr lang="en-US" sz="2400" dirty="0">
                          <a:latin typeface="Comic Sans MS" panose="030F0702030302020204" pitchFamily="66" charset="0"/>
                          <a:cs typeface="Times New Roman" pitchFamily="18" charset="0"/>
                        </a:rPr>
                        <a:t>2.7</a:t>
                      </a:r>
                    </a:p>
                  </a:txBody>
                  <a:tcPr/>
                </a:tc>
                <a:tc>
                  <a:txBody>
                    <a:bodyPr/>
                    <a:lstStyle/>
                    <a:p>
                      <a:r>
                        <a:rPr lang="en-US" sz="2400" dirty="0">
                          <a:latin typeface="Comic Sans MS" panose="030F0702030302020204" pitchFamily="66" charset="0"/>
                          <a:cs typeface="Times New Roman" pitchFamily="18" charset="0"/>
                        </a:rPr>
                        <a:t>10.20</a:t>
                      </a:r>
                    </a:p>
                  </a:txBody>
                  <a:tcPr/>
                </a:tc>
                <a:extLst>
                  <a:ext uri="{0D108BD9-81ED-4DB2-BD59-A6C34878D82A}">
                    <a16:rowId xmlns:a16="http://schemas.microsoft.com/office/drawing/2014/main" val="10005"/>
                  </a:ext>
                </a:extLst>
              </a:tr>
            </a:tbl>
          </a:graphicData>
        </a:graphic>
      </p:graphicFrame>
      <p:sp>
        <p:nvSpPr>
          <p:cNvPr id="3" name="Slide Number Placeholder 3">
            <a:extLst>
              <a:ext uri="{FF2B5EF4-FFF2-40B4-BE49-F238E27FC236}">
                <a16:creationId xmlns:a16="http://schemas.microsoft.com/office/drawing/2014/main" id="{58E4448C-000D-6F4B-34C9-BBC829722024}"/>
              </a:ext>
            </a:extLst>
          </p:cNvPr>
          <p:cNvSpPr txBox="1">
            <a:spLocks/>
          </p:cNvSpPr>
          <p:nvPr/>
        </p:nvSpPr>
        <p:spPr>
          <a:xfrm>
            <a:off x="8610600" y="6234967"/>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z="1800" b="1" smtClean="0">
                <a:latin typeface="Comic Sans MS" panose="030F0702030302020204" pitchFamily="66" charset="0"/>
              </a:rPr>
              <a:pPr/>
              <a:t>22</a:t>
            </a:fld>
            <a:endParaRPr lang="en-US" sz="1800" b="1" dirty="0">
              <a:latin typeface="Comic Sans MS" panose="030F0702030302020204" pitchFamily="66" charset="0"/>
            </a:endParaRPr>
          </a:p>
        </p:txBody>
      </p:sp>
      <p:sp>
        <p:nvSpPr>
          <p:cNvPr id="6" name="Footer Placeholder 4">
            <a:extLst>
              <a:ext uri="{FF2B5EF4-FFF2-40B4-BE49-F238E27FC236}">
                <a16:creationId xmlns:a16="http://schemas.microsoft.com/office/drawing/2014/main" id="{65FD4B95-62C4-0142-1CCF-D52E27FDAB44}"/>
              </a:ext>
            </a:extLst>
          </p:cNvPr>
          <p:cNvSpPr>
            <a:spLocks noGrp="1"/>
          </p:cNvSpPr>
          <p:nvPr>
            <p:ph type="ftr" sz="quarter" idx="11"/>
          </p:nvPr>
        </p:nvSpPr>
        <p:spPr>
          <a:xfrm>
            <a:off x="4165600" y="6356351"/>
            <a:ext cx="3860800" cy="365125"/>
          </a:xfrm>
        </p:spPr>
        <p:txBody>
          <a:bodyPr/>
          <a:lstStyle/>
          <a:p>
            <a:r>
              <a:rPr lang="en-US" sz="1400" b="1" dirty="0">
                <a:latin typeface="Comic Sans MS" panose="030F0702030302020204" pitchFamily="66" charset="0"/>
              </a:rPr>
              <a:t>©2023 ANJU SINGH</a:t>
            </a:r>
          </a:p>
        </p:txBody>
      </p:sp>
      <p:pic>
        <p:nvPicPr>
          <p:cNvPr id="7" name="Picture 6">
            <a:extLst>
              <a:ext uri="{FF2B5EF4-FFF2-40B4-BE49-F238E27FC236}">
                <a16:creationId xmlns:a16="http://schemas.microsoft.com/office/drawing/2014/main" id="{2EBDB924-A9D5-FAE2-79A3-9ACD87AD14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228600"/>
            <a:ext cx="1167387" cy="1188608"/>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41670" y="1882286"/>
            <a:ext cx="10186413" cy="4343400"/>
          </a:xfrm>
        </p:spPr>
        <p:txBody>
          <a:bodyPr>
            <a:normAutofit/>
          </a:bodyPr>
          <a:lstStyle/>
          <a:p>
            <a:r>
              <a:rPr lang="en-US" sz="2000" dirty="0">
                <a:latin typeface="Comic Sans MS" panose="030F0702030302020204" pitchFamily="66" charset="0"/>
                <a:cs typeface="Times New Roman" pitchFamily="18" charset="0"/>
              </a:rPr>
              <a:t>can be propagated by planting the cuttings and layers</a:t>
            </a:r>
          </a:p>
          <a:p>
            <a:r>
              <a:rPr lang="en-US" sz="2000" dirty="0">
                <a:latin typeface="Comic Sans MS" panose="030F0702030302020204" pitchFamily="66" charset="0"/>
                <a:cs typeface="Times New Roman" pitchFamily="18" charset="0"/>
              </a:rPr>
              <a:t>Commercially, propagated by seed </a:t>
            </a:r>
          </a:p>
          <a:p>
            <a:r>
              <a:rPr lang="en-US" sz="2000" dirty="0">
                <a:latin typeface="Comic Sans MS" panose="030F0702030302020204" pitchFamily="66" charset="0"/>
                <a:cs typeface="Times New Roman" pitchFamily="18" charset="0"/>
              </a:rPr>
              <a:t>Needs sandy or </a:t>
            </a:r>
            <a:r>
              <a:rPr lang="en-US" sz="2000" dirty="0" err="1">
                <a:latin typeface="Comic Sans MS" panose="030F0702030302020204" pitchFamily="66" charset="0"/>
                <a:cs typeface="Times New Roman" pitchFamily="18" charset="0"/>
              </a:rPr>
              <a:t>siliconous</a:t>
            </a:r>
            <a:r>
              <a:rPr lang="en-US" sz="2000" dirty="0">
                <a:latin typeface="Comic Sans MS" panose="030F0702030302020204" pitchFamily="66" charset="0"/>
                <a:cs typeface="Times New Roman" pitchFamily="18" charset="0"/>
              </a:rPr>
              <a:t> soils, humus. Altitude 800 to 1000 </a:t>
            </a:r>
            <a:r>
              <a:rPr lang="en-US" sz="2000" dirty="0" err="1">
                <a:latin typeface="Comic Sans MS" panose="030F0702030302020204" pitchFamily="66" charset="0"/>
                <a:cs typeface="Times New Roman" pitchFamily="18" charset="0"/>
              </a:rPr>
              <a:t>metres</a:t>
            </a:r>
            <a:r>
              <a:rPr lang="en-US" sz="2000" dirty="0">
                <a:latin typeface="Comic Sans MS" panose="030F0702030302020204" pitchFamily="66" charset="0"/>
                <a:cs typeface="Times New Roman" pitchFamily="18" charset="0"/>
              </a:rPr>
              <a:t>. Sheltered situation, annual rainfall of 200 - 250 cm. </a:t>
            </a:r>
          </a:p>
          <a:p>
            <a:r>
              <a:rPr lang="en-US" sz="2000" dirty="0">
                <a:latin typeface="Comic Sans MS" panose="030F0702030302020204" pitchFamily="66" charset="0"/>
                <a:cs typeface="Times New Roman" pitchFamily="18" charset="0"/>
              </a:rPr>
              <a:t>Seeds sown prepared nursery beds in June and July, distance of 10 cm, covered with small  layer of soil and watered properly. </a:t>
            </a:r>
          </a:p>
          <a:p>
            <a:r>
              <a:rPr lang="en-US" sz="2000" dirty="0">
                <a:latin typeface="Comic Sans MS" panose="030F0702030302020204" pitchFamily="66" charset="0"/>
                <a:cs typeface="Times New Roman" pitchFamily="18" charset="0"/>
              </a:rPr>
              <a:t>20 days for germination of seeds.  allowed to grow  for about 10 – 12 M</a:t>
            </a:r>
          </a:p>
          <a:p>
            <a:r>
              <a:rPr lang="en-US" sz="2000" dirty="0">
                <a:latin typeface="Comic Sans MS" panose="030F0702030302020204" pitchFamily="66" charset="0"/>
                <a:cs typeface="Times New Roman" pitchFamily="18" charset="0"/>
              </a:rPr>
              <a:t>Transplantation-in Oct./Nov. or in  rainy season, distance of 2 meters b/w 2  plants. </a:t>
            </a:r>
          </a:p>
          <a:p>
            <a:r>
              <a:rPr lang="en-US" sz="2000" dirty="0">
                <a:latin typeface="Comic Sans MS" panose="030F0702030302020204" pitchFamily="66" charset="0"/>
                <a:cs typeface="Times New Roman" pitchFamily="18" charset="0"/>
              </a:rPr>
              <a:t>Shades provided with the </a:t>
            </a:r>
            <a:r>
              <a:rPr lang="en-US" sz="2000" dirty="0" err="1">
                <a:latin typeface="Comic Sans MS" panose="030F0702030302020204" pitchFamily="66" charset="0"/>
                <a:cs typeface="Times New Roman" pitchFamily="18" charset="0"/>
              </a:rPr>
              <a:t>pendals</a:t>
            </a:r>
            <a:r>
              <a:rPr lang="en-US" sz="2000" dirty="0">
                <a:latin typeface="Comic Sans MS" panose="030F0702030302020204" pitchFamily="66" charset="0"/>
                <a:cs typeface="Times New Roman" pitchFamily="18" charset="0"/>
              </a:rPr>
              <a:t> of coconut leaves. </a:t>
            </a:r>
          </a:p>
          <a:p>
            <a:r>
              <a:rPr lang="en-US" sz="2000" dirty="0">
                <a:latin typeface="Comic Sans MS" panose="030F0702030302020204" pitchFamily="66" charset="0"/>
                <a:cs typeface="Times New Roman" pitchFamily="18" charset="0"/>
              </a:rPr>
              <a:t>weeded 2 - 4 times in a year, </a:t>
            </a:r>
            <a:r>
              <a:rPr lang="en-US" sz="2000" dirty="0" err="1">
                <a:latin typeface="Comic Sans MS" panose="030F0702030302020204" pitchFamily="66" charset="0"/>
                <a:cs typeface="Times New Roman" pitchFamily="18" charset="0"/>
              </a:rPr>
              <a:t>manured</a:t>
            </a:r>
            <a:r>
              <a:rPr lang="en-US" sz="2000" dirty="0">
                <a:latin typeface="Comic Sans MS" panose="030F0702030302020204" pitchFamily="66" charset="0"/>
                <a:cs typeface="Times New Roman" pitchFamily="18" charset="0"/>
              </a:rPr>
              <a:t> with 100 g  (NH</a:t>
            </a:r>
            <a:r>
              <a:rPr lang="en-US" sz="2000" baseline="-25000" dirty="0">
                <a:latin typeface="Comic Sans MS" panose="030F0702030302020204" pitchFamily="66" charset="0"/>
                <a:cs typeface="Times New Roman" pitchFamily="18" charset="0"/>
              </a:rPr>
              <a:t>4</a:t>
            </a:r>
            <a:r>
              <a:rPr lang="en-US" sz="2000" dirty="0">
                <a:latin typeface="Comic Sans MS" panose="030F0702030302020204" pitchFamily="66" charset="0"/>
                <a:cs typeface="Times New Roman" pitchFamily="18" charset="0"/>
              </a:rPr>
              <a:t>)</a:t>
            </a:r>
            <a:r>
              <a:rPr lang="en-US" sz="2000" baseline="-25000" dirty="0">
                <a:latin typeface="Comic Sans MS" panose="030F0702030302020204" pitchFamily="66" charset="0"/>
                <a:cs typeface="Times New Roman" pitchFamily="18" charset="0"/>
              </a:rPr>
              <a:t>2</a:t>
            </a:r>
            <a:r>
              <a:rPr lang="en-US" sz="2000" dirty="0">
                <a:latin typeface="Comic Sans MS" panose="030F0702030302020204" pitchFamily="66" charset="0"/>
                <a:cs typeface="Times New Roman" pitchFamily="18" charset="0"/>
              </a:rPr>
              <a:t>SO</a:t>
            </a:r>
            <a:r>
              <a:rPr lang="en-US" sz="2000" baseline="-25000" dirty="0">
                <a:latin typeface="Comic Sans MS" panose="030F0702030302020204" pitchFamily="66" charset="0"/>
                <a:cs typeface="Times New Roman" pitchFamily="18" charset="0"/>
              </a:rPr>
              <a:t>4</a:t>
            </a:r>
            <a:r>
              <a:rPr lang="en-US" sz="2000" dirty="0">
                <a:latin typeface="Comic Sans MS" panose="030F0702030302020204" pitchFamily="66" charset="0"/>
                <a:cs typeface="Times New Roman" pitchFamily="18" charset="0"/>
              </a:rPr>
              <a:t> &amp;  superphosphate as/ age.  two  equal doses, 1</a:t>
            </a:r>
            <a:r>
              <a:rPr lang="en-US" sz="2000" baseline="30000" dirty="0">
                <a:latin typeface="Comic Sans MS" panose="030F0702030302020204" pitchFamily="66" charset="0"/>
                <a:cs typeface="Times New Roman" pitchFamily="18" charset="0"/>
              </a:rPr>
              <a:t>st</a:t>
            </a:r>
            <a:r>
              <a:rPr lang="en-US" sz="2000" dirty="0">
                <a:latin typeface="Comic Sans MS" panose="030F0702030302020204" pitchFamily="66" charset="0"/>
                <a:cs typeface="Times New Roman" pitchFamily="18" charset="0"/>
              </a:rPr>
              <a:t> in monsoon &amp; 2</a:t>
            </a:r>
            <a:r>
              <a:rPr lang="en-US" sz="2000" baseline="30000" dirty="0">
                <a:latin typeface="Comic Sans MS" panose="030F0702030302020204" pitchFamily="66" charset="0"/>
                <a:cs typeface="Times New Roman" pitchFamily="18" charset="0"/>
              </a:rPr>
              <a:t>nd</a:t>
            </a:r>
            <a:r>
              <a:rPr lang="en-US" sz="2000" dirty="0">
                <a:latin typeface="Comic Sans MS" panose="030F0702030302020204" pitchFamily="66" charset="0"/>
                <a:cs typeface="Times New Roman" pitchFamily="18" charset="0"/>
              </a:rPr>
              <a:t> in </a:t>
            </a:r>
            <a:r>
              <a:rPr lang="en-US" sz="2000" dirty="0" err="1">
                <a:latin typeface="Comic Sans MS" panose="030F0702030302020204" pitchFamily="66" charset="0"/>
                <a:cs typeface="Times New Roman" pitchFamily="18" charset="0"/>
              </a:rPr>
              <a:t>Oc</a:t>
            </a:r>
            <a:r>
              <a:rPr lang="en-US" sz="2000" dirty="0">
                <a:latin typeface="Comic Sans MS" panose="030F0702030302020204" pitchFamily="66" charset="0"/>
                <a:cs typeface="Times New Roman" pitchFamily="18" charset="0"/>
              </a:rPr>
              <a:t>-Nov. </a:t>
            </a:r>
          </a:p>
          <a:p>
            <a:endParaRPr lang="en-US" sz="2000" dirty="0">
              <a:latin typeface="Comic Sans MS" panose="030F0702030302020204" pitchFamily="66" charset="0"/>
              <a:cs typeface="Times New Roman" pitchFamily="18" charset="0"/>
            </a:endParaRPr>
          </a:p>
          <a:p>
            <a:endParaRPr lang="en-US" sz="2000" dirty="0">
              <a:latin typeface="Comic Sans MS" panose="030F0702030302020204" pitchFamily="66" charset="0"/>
              <a:cs typeface="Times New Roman" pitchFamily="18" charset="0"/>
            </a:endParaRPr>
          </a:p>
          <a:p>
            <a:pPr>
              <a:buNone/>
            </a:pPr>
            <a:endParaRPr lang="en-US" sz="2000" dirty="0">
              <a:latin typeface="Comic Sans MS" panose="030F0702030302020204" pitchFamily="66" charset="0"/>
              <a:cs typeface="Times New Roman" pitchFamily="18" charset="0"/>
            </a:endParaRPr>
          </a:p>
        </p:txBody>
      </p:sp>
      <p:sp>
        <p:nvSpPr>
          <p:cNvPr id="5" name="Slide Number Placeholder 3">
            <a:extLst>
              <a:ext uri="{FF2B5EF4-FFF2-40B4-BE49-F238E27FC236}">
                <a16:creationId xmlns:a16="http://schemas.microsoft.com/office/drawing/2014/main" id="{1640220E-8ADF-CD7F-7991-4241034CFD44}"/>
              </a:ext>
            </a:extLst>
          </p:cNvPr>
          <p:cNvSpPr txBox="1">
            <a:spLocks/>
          </p:cNvSpPr>
          <p:nvPr/>
        </p:nvSpPr>
        <p:spPr>
          <a:xfrm>
            <a:off x="8610600" y="6234967"/>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z="1800" b="1" smtClean="0">
                <a:latin typeface="Comic Sans MS" panose="030F0702030302020204" pitchFamily="66" charset="0"/>
              </a:rPr>
              <a:pPr/>
              <a:t>3</a:t>
            </a:fld>
            <a:endParaRPr lang="en-US" sz="1800" b="1" dirty="0">
              <a:latin typeface="Comic Sans MS" panose="030F0702030302020204" pitchFamily="66" charset="0"/>
            </a:endParaRPr>
          </a:p>
        </p:txBody>
      </p:sp>
      <p:sp>
        <p:nvSpPr>
          <p:cNvPr id="6" name="Footer Placeholder 4">
            <a:extLst>
              <a:ext uri="{FF2B5EF4-FFF2-40B4-BE49-F238E27FC236}">
                <a16:creationId xmlns:a16="http://schemas.microsoft.com/office/drawing/2014/main" id="{8A9EFB96-2C81-AC52-8C8A-6179C7F60931}"/>
              </a:ext>
            </a:extLst>
          </p:cNvPr>
          <p:cNvSpPr>
            <a:spLocks noGrp="1"/>
          </p:cNvSpPr>
          <p:nvPr>
            <p:ph type="ftr" sz="quarter" idx="11"/>
          </p:nvPr>
        </p:nvSpPr>
        <p:spPr>
          <a:xfrm>
            <a:off x="4165600" y="6356351"/>
            <a:ext cx="3860800" cy="365125"/>
          </a:xfrm>
        </p:spPr>
        <p:txBody>
          <a:bodyPr/>
          <a:lstStyle/>
          <a:p>
            <a:r>
              <a:rPr lang="en-US" sz="1400" b="1" dirty="0">
                <a:latin typeface="Comic Sans MS" panose="030F0702030302020204" pitchFamily="66" charset="0"/>
              </a:rPr>
              <a:t>©2023 ANJU SINGH</a:t>
            </a:r>
          </a:p>
        </p:txBody>
      </p:sp>
      <p:pic>
        <p:nvPicPr>
          <p:cNvPr id="7" name="Picture 6">
            <a:extLst>
              <a:ext uri="{FF2B5EF4-FFF2-40B4-BE49-F238E27FC236}">
                <a16:creationId xmlns:a16="http://schemas.microsoft.com/office/drawing/2014/main" id="{45B8F246-A7A7-8CEB-8A7F-B7A319CEE08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228600"/>
            <a:ext cx="1167387" cy="1188608"/>
          </a:xfrm>
          <a:prstGeom prst="rect">
            <a:avLst/>
          </a:prstGeom>
        </p:spPr>
      </p:pic>
      <p:sp>
        <p:nvSpPr>
          <p:cNvPr id="8" name="Title 1">
            <a:extLst>
              <a:ext uri="{FF2B5EF4-FFF2-40B4-BE49-F238E27FC236}">
                <a16:creationId xmlns:a16="http://schemas.microsoft.com/office/drawing/2014/main" id="{D8733948-18E0-12B5-4272-C9AE6A0D90D9}"/>
              </a:ext>
            </a:extLst>
          </p:cNvPr>
          <p:cNvSpPr txBox="1">
            <a:spLocks/>
          </p:cNvSpPr>
          <p:nvPr/>
        </p:nvSpPr>
        <p:spPr>
          <a:xfrm>
            <a:off x="1676400" y="567189"/>
            <a:ext cx="9829800" cy="65563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800" b="1" dirty="0">
                <a:latin typeface="Comic Sans MS" panose="030F0702030302020204" pitchFamily="66" charset="0"/>
                <a:cs typeface="Times New Roman" pitchFamily="18" charset="0"/>
              </a:rPr>
              <a:t>CULTIVATION CINNAMON OIL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95987" y="1713478"/>
            <a:ext cx="10186413" cy="4419600"/>
          </a:xfrm>
        </p:spPr>
        <p:txBody>
          <a:bodyPr>
            <a:normAutofit fontScale="92500"/>
          </a:bodyPr>
          <a:lstStyle/>
          <a:p>
            <a:r>
              <a:rPr lang="en-US" sz="2600" dirty="0">
                <a:latin typeface="Comic Sans MS" panose="030F0702030302020204" pitchFamily="66" charset="0"/>
                <a:cs typeface="Times New Roman" pitchFamily="18" charset="0"/>
              </a:rPr>
              <a:t>Trees coppiced to induce the formation of shoots, allowed to grow further till turn to brown by formation of cork. </a:t>
            </a:r>
          </a:p>
          <a:p>
            <a:r>
              <a:rPr lang="en-US" sz="2600" dirty="0">
                <a:latin typeface="Comic Sans MS" panose="030F0702030302020204" pitchFamily="66" charset="0"/>
                <a:cs typeface="Times New Roman" pitchFamily="18" charset="0"/>
              </a:rPr>
              <a:t>Harvesting- rainy season, easy  to peel off the bark from shoots.</a:t>
            </a:r>
          </a:p>
          <a:p>
            <a:r>
              <a:rPr lang="en-US" sz="2600" dirty="0">
                <a:latin typeface="Comic Sans MS" panose="030F0702030302020204" pitchFamily="66" charset="0"/>
                <a:cs typeface="Times New Roman" pitchFamily="18" charset="0"/>
              </a:rPr>
              <a:t>Longitudinal incisions on  the shoots &amp; transverse markings given to form the rings. </a:t>
            </a:r>
          </a:p>
          <a:p>
            <a:r>
              <a:rPr lang="en-US" sz="2600" dirty="0">
                <a:latin typeface="Comic Sans MS" panose="030F0702030302020204" pitchFamily="66" charset="0"/>
                <a:cs typeface="Times New Roman" pitchFamily="18" charset="0"/>
              </a:rPr>
              <a:t>Young cinnamon  plant  at the nodes, which also connect the longitudinal incisions producing the strips, are peeled off. Strips, formed, made into bundles, wrapped in coir matting and allowed to  ferment for 24 hours leads to </a:t>
            </a:r>
            <a:r>
              <a:rPr lang="en-US" sz="2600" dirty="0" err="1">
                <a:latin typeface="Comic Sans MS" panose="030F0702030302020204" pitchFamily="66" charset="0"/>
                <a:cs typeface="Times New Roman" pitchFamily="18" charset="0"/>
              </a:rPr>
              <a:t>losening</a:t>
            </a:r>
            <a:r>
              <a:rPr lang="en-US" sz="2600" dirty="0">
                <a:latin typeface="Comic Sans MS" panose="030F0702030302020204" pitchFamily="66" charset="0"/>
                <a:cs typeface="Times New Roman" pitchFamily="18" charset="0"/>
              </a:rPr>
              <a:t> of outer cork &amp; cortex, then  removed by scrapping with curved brass knives. </a:t>
            </a:r>
          </a:p>
        </p:txBody>
      </p:sp>
      <p:sp>
        <p:nvSpPr>
          <p:cNvPr id="5" name="Slide Number Placeholder 3">
            <a:extLst>
              <a:ext uri="{FF2B5EF4-FFF2-40B4-BE49-F238E27FC236}">
                <a16:creationId xmlns:a16="http://schemas.microsoft.com/office/drawing/2014/main" id="{B3AEDF31-F38E-F26B-5AD3-BDED179850EC}"/>
              </a:ext>
            </a:extLst>
          </p:cNvPr>
          <p:cNvSpPr txBox="1">
            <a:spLocks/>
          </p:cNvSpPr>
          <p:nvPr/>
        </p:nvSpPr>
        <p:spPr>
          <a:xfrm>
            <a:off x="8610600" y="6234967"/>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z="1800" b="1" smtClean="0">
                <a:latin typeface="Comic Sans MS" panose="030F0702030302020204" pitchFamily="66" charset="0"/>
              </a:rPr>
              <a:pPr/>
              <a:t>4</a:t>
            </a:fld>
            <a:endParaRPr lang="en-US" sz="1800" b="1" dirty="0">
              <a:latin typeface="Comic Sans MS" panose="030F0702030302020204" pitchFamily="66" charset="0"/>
            </a:endParaRPr>
          </a:p>
        </p:txBody>
      </p:sp>
      <p:sp>
        <p:nvSpPr>
          <p:cNvPr id="6" name="Footer Placeholder 4">
            <a:extLst>
              <a:ext uri="{FF2B5EF4-FFF2-40B4-BE49-F238E27FC236}">
                <a16:creationId xmlns:a16="http://schemas.microsoft.com/office/drawing/2014/main" id="{DAF2099B-AF8F-717D-688C-C45EF69F0B68}"/>
              </a:ext>
            </a:extLst>
          </p:cNvPr>
          <p:cNvSpPr>
            <a:spLocks noGrp="1"/>
          </p:cNvSpPr>
          <p:nvPr>
            <p:ph type="ftr" sz="quarter" idx="11"/>
          </p:nvPr>
        </p:nvSpPr>
        <p:spPr>
          <a:xfrm>
            <a:off x="4165600" y="6356351"/>
            <a:ext cx="3860800" cy="365125"/>
          </a:xfrm>
        </p:spPr>
        <p:txBody>
          <a:bodyPr/>
          <a:lstStyle/>
          <a:p>
            <a:r>
              <a:rPr lang="en-US" sz="1400" b="1" dirty="0">
                <a:latin typeface="Comic Sans MS" panose="030F0702030302020204" pitchFamily="66" charset="0"/>
              </a:rPr>
              <a:t>©2023 ANJU SINGH</a:t>
            </a:r>
          </a:p>
        </p:txBody>
      </p:sp>
      <p:pic>
        <p:nvPicPr>
          <p:cNvPr id="7" name="Picture 6">
            <a:extLst>
              <a:ext uri="{FF2B5EF4-FFF2-40B4-BE49-F238E27FC236}">
                <a16:creationId xmlns:a16="http://schemas.microsoft.com/office/drawing/2014/main" id="{4C953FB1-BA7C-E3A5-1263-FE0166F17E2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228600"/>
            <a:ext cx="1167387" cy="1188608"/>
          </a:xfrm>
          <a:prstGeom prst="rect">
            <a:avLst/>
          </a:prstGeom>
        </p:spPr>
      </p:pic>
      <p:sp>
        <p:nvSpPr>
          <p:cNvPr id="10" name="Title 1">
            <a:extLst>
              <a:ext uri="{FF2B5EF4-FFF2-40B4-BE49-F238E27FC236}">
                <a16:creationId xmlns:a16="http://schemas.microsoft.com/office/drawing/2014/main" id="{F961D72F-7D4A-7F56-4CC9-256D62A5D515}"/>
              </a:ext>
            </a:extLst>
          </p:cNvPr>
          <p:cNvSpPr txBox="1">
            <a:spLocks/>
          </p:cNvSpPr>
          <p:nvPr/>
        </p:nvSpPr>
        <p:spPr>
          <a:xfrm>
            <a:off x="1676400" y="567189"/>
            <a:ext cx="9829800" cy="65563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800" b="1" dirty="0">
                <a:latin typeface="Comic Sans MS" panose="030F0702030302020204" pitchFamily="66" charset="0"/>
                <a:cs typeface="Times New Roman" pitchFamily="18" charset="0"/>
              </a:rPr>
              <a:t>CULTIVATION CINNAMON OIL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567189"/>
            <a:ext cx="9829800" cy="655638"/>
          </a:xfrm>
        </p:spPr>
        <p:txBody>
          <a:bodyPr>
            <a:noAutofit/>
          </a:bodyPr>
          <a:lstStyle/>
          <a:p>
            <a:r>
              <a:rPr lang="en-US" sz="4800" b="1" dirty="0">
                <a:latin typeface="Comic Sans MS" panose="030F0702030302020204" pitchFamily="66" charset="0"/>
                <a:cs typeface="Times New Roman" pitchFamily="18" charset="0"/>
              </a:rPr>
              <a:t>CULTIVATION CINNAMON OIL</a:t>
            </a:r>
          </a:p>
        </p:txBody>
      </p:sp>
      <p:sp>
        <p:nvSpPr>
          <p:cNvPr id="3" name="Content Placeholder 2"/>
          <p:cNvSpPr>
            <a:spLocks noGrp="1"/>
          </p:cNvSpPr>
          <p:nvPr>
            <p:ph idx="1"/>
          </p:nvPr>
        </p:nvSpPr>
        <p:spPr>
          <a:xfrm>
            <a:off x="1219200" y="1600200"/>
            <a:ext cx="10134600" cy="4495800"/>
          </a:xfrm>
        </p:spPr>
        <p:txBody>
          <a:bodyPr>
            <a:normAutofit fontScale="92500" lnSpcReduction="10000"/>
          </a:bodyPr>
          <a:lstStyle/>
          <a:p>
            <a:r>
              <a:rPr lang="en-US" sz="2600" dirty="0">
                <a:latin typeface="Comic Sans MS" panose="030F0702030302020204" pitchFamily="66" charset="0"/>
                <a:cs typeface="Times New Roman" pitchFamily="18" charset="0"/>
              </a:rPr>
              <a:t>During drying, bark contracts, &amp; converts into quill. </a:t>
            </a:r>
          </a:p>
          <a:p>
            <a:r>
              <a:rPr lang="en-US" sz="2600" dirty="0">
                <a:latin typeface="Comic Sans MS" panose="030F0702030302020204" pitchFamily="66" charset="0"/>
                <a:cs typeface="Times New Roman" pitchFamily="18" charset="0"/>
              </a:rPr>
              <a:t>The smaller quills are inserted into larger quills to form compound quills.</a:t>
            </a:r>
          </a:p>
          <a:p>
            <a:r>
              <a:rPr lang="en-US" sz="2600" dirty="0">
                <a:latin typeface="Comic Sans MS" panose="030F0702030302020204" pitchFamily="66" charset="0"/>
                <a:cs typeface="Times New Roman" pitchFamily="18" charset="0"/>
              </a:rPr>
              <a:t>Quills  are arranged end to end, </a:t>
            </a:r>
            <a:r>
              <a:rPr lang="en-US" sz="2600" dirty="0" err="1">
                <a:latin typeface="Comic Sans MS" panose="030F0702030302020204" pitchFamily="66" charset="0"/>
                <a:cs typeface="Times New Roman" pitchFamily="18" charset="0"/>
              </a:rPr>
              <a:t>upto</a:t>
            </a:r>
            <a:r>
              <a:rPr lang="en-US" sz="2600" dirty="0">
                <a:latin typeface="Comic Sans MS" panose="030F0702030302020204" pitchFamily="66" charset="0"/>
                <a:cs typeface="Times New Roman" pitchFamily="18" charset="0"/>
              </a:rPr>
              <a:t> the length of 90 cm when soft and fresh quills are rolled by hand and  slightly pressed so as to avoid swelling and splitting into pieces. </a:t>
            </a:r>
          </a:p>
          <a:p>
            <a:r>
              <a:rPr lang="en-US" sz="2600" dirty="0">
                <a:latin typeface="Comic Sans MS" panose="030F0702030302020204" pitchFamily="66" charset="0"/>
                <a:cs typeface="Times New Roman" pitchFamily="18" charset="0"/>
              </a:rPr>
              <a:t>The drug is dried in shade over the  mats. The quills are collected, packed into bundles of different grades and sold. Small pieces and  debris produced during the handlings of the quills are known as </a:t>
            </a:r>
            <a:r>
              <a:rPr lang="en-US" sz="2600" dirty="0" err="1">
                <a:latin typeface="Comic Sans MS" panose="030F0702030302020204" pitchFamily="66" charset="0"/>
                <a:cs typeface="Times New Roman" pitchFamily="18" charset="0"/>
              </a:rPr>
              <a:t>quilling</a:t>
            </a:r>
            <a:r>
              <a:rPr lang="en-US" sz="2600" dirty="0">
                <a:latin typeface="Comic Sans MS" panose="030F0702030302020204" pitchFamily="66" charset="0"/>
                <a:cs typeface="Times New Roman" pitchFamily="18" charset="0"/>
              </a:rPr>
              <a:t> and feathering. These are  also used for the manufacture of cinnamon oil.  One hectare plantation of cinnamon, on an average, produces 200 - 300 kg bark and 2 - 3 kg of  leaf oil per year. </a:t>
            </a:r>
          </a:p>
          <a:p>
            <a:endParaRPr lang="en-US" sz="2600" dirty="0">
              <a:latin typeface="Comic Sans MS" panose="030F0702030302020204" pitchFamily="66" charset="0"/>
              <a:cs typeface="Times New Roman" pitchFamily="18" charset="0"/>
            </a:endParaRPr>
          </a:p>
          <a:p>
            <a:endParaRPr lang="en-US" sz="2600" dirty="0">
              <a:latin typeface="Comic Sans MS" panose="030F0702030302020204" pitchFamily="66" charset="0"/>
              <a:cs typeface="Times New Roman" pitchFamily="18" charset="0"/>
            </a:endParaRPr>
          </a:p>
          <a:p>
            <a:pPr>
              <a:buNone/>
            </a:pPr>
            <a:endParaRPr lang="en-US" sz="2600" dirty="0">
              <a:latin typeface="Comic Sans MS" panose="030F0702030302020204" pitchFamily="66" charset="0"/>
              <a:cs typeface="Times New Roman" pitchFamily="18" charset="0"/>
            </a:endParaRPr>
          </a:p>
        </p:txBody>
      </p:sp>
      <p:sp>
        <p:nvSpPr>
          <p:cNvPr id="5" name="Slide Number Placeholder 3">
            <a:extLst>
              <a:ext uri="{FF2B5EF4-FFF2-40B4-BE49-F238E27FC236}">
                <a16:creationId xmlns:a16="http://schemas.microsoft.com/office/drawing/2014/main" id="{F00664B7-8508-6901-8458-01E43C97F5A9}"/>
              </a:ext>
            </a:extLst>
          </p:cNvPr>
          <p:cNvSpPr txBox="1">
            <a:spLocks/>
          </p:cNvSpPr>
          <p:nvPr/>
        </p:nvSpPr>
        <p:spPr>
          <a:xfrm>
            <a:off x="8610600" y="6234967"/>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z="1800" b="1" smtClean="0">
                <a:latin typeface="Comic Sans MS" panose="030F0702030302020204" pitchFamily="66" charset="0"/>
              </a:rPr>
              <a:pPr/>
              <a:t>5</a:t>
            </a:fld>
            <a:endParaRPr lang="en-US" sz="1800" b="1" dirty="0">
              <a:latin typeface="Comic Sans MS" panose="030F0702030302020204" pitchFamily="66" charset="0"/>
            </a:endParaRPr>
          </a:p>
        </p:txBody>
      </p:sp>
      <p:sp>
        <p:nvSpPr>
          <p:cNvPr id="6" name="Footer Placeholder 4">
            <a:extLst>
              <a:ext uri="{FF2B5EF4-FFF2-40B4-BE49-F238E27FC236}">
                <a16:creationId xmlns:a16="http://schemas.microsoft.com/office/drawing/2014/main" id="{9C4F7128-51D7-C609-6BE7-CE8D805B7F5B}"/>
              </a:ext>
            </a:extLst>
          </p:cNvPr>
          <p:cNvSpPr>
            <a:spLocks noGrp="1"/>
          </p:cNvSpPr>
          <p:nvPr>
            <p:ph type="ftr" sz="quarter" idx="11"/>
          </p:nvPr>
        </p:nvSpPr>
        <p:spPr>
          <a:xfrm>
            <a:off x="4165600" y="6356351"/>
            <a:ext cx="3860800" cy="365125"/>
          </a:xfrm>
        </p:spPr>
        <p:txBody>
          <a:bodyPr/>
          <a:lstStyle/>
          <a:p>
            <a:r>
              <a:rPr lang="en-US" sz="1400" b="1" dirty="0">
                <a:latin typeface="Comic Sans MS" panose="030F0702030302020204" pitchFamily="66" charset="0"/>
              </a:rPr>
              <a:t>©2023 ANJU SINGH</a:t>
            </a:r>
          </a:p>
        </p:txBody>
      </p:sp>
      <p:pic>
        <p:nvPicPr>
          <p:cNvPr id="7" name="Picture 6">
            <a:extLst>
              <a:ext uri="{FF2B5EF4-FFF2-40B4-BE49-F238E27FC236}">
                <a16:creationId xmlns:a16="http://schemas.microsoft.com/office/drawing/2014/main" id="{B39851D3-B0DD-6750-93FB-39909CE0576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228600"/>
            <a:ext cx="1167387" cy="1188608"/>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04800"/>
            <a:ext cx="8229600" cy="655638"/>
          </a:xfrm>
        </p:spPr>
        <p:txBody>
          <a:bodyPr>
            <a:noAutofit/>
          </a:bodyPr>
          <a:lstStyle/>
          <a:p>
            <a:r>
              <a:rPr lang="en-US" sz="4800" b="1" dirty="0">
                <a:latin typeface="Comic Sans MS" panose="030F0702030302020204" pitchFamily="66" charset="0"/>
                <a:cs typeface="Times New Roman" pitchFamily="18" charset="0"/>
              </a:rPr>
              <a:t>MACROSCOPY</a:t>
            </a:r>
          </a:p>
        </p:txBody>
      </p:sp>
      <p:sp>
        <p:nvSpPr>
          <p:cNvPr id="3" name="Content Placeholder 2"/>
          <p:cNvSpPr>
            <a:spLocks noGrp="1"/>
          </p:cNvSpPr>
          <p:nvPr>
            <p:ph idx="1"/>
          </p:nvPr>
        </p:nvSpPr>
        <p:spPr>
          <a:xfrm>
            <a:off x="1395987" y="1129567"/>
            <a:ext cx="6376413" cy="5105400"/>
          </a:xfrm>
        </p:spPr>
        <p:txBody>
          <a:bodyPr>
            <a:normAutofit fontScale="92500" lnSpcReduction="20000"/>
          </a:bodyPr>
          <a:lstStyle/>
          <a:p>
            <a:r>
              <a:rPr lang="en-US" sz="2500" dirty="0">
                <a:latin typeface="Comic Sans MS" panose="030F0702030302020204" pitchFamily="66" charset="0"/>
                <a:cs typeface="Times New Roman" pitchFamily="18" charset="0"/>
              </a:rPr>
              <a:t>Macroscopic Characters </a:t>
            </a:r>
          </a:p>
          <a:p>
            <a:pPr marL="0" indent="0">
              <a:buNone/>
            </a:pPr>
            <a:r>
              <a:rPr lang="en-US" sz="2500" dirty="0" err="1">
                <a:latin typeface="Comic Sans MS" panose="030F0702030302020204" pitchFamily="66" charset="0"/>
                <a:cs typeface="Times New Roman" pitchFamily="18" charset="0"/>
              </a:rPr>
              <a:t>Colour</a:t>
            </a:r>
            <a:r>
              <a:rPr lang="en-US" sz="2500" dirty="0">
                <a:latin typeface="Comic Sans MS" panose="030F0702030302020204" pitchFamily="66" charset="0"/>
                <a:cs typeface="Times New Roman" pitchFamily="18" charset="0"/>
              </a:rPr>
              <a:t> - outer surface- dull yellowish-brown, inner surface dark yellowish-brown.  </a:t>
            </a:r>
          </a:p>
          <a:p>
            <a:pPr marL="0" indent="0">
              <a:buNone/>
            </a:pPr>
            <a:r>
              <a:rPr lang="en-US" sz="2500" dirty="0" err="1">
                <a:latin typeface="Comic Sans MS" panose="030F0702030302020204" pitchFamily="66" charset="0"/>
                <a:cs typeface="Times New Roman" pitchFamily="18" charset="0"/>
              </a:rPr>
              <a:t>Odour</a:t>
            </a:r>
            <a:r>
              <a:rPr lang="en-US" sz="2500" dirty="0">
                <a:latin typeface="Comic Sans MS" panose="030F0702030302020204" pitchFamily="66" charset="0"/>
                <a:cs typeface="Times New Roman" pitchFamily="18" charset="0"/>
              </a:rPr>
              <a:t> – Fragrant, </a:t>
            </a:r>
          </a:p>
          <a:p>
            <a:pPr marL="0" indent="0">
              <a:buNone/>
            </a:pPr>
            <a:r>
              <a:rPr lang="en-US" sz="2500" dirty="0">
                <a:latin typeface="Comic Sans MS" panose="030F0702030302020204" pitchFamily="66" charset="0"/>
                <a:cs typeface="Times New Roman" pitchFamily="18" charset="0"/>
              </a:rPr>
              <a:t>Shape-compound quills. </a:t>
            </a:r>
          </a:p>
          <a:p>
            <a:pPr marL="0" indent="0">
              <a:buNone/>
            </a:pPr>
            <a:r>
              <a:rPr lang="en-US" sz="2500" dirty="0">
                <a:latin typeface="Comic Sans MS" panose="030F0702030302020204" pitchFamily="66" charset="0"/>
                <a:cs typeface="Times New Roman" pitchFamily="18" charset="0"/>
              </a:rPr>
              <a:t>Size - 1m L, 1cm D. </a:t>
            </a:r>
          </a:p>
          <a:p>
            <a:pPr marL="0" indent="0">
              <a:buNone/>
            </a:pPr>
            <a:r>
              <a:rPr lang="en-US" sz="2500" dirty="0">
                <a:latin typeface="Comic Sans MS" panose="030F0702030302020204" pitchFamily="66" charset="0"/>
                <a:cs typeface="Times New Roman" pitchFamily="18" charset="0"/>
              </a:rPr>
              <a:t>Bark thickness approx. 0.5 mm. </a:t>
            </a:r>
          </a:p>
          <a:p>
            <a:pPr marL="0" indent="0">
              <a:buNone/>
            </a:pPr>
            <a:r>
              <a:rPr lang="en-US" sz="2500" dirty="0">
                <a:latin typeface="Comic Sans MS" panose="030F0702030302020204" pitchFamily="66" charset="0"/>
                <a:cs typeface="Times New Roman" pitchFamily="18" charset="0"/>
              </a:rPr>
              <a:t>Taste– Aromatic &amp; sweet followed by warm sensation. </a:t>
            </a:r>
          </a:p>
          <a:p>
            <a:pPr marL="0" indent="0">
              <a:buNone/>
            </a:pPr>
            <a:r>
              <a:rPr lang="en-US" sz="2500" dirty="0">
                <a:latin typeface="Comic Sans MS" panose="030F0702030302020204" pitchFamily="66" charset="0"/>
                <a:cs typeface="Times New Roman" pitchFamily="18" charset="0"/>
              </a:rPr>
              <a:t>Fracture – Splintery </a:t>
            </a:r>
          </a:p>
          <a:p>
            <a:r>
              <a:rPr lang="en-US" sz="2500" dirty="0">
                <a:latin typeface="Comic Sans MS" panose="030F0702030302020204" pitchFamily="66" charset="0"/>
                <a:cs typeface="Times New Roman" pitchFamily="18" charset="0"/>
              </a:rPr>
              <a:t>Outer surface-marked by wavy longitudinal striations with small holes of scars left by the  branches. Inner surfaces also shows the longitudinal  striations. Bark is free of cork. </a:t>
            </a:r>
          </a:p>
          <a:p>
            <a:endParaRPr lang="en-US" sz="2500" dirty="0">
              <a:latin typeface="Comic Sans MS" panose="030F0702030302020204" pitchFamily="66" charset="0"/>
              <a:cs typeface="Times New Roman" pitchFamily="18" charset="0"/>
            </a:endParaRPr>
          </a:p>
          <a:p>
            <a:pPr>
              <a:buNone/>
            </a:pPr>
            <a:endParaRPr lang="en-US" sz="2500" dirty="0">
              <a:latin typeface="Comic Sans MS" panose="030F0702030302020204" pitchFamily="66" charset="0"/>
              <a:cs typeface="Times New Roman" pitchFamily="18" charset="0"/>
            </a:endParaRPr>
          </a:p>
        </p:txBody>
      </p:sp>
      <p:pic>
        <p:nvPicPr>
          <p:cNvPr id="1027" name="Picture 3"/>
          <p:cNvPicPr>
            <a:picLocks noChangeAspect="1" noChangeArrowheads="1"/>
          </p:cNvPicPr>
          <p:nvPr/>
        </p:nvPicPr>
        <p:blipFill>
          <a:blip r:embed="rId2"/>
          <a:srcRect r="62598" b="27489"/>
          <a:stretch>
            <a:fillRect/>
          </a:stretch>
        </p:blipFill>
        <p:spPr bwMode="auto">
          <a:xfrm>
            <a:off x="7924800" y="1765981"/>
            <a:ext cx="3621257" cy="3857511"/>
          </a:xfrm>
          <a:prstGeom prst="rect">
            <a:avLst/>
          </a:prstGeom>
          <a:noFill/>
          <a:ln w="9525">
            <a:noFill/>
            <a:miter lim="800000"/>
            <a:headEnd/>
            <a:tailEnd/>
          </a:ln>
          <a:effectLst/>
        </p:spPr>
      </p:pic>
      <p:sp>
        <p:nvSpPr>
          <p:cNvPr id="5" name="Slide Number Placeholder 3">
            <a:extLst>
              <a:ext uri="{FF2B5EF4-FFF2-40B4-BE49-F238E27FC236}">
                <a16:creationId xmlns:a16="http://schemas.microsoft.com/office/drawing/2014/main" id="{77D3E168-92A2-CCAB-0CF3-037D0A142176}"/>
              </a:ext>
            </a:extLst>
          </p:cNvPr>
          <p:cNvSpPr txBox="1">
            <a:spLocks/>
          </p:cNvSpPr>
          <p:nvPr/>
        </p:nvSpPr>
        <p:spPr>
          <a:xfrm>
            <a:off x="8610600" y="6234967"/>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z="1800" b="1" smtClean="0">
                <a:latin typeface="Comic Sans MS" panose="030F0702030302020204" pitchFamily="66" charset="0"/>
              </a:rPr>
              <a:pPr/>
              <a:t>6</a:t>
            </a:fld>
            <a:endParaRPr lang="en-US" sz="1800" b="1" dirty="0">
              <a:latin typeface="Comic Sans MS" panose="030F0702030302020204" pitchFamily="66" charset="0"/>
            </a:endParaRPr>
          </a:p>
        </p:txBody>
      </p:sp>
      <p:sp>
        <p:nvSpPr>
          <p:cNvPr id="6" name="Footer Placeholder 4">
            <a:extLst>
              <a:ext uri="{FF2B5EF4-FFF2-40B4-BE49-F238E27FC236}">
                <a16:creationId xmlns:a16="http://schemas.microsoft.com/office/drawing/2014/main" id="{664A055A-9F62-80F7-CAD0-F93566C2C7DA}"/>
              </a:ext>
            </a:extLst>
          </p:cNvPr>
          <p:cNvSpPr>
            <a:spLocks noGrp="1"/>
          </p:cNvSpPr>
          <p:nvPr>
            <p:ph type="ftr" sz="quarter" idx="11"/>
          </p:nvPr>
        </p:nvSpPr>
        <p:spPr>
          <a:xfrm>
            <a:off x="4165600" y="6356351"/>
            <a:ext cx="3860800" cy="365125"/>
          </a:xfrm>
        </p:spPr>
        <p:txBody>
          <a:bodyPr/>
          <a:lstStyle/>
          <a:p>
            <a:r>
              <a:rPr lang="en-US" sz="1400" b="1" dirty="0">
                <a:latin typeface="Comic Sans MS" panose="030F0702030302020204" pitchFamily="66" charset="0"/>
              </a:rPr>
              <a:t>©2023 ANJU SINGH</a:t>
            </a:r>
          </a:p>
        </p:txBody>
      </p:sp>
      <p:pic>
        <p:nvPicPr>
          <p:cNvPr id="7" name="Picture 6">
            <a:extLst>
              <a:ext uri="{FF2B5EF4-FFF2-40B4-BE49-F238E27FC236}">
                <a16:creationId xmlns:a16="http://schemas.microsoft.com/office/drawing/2014/main" id="{CE3FD8B9-961D-D2D9-A6E1-C34D0321C90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228600"/>
            <a:ext cx="1167387" cy="1188608"/>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915400" cy="715962"/>
          </a:xfrm>
        </p:spPr>
        <p:txBody>
          <a:bodyPr>
            <a:noAutofit/>
          </a:bodyPr>
          <a:lstStyle/>
          <a:p>
            <a:r>
              <a:rPr lang="en-US" sz="4800" b="1" dirty="0">
                <a:latin typeface="Comic Sans MS" panose="030F0702030302020204" pitchFamily="66" charset="0"/>
                <a:cs typeface="Times New Roman" pitchFamily="18" charset="0"/>
              </a:rPr>
              <a:t>CHEMICAL CONSTITUENTS </a:t>
            </a:r>
          </a:p>
        </p:txBody>
      </p:sp>
      <p:sp>
        <p:nvSpPr>
          <p:cNvPr id="3" name="Content Placeholder 2"/>
          <p:cNvSpPr>
            <a:spLocks noGrp="1"/>
          </p:cNvSpPr>
          <p:nvPr>
            <p:ph idx="1"/>
          </p:nvPr>
        </p:nvSpPr>
        <p:spPr>
          <a:xfrm>
            <a:off x="1246163" y="1423779"/>
            <a:ext cx="10385474" cy="4596022"/>
          </a:xfrm>
        </p:spPr>
        <p:txBody>
          <a:bodyPr>
            <a:noAutofit/>
          </a:bodyPr>
          <a:lstStyle/>
          <a:p>
            <a:r>
              <a:rPr lang="en-US" sz="2000" dirty="0">
                <a:latin typeface="Comic Sans MS" panose="030F0702030302020204" pitchFamily="66" charset="0"/>
                <a:cs typeface="Times New Roman" pitchFamily="18" charset="0"/>
              </a:rPr>
              <a:t>Contains 0.5 - 1.0% of volatile oil, 1.2% of tannins  </a:t>
            </a:r>
          </a:p>
          <a:p>
            <a:pPr marL="0" indent="0">
              <a:buNone/>
            </a:pPr>
            <a:r>
              <a:rPr lang="en-US" sz="2000" dirty="0">
                <a:latin typeface="Comic Sans MS" panose="030F0702030302020204" pitchFamily="66" charset="0"/>
                <a:cs typeface="Times New Roman" pitchFamily="18" charset="0"/>
              </a:rPr>
              <a:t>     (</a:t>
            </a:r>
            <a:r>
              <a:rPr lang="en-US" sz="2000" dirty="0" err="1">
                <a:latin typeface="Comic Sans MS" panose="030F0702030302020204" pitchFamily="66" charset="0"/>
                <a:cs typeface="Times New Roman" pitchFamily="18" charset="0"/>
              </a:rPr>
              <a:t>phlobatannins</a:t>
            </a:r>
            <a:r>
              <a:rPr lang="en-US" sz="2000" dirty="0">
                <a:latin typeface="Comic Sans MS" panose="030F0702030302020204" pitchFamily="66" charset="0"/>
                <a:cs typeface="Times New Roman" pitchFamily="18" charset="0"/>
              </a:rPr>
              <a:t>), mucilage, calcium oxalate, starch &amp; </a:t>
            </a:r>
          </a:p>
          <a:p>
            <a:pPr marL="0" indent="0">
              <a:buNone/>
            </a:pPr>
            <a:r>
              <a:rPr lang="en-US" sz="2000" dirty="0">
                <a:latin typeface="Comic Sans MS" panose="030F0702030302020204" pitchFamily="66" charset="0"/>
                <a:cs typeface="Times New Roman" pitchFamily="18" charset="0"/>
              </a:rPr>
              <a:t>     sweet substance known as mannitol.  </a:t>
            </a:r>
          </a:p>
          <a:p>
            <a:r>
              <a:rPr lang="en-US" sz="2000" dirty="0">
                <a:latin typeface="Comic Sans MS" panose="030F0702030302020204" pitchFamily="66" charset="0"/>
                <a:cs typeface="Times New Roman" pitchFamily="18" charset="0"/>
              </a:rPr>
              <a:t>The volatile oil is the active constituent of </a:t>
            </a:r>
          </a:p>
          <a:p>
            <a:pPr marL="0" indent="0">
              <a:buNone/>
            </a:pPr>
            <a:r>
              <a:rPr lang="en-US" sz="2000" dirty="0">
                <a:latin typeface="Comic Sans MS" panose="030F0702030302020204" pitchFamily="66" charset="0"/>
                <a:cs typeface="Times New Roman" pitchFamily="18" charset="0"/>
              </a:rPr>
              <a:t>     the drug. light yellow  (when freshly distilled) in color,</a:t>
            </a:r>
          </a:p>
          <a:p>
            <a:pPr marL="0" indent="0">
              <a:buNone/>
            </a:pPr>
            <a:r>
              <a:rPr lang="en-US" sz="2000" dirty="0">
                <a:latin typeface="Comic Sans MS" panose="030F0702030302020204" pitchFamily="66" charset="0"/>
                <a:cs typeface="Times New Roman" pitchFamily="18" charset="0"/>
              </a:rPr>
              <a:t>     changes to red on storage. </a:t>
            </a:r>
          </a:p>
          <a:p>
            <a:r>
              <a:rPr lang="en-US" sz="2000" dirty="0">
                <a:latin typeface="Comic Sans MS" panose="030F0702030302020204" pitchFamily="66" charset="0"/>
                <a:cs typeface="Times New Roman" pitchFamily="18" charset="0"/>
              </a:rPr>
              <a:t>Bark yields  14 –16% of 90.0 % alcohol-soluble extractive.  </a:t>
            </a:r>
          </a:p>
          <a:p>
            <a:r>
              <a:rPr lang="en-US" sz="2000" dirty="0">
                <a:latin typeface="Comic Sans MS" panose="030F0702030302020204" pitchFamily="66" charset="0"/>
                <a:cs typeface="Times New Roman" pitchFamily="18" charset="0"/>
              </a:rPr>
              <a:t>Cinnamon oil contains 60 – 70% of </a:t>
            </a:r>
            <a:r>
              <a:rPr lang="en-US" sz="2000" dirty="0" err="1">
                <a:latin typeface="Comic Sans MS" panose="030F0702030302020204" pitchFamily="66" charset="0"/>
                <a:cs typeface="Times New Roman" pitchFamily="18" charset="0"/>
              </a:rPr>
              <a:t>cinnamaldehyde</a:t>
            </a:r>
            <a:r>
              <a:rPr lang="en-US" sz="2000" dirty="0">
                <a:latin typeface="Comic Sans MS" panose="030F0702030302020204" pitchFamily="66" charset="0"/>
                <a:cs typeface="Times New Roman" pitchFamily="18" charset="0"/>
              </a:rPr>
              <a:t>, 5 – 10% </a:t>
            </a:r>
            <a:r>
              <a:rPr lang="en-US" sz="2000" dirty="0" err="1">
                <a:latin typeface="Comic Sans MS" panose="030F0702030302020204" pitchFamily="66" charset="0"/>
                <a:cs typeface="Times New Roman" pitchFamily="18" charset="0"/>
              </a:rPr>
              <a:t>eugenol</a:t>
            </a:r>
            <a:r>
              <a:rPr lang="en-US" sz="2000" dirty="0">
                <a:latin typeface="Comic Sans MS" panose="030F0702030302020204" pitchFamily="66" charset="0"/>
                <a:cs typeface="Times New Roman" pitchFamily="18" charset="0"/>
              </a:rPr>
              <a:t>, </a:t>
            </a:r>
            <a:r>
              <a:rPr lang="en-US" sz="2000" dirty="0" err="1">
                <a:latin typeface="Comic Sans MS" panose="030F0702030302020204" pitchFamily="66" charset="0"/>
                <a:cs typeface="Times New Roman" pitchFamily="18" charset="0"/>
              </a:rPr>
              <a:t>benzaldehyde</a:t>
            </a:r>
            <a:r>
              <a:rPr lang="en-US" sz="2000" dirty="0">
                <a:latin typeface="Comic Sans MS" panose="030F0702030302020204" pitchFamily="66" charset="0"/>
                <a:cs typeface="Times New Roman" pitchFamily="18" charset="0"/>
              </a:rPr>
              <a:t>, </a:t>
            </a:r>
            <a:r>
              <a:rPr lang="en-US" sz="2000" dirty="0" err="1">
                <a:latin typeface="Comic Sans MS" panose="030F0702030302020204" pitchFamily="66" charset="0"/>
                <a:cs typeface="Times New Roman" pitchFamily="18" charset="0"/>
              </a:rPr>
              <a:t>cuminaldehyde</a:t>
            </a:r>
            <a:r>
              <a:rPr lang="en-US" sz="2000" dirty="0">
                <a:latin typeface="Comic Sans MS" panose="030F0702030302020204" pitchFamily="66" charset="0"/>
                <a:cs typeface="Times New Roman" pitchFamily="18" charset="0"/>
              </a:rPr>
              <a:t> &amp; other </a:t>
            </a:r>
            <a:r>
              <a:rPr lang="en-US" sz="2000" dirty="0" err="1">
                <a:latin typeface="Comic Sans MS" panose="030F0702030302020204" pitchFamily="66" charset="0"/>
                <a:cs typeface="Times New Roman" pitchFamily="18" charset="0"/>
              </a:rPr>
              <a:t>terpenes</a:t>
            </a:r>
            <a:r>
              <a:rPr lang="en-US" sz="2000" dirty="0">
                <a:latin typeface="Comic Sans MS" panose="030F0702030302020204" pitchFamily="66" charset="0"/>
                <a:cs typeface="Times New Roman" pitchFamily="18" charset="0"/>
              </a:rPr>
              <a:t> like  </a:t>
            </a:r>
            <a:r>
              <a:rPr lang="en-US" sz="2000" dirty="0" err="1">
                <a:latin typeface="Comic Sans MS" panose="030F0702030302020204" pitchFamily="66" charset="0"/>
                <a:cs typeface="Times New Roman" pitchFamily="18" charset="0"/>
              </a:rPr>
              <a:t>phellandrene</a:t>
            </a:r>
            <a:r>
              <a:rPr lang="en-US" sz="2000" dirty="0">
                <a:latin typeface="Comic Sans MS" panose="030F0702030302020204" pitchFamily="66" charset="0"/>
                <a:cs typeface="Times New Roman" pitchFamily="18" charset="0"/>
              </a:rPr>
              <a:t>, </a:t>
            </a:r>
            <a:r>
              <a:rPr lang="en-US" sz="2000" dirty="0" err="1">
                <a:latin typeface="Comic Sans MS" panose="030F0702030302020204" pitchFamily="66" charset="0"/>
                <a:cs typeface="Times New Roman" pitchFamily="18" charset="0"/>
              </a:rPr>
              <a:t>pinene</a:t>
            </a:r>
            <a:r>
              <a:rPr lang="en-US" sz="2000" dirty="0">
                <a:latin typeface="Comic Sans MS" panose="030F0702030302020204" pitchFamily="66" charset="0"/>
                <a:cs typeface="Times New Roman" pitchFamily="18" charset="0"/>
              </a:rPr>
              <a:t>, cymene, </a:t>
            </a:r>
            <a:r>
              <a:rPr lang="en-US" sz="2000" dirty="0" err="1">
                <a:latin typeface="Comic Sans MS" panose="030F0702030302020204" pitchFamily="66" charset="0"/>
                <a:cs typeface="Times New Roman" pitchFamily="18" charset="0"/>
              </a:rPr>
              <a:t>caryophyllene</a:t>
            </a:r>
            <a:r>
              <a:rPr lang="en-US" sz="2000" dirty="0">
                <a:latin typeface="Comic Sans MS" panose="030F0702030302020204" pitchFamily="66" charset="0"/>
                <a:cs typeface="Times New Roman" pitchFamily="18" charset="0"/>
              </a:rPr>
              <a:t>, etc. </a:t>
            </a:r>
          </a:p>
          <a:p>
            <a:r>
              <a:rPr lang="en-US" sz="2000" dirty="0">
                <a:latin typeface="Comic Sans MS" panose="030F0702030302020204" pitchFamily="66" charset="0"/>
                <a:cs typeface="Times New Roman" pitchFamily="18" charset="0"/>
              </a:rPr>
              <a:t>Cinnamon oil is yellow  to red in color, sp. gr. 1.00 - 1.030; optical rotation 0 to –2; and  refractive index 1.562 - 1.582˚. </a:t>
            </a:r>
          </a:p>
          <a:p>
            <a:endParaRPr lang="en-US" sz="2000" dirty="0">
              <a:latin typeface="Comic Sans MS" panose="030F0702030302020204" pitchFamily="66" charset="0"/>
              <a:cs typeface="Times New Roman" pitchFamily="18" charset="0"/>
            </a:endParaRPr>
          </a:p>
        </p:txBody>
      </p:sp>
      <p:graphicFrame>
        <p:nvGraphicFramePr>
          <p:cNvPr id="2050" name="Object 2"/>
          <p:cNvGraphicFramePr>
            <a:graphicFrameLocks noChangeAspect="1"/>
          </p:cNvGraphicFramePr>
          <p:nvPr>
            <p:extLst>
              <p:ext uri="{D42A27DB-BD31-4B8C-83A1-F6EECF244321}">
                <p14:modId xmlns:p14="http://schemas.microsoft.com/office/powerpoint/2010/main" val="1116973820"/>
              </p:ext>
            </p:extLst>
          </p:nvPr>
        </p:nvGraphicFramePr>
        <p:xfrm>
          <a:off x="8737600" y="1267203"/>
          <a:ext cx="2403308" cy="2573806"/>
        </p:xfrm>
        <a:graphic>
          <a:graphicData uri="http://schemas.openxmlformats.org/presentationml/2006/ole">
            <mc:AlternateContent xmlns:mc="http://schemas.openxmlformats.org/markup-compatibility/2006">
              <mc:Choice xmlns:v="urn:schemas-microsoft-com:vml" Requires="v">
                <p:oleObj spid="_x0000_s2050" name="CS ChemDraw Drawing" r:id="rId2" imgW="1634040" imgH="1749600" progId="ChemDraw.Document.6.0">
                  <p:embed/>
                </p:oleObj>
              </mc:Choice>
              <mc:Fallback>
                <p:oleObj name="CS ChemDraw Drawing" r:id="rId2" imgW="1634040" imgH="1749600" progId="ChemDraw.Document.6.0">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37600" y="1267203"/>
                        <a:ext cx="2403308" cy="2573806"/>
                      </a:xfrm>
                      <a:prstGeom prst="rect">
                        <a:avLst/>
                      </a:prstGeom>
                      <a:noFill/>
                      <a:ln>
                        <a:noFill/>
                      </a:ln>
                      <a:effectLst/>
                    </p:spPr>
                  </p:pic>
                </p:oleObj>
              </mc:Fallback>
            </mc:AlternateContent>
          </a:graphicData>
        </a:graphic>
      </p:graphicFrame>
      <p:sp>
        <p:nvSpPr>
          <p:cNvPr id="5" name="Slide Number Placeholder 3">
            <a:extLst>
              <a:ext uri="{FF2B5EF4-FFF2-40B4-BE49-F238E27FC236}">
                <a16:creationId xmlns:a16="http://schemas.microsoft.com/office/drawing/2014/main" id="{F1E3160C-8B78-C6D0-C4BB-262C827C7B31}"/>
              </a:ext>
            </a:extLst>
          </p:cNvPr>
          <p:cNvSpPr txBox="1">
            <a:spLocks/>
          </p:cNvSpPr>
          <p:nvPr/>
        </p:nvSpPr>
        <p:spPr>
          <a:xfrm>
            <a:off x="8610600" y="6234967"/>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z="1800" b="1" smtClean="0">
                <a:latin typeface="Comic Sans MS" panose="030F0702030302020204" pitchFamily="66" charset="0"/>
              </a:rPr>
              <a:pPr/>
              <a:t>7</a:t>
            </a:fld>
            <a:endParaRPr lang="en-US" sz="1800" b="1" dirty="0">
              <a:latin typeface="Comic Sans MS" panose="030F0702030302020204" pitchFamily="66" charset="0"/>
            </a:endParaRPr>
          </a:p>
        </p:txBody>
      </p:sp>
      <p:sp>
        <p:nvSpPr>
          <p:cNvPr id="6" name="Footer Placeholder 4">
            <a:extLst>
              <a:ext uri="{FF2B5EF4-FFF2-40B4-BE49-F238E27FC236}">
                <a16:creationId xmlns:a16="http://schemas.microsoft.com/office/drawing/2014/main" id="{FA92D9F9-1443-DE57-7EA8-E22A80491E96}"/>
              </a:ext>
            </a:extLst>
          </p:cNvPr>
          <p:cNvSpPr>
            <a:spLocks noGrp="1"/>
          </p:cNvSpPr>
          <p:nvPr>
            <p:ph type="ftr" sz="quarter" idx="11"/>
          </p:nvPr>
        </p:nvSpPr>
        <p:spPr>
          <a:xfrm>
            <a:off x="4165600" y="6356351"/>
            <a:ext cx="3860800" cy="365125"/>
          </a:xfrm>
        </p:spPr>
        <p:txBody>
          <a:bodyPr/>
          <a:lstStyle/>
          <a:p>
            <a:r>
              <a:rPr lang="en-US" sz="1400" b="1" dirty="0">
                <a:latin typeface="Comic Sans MS" panose="030F0702030302020204" pitchFamily="66" charset="0"/>
              </a:rPr>
              <a:t>©2023 ANJU SINGH</a:t>
            </a:r>
          </a:p>
        </p:txBody>
      </p:sp>
      <p:pic>
        <p:nvPicPr>
          <p:cNvPr id="7" name="Picture 6">
            <a:extLst>
              <a:ext uri="{FF2B5EF4-FFF2-40B4-BE49-F238E27FC236}">
                <a16:creationId xmlns:a16="http://schemas.microsoft.com/office/drawing/2014/main" id="{E2693A9F-1CC6-60CA-6D16-4FCC2443EAA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8600" y="228600"/>
            <a:ext cx="1167387" cy="1188608"/>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9601200" cy="715962"/>
          </a:xfrm>
        </p:spPr>
        <p:txBody>
          <a:bodyPr>
            <a:noAutofit/>
          </a:bodyPr>
          <a:lstStyle/>
          <a:p>
            <a:r>
              <a:rPr lang="en-US" sz="4800" b="1" dirty="0">
                <a:latin typeface="Comic Sans MS" panose="030F0702030302020204" pitchFamily="66" charset="0"/>
                <a:cs typeface="Times New Roman" pitchFamily="18" charset="0"/>
              </a:rPr>
              <a:t>CHEMICAL TESTS AND USES</a:t>
            </a:r>
          </a:p>
        </p:txBody>
      </p:sp>
      <p:sp>
        <p:nvSpPr>
          <p:cNvPr id="3" name="Content Placeholder 2"/>
          <p:cNvSpPr>
            <a:spLocks noGrp="1"/>
          </p:cNvSpPr>
          <p:nvPr>
            <p:ph idx="1"/>
          </p:nvPr>
        </p:nvSpPr>
        <p:spPr>
          <a:xfrm>
            <a:off x="1395987" y="1417208"/>
            <a:ext cx="9500614" cy="4862575"/>
          </a:xfrm>
        </p:spPr>
        <p:txBody>
          <a:bodyPr>
            <a:noAutofit/>
          </a:bodyPr>
          <a:lstStyle/>
          <a:p>
            <a:r>
              <a:rPr lang="en-US" sz="2500" dirty="0">
                <a:latin typeface="Comic Sans MS" panose="030F0702030302020204" pitchFamily="66" charset="0"/>
                <a:cs typeface="Times New Roman" pitchFamily="18" charset="0"/>
              </a:rPr>
              <a:t>Chemical Test: drop of volatile oil + drop of FeCl</a:t>
            </a:r>
            <a:r>
              <a:rPr lang="en-US" sz="2500" baseline="-25000" dirty="0">
                <a:latin typeface="Comic Sans MS" panose="030F0702030302020204" pitchFamily="66" charset="0"/>
                <a:cs typeface="Times New Roman" pitchFamily="18" charset="0"/>
              </a:rPr>
              <a:t>3</a:t>
            </a:r>
            <a:r>
              <a:rPr lang="en-US" sz="2500" dirty="0">
                <a:latin typeface="Comic Sans MS" panose="030F0702030302020204" pitchFamily="66" charset="0"/>
                <a:cs typeface="Times New Roman" pitchFamily="18" charset="0"/>
              </a:rPr>
              <a:t> gives pale green color. </a:t>
            </a:r>
          </a:p>
          <a:p>
            <a:r>
              <a:rPr lang="en-US" sz="2500" dirty="0">
                <a:latin typeface="Comic Sans MS" panose="030F0702030302020204" pitchFamily="66" charset="0"/>
                <a:cs typeface="Times New Roman" pitchFamily="18" charset="0"/>
              </a:rPr>
              <a:t>FeCl</a:t>
            </a:r>
            <a:r>
              <a:rPr lang="en-US" sz="2500" baseline="-25000" dirty="0">
                <a:latin typeface="Comic Sans MS" panose="030F0702030302020204" pitchFamily="66" charset="0"/>
                <a:cs typeface="Times New Roman" pitchFamily="18" charset="0"/>
              </a:rPr>
              <a:t>3</a:t>
            </a:r>
            <a:r>
              <a:rPr lang="en-US" sz="2500" dirty="0">
                <a:latin typeface="Comic Sans MS" panose="030F0702030302020204" pitchFamily="66" charset="0"/>
                <a:cs typeface="Times New Roman" pitchFamily="18" charset="0"/>
              </a:rPr>
              <a:t> + </a:t>
            </a:r>
            <a:r>
              <a:rPr lang="en-US" sz="2500" dirty="0" err="1">
                <a:latin typeface="Comic Sans MS" panose="030F0702030302020204" pitchFamily="66" charset="0"/>
                <a:cs typeface="Times New Roman" pitchFamily="18" charset="0"/>
              </a:rPr>
              <a:t>cinnamic</a:t>
            </a:r>
            <a:r>
              <a:rPr lang="en-US" sz="2500" dirty="0">
                <a:latin typeface="Comic Sans MS" panose="030F0702030302020204" pitchFamily="66" charset="0"/>
                <a:cs typeface="Times New Roman" pitchFamily="18" charset="0"/>
              </a:rPr>
              <a:t> </a:t>
            </a:r>
            <a:r>
              <a:rPr lang="en-US" sz="2500" dirty="0" err="1">
                <a:latin typeface="Comic Sans MS" panose="030F0702030302020204" pitchFamily="66" charset="0"/>
                <a:cs typeface="Times New Roman" pitchFamily="18" charset="0"/>
              </a:rPr>
              <a:t>aldehyde</a:t>
            </a:r>
            <a:r>
              <a:rPr lang="en-US" sz="2500" dirty="0">
                <a:latin typeface="Comic Sans MS" panose="030F0702030302020204" pitchFamily="66" charset="0"/>
                <a:cs typeface="Times New Roman" pitchFamily="18" charset="0"/>
              </a:rPr>
              <a:t> gives brown color &amp; </a:t>
            </a:r>
            <a:r>
              <a:rPr lang="en-US" sz="2500" dirty="0" err="1">
                <a:latin typeface="Comic Sans MS" panose="030F0702030302020204" pitchFamily="66" charset="0"/>
                <a:cs typeface="Times New Roman" pitchFamily="18" charset="0"/>
              </a:rPr>
              <a:t>eugenol</a:t>
            </a:r>
            <a:r>
              <a:rPr lang="en-US" sz="2500" dirty="0">
                <a:latin typeface="Comic Sans MS" panose="030F0702030302020204" pitchFamily="66" charset="0"/>
                <a:cs typeface="Times New Roman" pitchFamily="18" charset="0"/>
              </a:rPr>
              <a:t> gives blue color, resulting in the formation of pale green </a:t>
            </a:r>
            <a:r>
              <a:rPr lang="en-US" sz="2500" dirty="0" err="1">
                <a:latin typeface="Comic Sans MS" panose="030F0702030302020204" pitchFamily="66" charset="0"/>
                <a:cs typeface="Times New Roman" pitchFamily="18" charset="0"/>
              </a:rPr>
              <a:t>colour</a:t>
            </a:r>
            <a:r>
              <a:rPr lang="en-US" sz="2500" dirty="0">
                <a:latin typeface="Comic Sans MS" panose="030F0702030302020204" pitchFamily="66" charset="0"/>
                <a:cs typeface="Times New Roman" pitchFamily="18" charset="0"/>
              </a:rPr>
              <a:t>. </a:t>
            </a:r>
          </a:p>
          <a:p>
            <a:r>
              <a:rPr lang="en-US" sz="2500" dirty="0">
                <a:latin typeface="Comic Sans MS" panose="030F0702030302020204" pitchFamily="66" charset="0"/>
                <a:cs typeface="Times New Roman" pitchFamily="18" charset="0"/>
              </a:rPr>
              <a:t>In Cassia oil brown color is obtained, as it contains only </a:t>
            </a:r>
            <a:r>
              <a:rPr lang="en-US" sz="2500" dirty="0" err="1">
                <a:latin typeface="Comic Sans MS" panose="030F0702030302020204" pitchFamily="66" charset="0"/>
                <a:cs typeface="Times New Roman" pitchFamily="18" charset="0"/>
              </a:rPr>
              <a:t>cinnamic</a:t>
            </a:r>
            <a:r>
              <a:rPr lang="en-US" sz="2500" dirty="0">
                <a:latin typeface="Comic Sans MS" panose="030F0702030302020204" pitchFamily="66" charset="0"/>
                <a:cs typeface="Times New Roman" pitchFamily="18" charset="0"/>
              </a:rPr>
              <a:t> </a:t>
            </a:r>
            <a:r>
              <a:rPr lang="en-US" sz="2500" dirty="0" err="1">
                <a:latin typeface="Comic Sans MS" panose="030F0702030302020204" pitchFamily="66" charset="0"/>
                <a:cs typeface="Times New Roman" pitchFamily="18" charset="0"/>
              </a:rPr>
              <a:t>aldehyde</a:t>
            </a:r>
            <a:r>
              <a:rPr lang="en-US" sz="2500" dirty="0">
                <a:latin typeface="Comic Sans MS" panose="030F0702030302020204" pitchFamily="66" charset="0"/>
                <a:cs typeface="Times New Roman" pitchFamily="18" charset="0"/>
              </a:rPr>
              <a:t>.  </a:t>
            </a:r>
          </a:p>
          <a:p>
            <a:r>
              <a:rPr lang="en-US" sz="2500" dirty="0">
                <a:latin typeface="Comic Sans MS" panose="030F0702030302020204" pitchFamily="66" charset="0"/>
                <a:cs typeface="Times New Roman" pitchFamily="18" charset="0"/>
              </a:rPr>
              <a:t>Uses: Carminative, stomachic and mild astringent, </a:t>
            </a:r>
            <a:r>
              <a:rPr lang="en-US" sz="2500" dirty="0" err="1">
                <a:latin typeface="Comic Sans MS" panose="030F0702030302020204" pitchFamily="66" charset="0"/>
                <a:cs typeface="Times New Roman" pitchFamily="18" charset="0"/>
              </a:rPr>
              <a:t>flavouring</a:t>
            </a:r>
            <a:r>
              <a:rPr lang="en-US" sz="2500" dirty="0">
                <a:latin typeface="Comic Sans MS" panose="030F0702030302020204" pitchFamily="66" charset="0"/>
                <a:cs typeface="Times New Roman" pitchFamily="18" charset="0"/>
              </a:rPr>
              <a:t>  agent, stimulant, an aromatic, and antiseptic, as a spice &amp; condiment,  &amp; in the preparation of candy, </a:t>
            </a:r>
            <a:r>
              <a:rPr lang="en-US" sz="2500" dirty="0" err="1">
                <a:latin typeface="Comic Sans MS" panose="030F0702030302020204" pitchFamily="66" charset="0"/>
                <a:cs typeface="Times New Roman" pitchFamily="18" charset="0"/>
              </a:rPr>
              <a:t>dentrifices</a:t>
            </a:r>
            <a:r>
              <a:rPr lang="en-US" sz="2500" dirty="0">
                <a:latin typeface="Comic Sans MS" panose="030F0702030302020204" pitchFamily="66" charset="0"/>
                <a:cs typeface="Times New Roman" pitchFamily="18" charset="0"/>
              </a:rPr>
              <a:t> &amp; perfumes.  </a:t>
            </a:r>
          </a:p>
        </p:txBody>
      </p:sp>
      <p:sp>
        <p:nvSpPr>
          <p:cNvPr id="5" name="Slide Number Placeholder 3">
            <a:extLst>
              <a:ext uri="{FF2B5EF4-FFF2-40B4-BE49-F238E27FC236}">
                <a16:creationId xmlns:a16="http://schemas.microsoft.com/office/drawing/2014/main" id="{FC03664A-26E1-D069-DDBA-227EBA37DE01}"/>
              </a:ext>
            </a:extLst>
          </p:cNvPr>
          <p:cNvSpPr txBox="1">
            <a:spLocks/>
          </p:cNvSpPr>
          <p:nvPr/>
        </p:nvSpPr>
        <p:spPr>
          <a:xfrm>
            <a:off x="8610600" y="6234967"/>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z="1800" b="1" smtClean="0">
                <a:latin typeface="Comic Sans MS" panose="030F0702030302020204" pitchFamily="66" charset="0"/>
              </a:rPr>
              <a:pPr/>
              <a:t>8</a:t>
            </a:fld>
            <a:endParaRPr lang="en-US" sz="1800" b="1" dirty="0">
              <a:latin typeface="Comic Sans MS" panose="030F0702030302020204" pitchFamily="66" charset="0"/>
            </a:endParaRPr>
          </a:p>
        </p:txBody>
      </p:sp>
      <p:sp>
        <p:nvSpPr>
          <p:cNvPr id="6" name="Footer Placeholder 4">
            <a:extLst>
              <a:ext uri="{FF2B5EF4-FFF2-40B4-BE49-F238E27FC236}">
                <a16:creationId xmlns:a16="http://schemas.microsoft.com/office/drawing/2014/main" id="{BBAE99DE-E3C1-4658-EF1E-6EB8AA3375C5}"/>
              </a:ext>
            </a:extLst>
          </p:cNvPr>
          <p:cNvSpPr>
            <a:spLocks noGrp="1"/>
          </p:cNvSpPr>
          <p:nvPr>
            <p:ph type="ftr" sz="quarter" idx="11"/>
          </p:nvPr>
        </p:nvSpPr>
        <p:spPr>
          <a:xfrm>
            <a:off x="4165600" y="6356351"/>
            <a:ext cx="3860800" cy="365125"/>
          </a:xfrm>
        </p:spPr>
        <p:txBody>
          <a:bodyPr/>
          <a:lstStyle/>
          <a:p>
            <a:r>
              <a:rPr lang="en-US" sz="1400" b="1" dirty="0">
                <a:latin typeface="Comic Sans MS" panose="030F0702030302020204" pitchFamily="66" charset="0"/>
              </a:rPr>
              <a:t>©2023 ANJU SINGH</a:t>
            </a:r>
          </a:p>
        </p:txBody>
      </p:sp>
      <p:pic>
        <p:nvPicPr>
          <p:cNvPr id="7" name="Picture 6">
            <a:extLst>
              <a:ext uri="{FF2B5EF4-FFF2-40B4-BE49-F238E27FC236}">
                <a16:creationId xmlns:a16="http://schemas.microsoft.com/office/drawing/2014/main" id="{060DB1D2-0208-49BD-EF26-28ABB17FD6A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228600"/>
            <a:ext cx="1167387" cy="1188608"/>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199" y="574833"/>
            <a:ext cx="9906000" cy="715962"/>
          </a:xfrm>
        </p:spPr>
        <p:txBody>
          <a:bodyPr>
            <a:noAutofit/>
          </a:bodyPr>
          <a:lstStyle/>
          <a:p>
            <a:r>
              <a:rPr lang="en-US" sz="4800" b="1" dirty="0">
                <a:latin typeface="Comic Sans MS" panose="030F0702030302020204" pitchFamily="66" charset="0"/>
                <a:cs typeface="Times New Roman" pitchFamily="18" charset="0"/>
              </a:rPr>
              <a:t>SUBSTITUENTS &amp; ADUTERANTS</a:t>
            </a:r>
          </a:p>
        </p:txBody>
      </p:sp>
      <p:sp>
        <p:nvSpPr>
          <p:cNvPr id="3" name="Content Placeholder 2"/>
          <p:cNvSpPr>
            <a:spLocks noGrp="1"/>
          </p:cNvSpPr>
          <p:nvPr>
            <p:ph idx="1"/>
          </p:nvPr>
        </p:nvSpPr>
        <p:spPr>
          <a:xfrm>
            <a:off x="1395987" y="1646542"/>
            <a:ext cx="10314425" cy="4709809"/>
          </a:xfrm>
        </p:spPr>
        <p:txBody>
          <a:bodyPr>
            <a:noAutofit/>
          </a:bodyPr>
          <a:lstStyle/>
          <a:p>
            <a:r>
              <a:rPr lang="en-US" sz="2400" dirty="0">
                <a:latin typeface="Comic Sans MS" panose="030F0702030302020204" pitchFamily="66" charset="0"/>
                <a:cs typeface="Times New Roman" pitchFamily="18" charset="0"/>
              </a:rPr>
              <a:t>Jungle cinnamon: wild growing trees, dark in color, less aromatic than the cultivated trees, &amp; slightly bitter. </a:t>
            </a:r>
          </a:p>
          <a:p>
            <a:r>
              <a:rPr lang="en-US" sz="2400" dirty="0">
                <a:latin typeface="Comic Sans MS" panose="030F0702030302020204" pitchFamily="66" charset="0"/>
                <a:cs typeface="Times New Roman" pitchFamily="18" charset="0"/>
              </a:rPr>
              <a:t>Cinnamon chips: Pieces of untrimmed bark, distinguished from genuine  drug by presence of abundant cork cells &amp; poor yield to 90 % alcohol.  </a:t>
            </a:r>
          </a:p>
          <a:p>
            <a:r>
              <a:rPr lang="en-US" sz="2400" dirty="0">
                <a:latin typeface="Comic Sans MS" panose="030F0702030302020204" pitchFamily="66" charset="0"/>
                <a:cs typeface="Times New Roman" pitchFamily="18" charset="0"/>
              </a:rPr>
              <a:t>Cultivated Saigon cinnamon: bark of trees of </a:t>
            </a:r>
            <a:r>
              <a:rPr lang="en-US" sz="2400" dirty="0" err="1">
                <a:latin typeface="Comic Sans MS" panose="030F0702030302020204" pitchFamily="66" charset="0"/>
                <a:cs typeface="Times New Roman" pitchFamily="18" charset="0"/>
              </a:rPr>
              <a:t>Cinnamomum</a:t>
            </a:r>
            <a:r>
              <a:rPr lang="en-US" sz="2400" dirty="0">
                <a:latin typeface="Comic Sans MS" panose="030F0702030302020204" pitchFamily="66" charset="0"/>
                <a:cs typeface="Times New Roman" pitchFamily="18" charset="0"/>
              </a:rPr>
              <a:t> </a:t>
            </a:r>
            <a:r>
              <a:rPr lang="en-US" sz="2400" dirty="0" err="1">
                <a:latin typeface="Comic Sans MS" panose="030F0702030302020204" pitchFamily="66" charset="0"/>
                <a:cs typeface="Times New Roman" pitchFamily="18" charset="0"/>
              </a:rPr>
              <a:t>loureirii</a:t>
            </a:r>
            <a:r>
              <a:rPr lang="en-US" sz="2400" dirty="0">
                <a:latin typeface="Comic Sans MS" panose="030F0702030302020204" pitchFamily="66" charset="0"/>
                <a:cs typeface="Times New Roman" pitchFamily="18" charset="0"/>
              </a:rPr>
              <a:t>  (</a:t>
            </a:r>
            <a:r>
              <a:rPr lang="en-US" sz="2400" dirty="0" err="1">
                <a:latin typeface="Comic Sans MS" panose="030F0702030302020204" pitchFamily="66" charset="0"/>
                <a:cs typeface="Times New Roman" pitchFamily="18" charset="0"/>
              </a:rPr>
              <a:t>Lauraceae</a:t>
            </a:r>
            <a:r>
              <a:rPr lang="en-US" sz="2400" dirty="0">
                <a:latin typeface="Comic Sans MS" panose="030F0702030302020204" pitchFamily="66" charset="0"/>
                <a:cs typeface="Times New Roman" pitchFamily="18" charset="0"/>
              </a:rPr>
              <a:t>). exported from port of Saigon. It is in China and Japan. Bark </a:t>
            </a:r>
            <a:r>
              <a:rPr lang="en-US" sz="2400" dirty="0" err="1">
                <a:latin typeface="Comic Sans MS" panose="030F0702030302020204" pitchFamily="66" charset="0"/>
                <a:cs typeface="Times New Roman" pitchFamily="18" charset="0"/>
              </a:rPr>
              <a:t>greyish</a:t>
            </a:r>
            <a:r>
              <a:rPr lang="en-US" sz="2400" dirty="0">
                <a:latin typeface="Comic Sans MS" panose="030F0702030302020204" pitchFamily="66" charset="0"/>
                <a:cs typeface="Times New Roman" pitchFamily="18" charset="0"/>
              </a:rPr>
              <a:t> brown in color, light patches &amp; sweet taste. </a:t>
            </a:r>
          </a:p>
          <a:p>
            <a:r>
              <a:rPr lang="en-US" sz="2400" dirty="0">
                <a:latin typeface="Comic Sans MS" panose="030F0702030302020204" pitchFamily="66" charset="0"/>
                <a:cs typeface="Times New Roman" pitchFamily="18" charset="0"/>
              </a:rPr>
              <a:t>Quills are 30 × 4 × 0.7 cm, unpeeled &amp; Contain 2.5&amp; volatile oil.</a:t>
            </a:r>
          </a:p>
          <a:p>
            <a:r>
              <a:rPr lang="en-US" sz="2400" dirty="0">
                <a:latin typeface="Comic Sans MS" panose="030F0702030302020204" pitchFamily="66" charset="0"/>
                <a:cs typeface="Times New Roman" pitchFamily="18" charset="0"/>
              </a:rPr>
              <a:t>Java Cinnamon: </a:t>
            </a:r>
            <a:r>
              <a:rPr lang="en-US" sz="2400" dirty="0" err="1">
                <a:latin typeface="Comic Sans MS" panose="030F0702030302020204" pitchFamily="66" charset="0"/>
                <a:cs typeface="Times New Roman" pitchFamily="18" charset="0"/>
              </a:rPr>
              <a:t>Cinnamomum</a:t>
            </a:r>
            <a:r>
              <a:rPr lang="en-US" sz="2400" dirty="0">
                <a:latin typeface="Comic Sans MS" panose="030F0702030302020204" pitchFamily="66" charset="0"/>
                <a:cs typeface="Times New Roman" pitchFamily="18" charset="0"/>
              </a:rPr>
              <a:t> </a:t>
            </a:r>
            <a:r>
              <a:rPr lang="en-US" sz="2400" dirty="0" err="1">
                <a:latin typeface="Comic Sans MS" panose="030F0702030302020204" pitchFamily="66" charset="0"/>
                <a:cs typeface="Times New Roman" pitchFamily="18" charset="0"/>
              </a:rPr>
              <a:t>burmanii</a:t>
            </a:r>
            <a:r>
              <a:rPr lang="en-US" sz="2400" dirty="0">
                <a:latin typeface="Comic Sans MS" panose="030F0702030302020204" pitchFamily="66" charset="0"/>
                <a:cs typeface="Times New Roman" pitchFamily="18" charset="0"/>
              </a:rPr>
              <a:t> (</a:t>
            </a:r>
            <a:r>
              <a:rPr lang="en-US" sz="2400" dirty="0" err="1">
                <a:latin typeface="Comic Sans MS" panose="030F0702030302020204" pitchFamily="66" charset="0"/>
                <a:cs typeface="Times New Roman" pitchFamily="18" charset="0"/>
              </a:rPr>
              <a:t>Lauraceae</a:t>
            </a:r>
            <a:r>
              <a:rPr lang="en-US" sz="2400" dirty="0">
                <a:latin typeface="Comic Sans MS" panose="030F0702030302020204" pitchFamily="66" charset="0"/>
                <a:cs typeface="Times New Roman" pitchFamily="18" charset="0"/>
              </a:rPr>
              <a:t>). less aromatic,  peeled &amp; found in form of double quills. </a:t>
            </a:r>
          </a:p>
          <a:p>
            <a:pPr>
              <a:buNone/>
            </a:pPr>
            <a:endParaRPr lang="en-US" sz="2400" dirty="0">
              <a:latin typeface="Comic Sans MS" panose="030F0702030302020204" pitchFamily="66" charset="0"/>
              <a:cs typeface="Times New Roman" pitchFamily="18" charset="0"/>
            </a:endParaRPr>
          </a:p>
        </p:txBody>
      </p:sp>
      <p:sp>
        <p:nvSpPr>
          <p:cNvPr id="5" name="Slide Number Placeholder 3">
            <a:extLst>
              <a:ext uri="{FF2B5EF4-FFF2-40B4-BE49-F238E27FC236}">
                <a16:creationId xmlns:a16="http://schemas.microsoft.com/office/drawing/2014/main" id="{425327D0-27F1-9F71-C33B-C5C55421F9C1}"/>
              </a:ext>
            </a:extLst>
          </p:cNvPr>
          <p:cNvSpPr txBox="1">
            <a:spLocks/>
          </p:cNvSpPr>
          <p:nvPr/>
        </p:nvSpPr>
        <p:spPr>
          <a:xfrm>
            <a:off x="8610600" y="6234967"/>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z="1800" b="1" smtClean="0">
                <a:latin typeface="Comic Sans MS" panose="030F0702030302020204" pitchFamily="66" charset="0"/>
              </a:rPr>
              <a:pPr/>
              <a:t>9</a:t>
            </a:fld>
            <a:endParaRPr lang="en-US" sz="1800" b="1" dirty="0">
              <a:latin typeface="Comic Sans MS" panose="030F0702030302020204" pitchFamily="66" charset="0"/>
            </a:endParaRPr>
          </a:p>
        </p:txBody>
      </p:sp>
      <p:sp>
        <p:nvSpPr>
          <p:cNvPr id="6" name="Footer Placeholder 4">
            <a:extLst>
              <a:ext uri="{FF2B5EF4-FFF2-40B4-BE49-F238E27FC236}">
                <a16:creationId xmlns:a16="http://schemas.microsoft.com/office/drawing/2014/main" id="{66B1FC5A-A8BD-071A-6FDA-2990A4D64B59}"/>
              </a:ext>
            </a:extLst>
          </p:cNvPr>
          <p:cNvSpPr>
            <a:spLocks noGrp="1"/>
          </p:cNvSpPr>
          <p:nvPr>
            <p:ph type="ftr" sz="quarter" idx="11"/>
          </p:nvPr>
        </p:nvSpPr>
        <p:spPr>
          <a:xfrm>
            <a:off x="4165600" y="6356351"/>
            <a:ext cx="3860800" cy="365125"/>
          </a:xfrm>
        </p:spPr>
        <p:txBody>
          <a:bodyPr/>
          <a:lstStyle/>
          <a:p>
            <a:r>
              <a:rPr lang="en-US" sz="1400" b="1" dirty="0">
                <a:latin typeface="Comic Sans MS" panose="030F0702030302020204" pitchFamily="66" charset="0"/>
              </a:rPr>
              <a:t>©2023 ANJU SINGH</a:t>
            </a:r>
          </a:p>
        </p:txBody>
      </p:sp>
      <p:pic>
        <p:nvPicPr>
          <p:cNvPr id="7" name="Picture 6">
            <a:extLst>
              <a:ext uri="{FF2B5EF4-FFF2-40B4-BE49-F238E27FC236}">
                <a16:creationId xmlns:a16="http://schemas.microsoft.com/office/drawing/2014/main" id="{153577C8-F02A-BABC-C664-8CBF9AE3386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228600"/>
            <a:ext cx="1167387" cy="1188608"/>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1141</TotalTime>
  <Words>2203</Words>
  <Application>Microsoft Office PowerPoint</Application>
  <PresentationFormat>Widescreen</PresentationFormat>
  <Paragraphs>238</Paragraphs>
  <Slides>22</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8" baseType="lpstr">
      <vt:lpstr>Arial</vt:lpstr>
      <vt:lpstr>Calibri</vt:lpstr>
      <vt:lpstr>Comic Sans MS</vt:lpstr>
      <vt:lpstr>Times New Roman</vt:lpstr>
      <vt:lpstr>Office Theme</vt:lpstr>
      <vt:lpstr>CS ChemDraw Drawing</vt:lpstr>
      <vt:lpstr>BP504 T. PHARMACOGNOSY AND PHYTOCHEMISTRY II (Theory)</vt:lpstr>
      <vt:lpstr>CINNAMON OIL</vt:lpstr>
      <vt:lpstr>PowerPoint Presentation</vt:lpstr>
      <vt:lpstr>PowerPoint Presentation</vt:lpstr>
      <vt:lpstr>CULTIVATION CINNAMON OIL</vt:lpstr>
      <vt:lpstr>MACROSCOPY</vt:lpstr>
      <vt:lpstr>CHEMICAL CONSTITUENTS </vt:lpstr>
      <vt:lpstr>CHEMICAL TESTS AND USES</vt:lpstr>
      <vt:lpstr>SUBSTITUENTS &amp; ADUTERANTS</vt:lpstr>
      <vt:lpstr>SUBSTITUENTS &amp; ADUTERANTS</vt:lpstr>
      <vt:lpstr>CORIANDER</vt:lpstr>
      <vt:lpstr>CORIANDER</vt:lpstr>
      <vt:lpstr>MACROSCOPY: CORIANDER</vt:lpstr>
      <vt:lpstr>MICROSCOPY: CORIANDER</vt:lpstr>
      <vt:lpstr>CHEMICAL CONSTITUENTS OF CORIANDER</vt:lpstr>
      <vt:lpstr>USES &amp; SUBSTITUENTS </vt:lpstr>
      <vt:lpstr>FENNEL</vt:lpstr>
      <vt:lpstr>MACROSCOPIC CHARACTERS </vt:lpstr>
      <vt:lpstr>MICROSCOPY- FENNEL</vt:lpstr>
      <vt:lpstr>CHEMICAL CONSTITUENTS </vt:lpstr>
      <vt:lpstr>USES &amp; ADULTERANT</vt:lpstr>
      <vt:lpstr>CHARACTERISTICS OF DIFFERENT VARIETIES OF FENNEL AS A SUBSTITUTE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BP504 T. PHARMACOGNOSY AND PHYTOCHEMISTRY II (Theory)</dc:title>
  <dc:creator>admin</dc:creator>
  <cp:lastModifiedBy>user</cp:lastModifiedBy>
  <cp:revision>122</cp:revision>
  <dcterms:created xsi:type="dcterms:W3CDTF">2006-08-16T00:00:00Z</dcterms:created>
  <dcterms:modified xsi:type="dcterms:W3CDTF">2023-02-26T20:32:50Z</dcterms:modified>
</cp:coreProperties>
</file>