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E674-B14D-44E7-8897-F576C74BCF33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23F7-121E-44D2-A531-A6FA55B1C4D0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08-1C90-4A60-8F71-E810268953AE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8B-E559-4861-AA7A-62B4D366F0A3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C2E3-31C9-4572-A160-9C495581063B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F90F-85DB-45C6-9B42-A7EFFD690F58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A819-DEB5-41A5-8833-894768046D23}" type="datetime1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84-5BEE-43F7-AAD0-9E4A2C8272C3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5FE-CCF2-4FF1-961D-DEE7BAB7C186}" type="datetime1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9AF-FB14-45C6-8AB1-93FAC4E6CC12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02FF-CE1C-4B26-85B2-84A3FC7E0BD6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333B-330C-4491-80E6-5D2C799552B3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601" y="426608"/>
            <a:ext cx="9944100" cy="990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omic Sans MS" panose="030F0702030302020204" pitchFamily="66" charset="0"/>
                <a:cs typeface="Times New Roman" pitchFamily="18" charset="0"/>
              </a:rPr>
              <a:t>BP504 T. PHARMACOGNOSY AND PHYTOCHEMISTRY II (Theory)</a:t>
            </a:r>
            <a:endParaRPr lang="en-US" sz="4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018" y="2061029"/>
            <a:ext cx="10744200" cy="43996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UNIT-II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biosources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, therapeutic uses, and commercial applications of the following secondary metabolites: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Volatile oils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Mentha, Clove, Cinnamon, Fennel, Coriander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DC2DA-B967-4E4B-A89F-9B03CE34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0727C9-A683-7E24-389E-AE9B18C80FCF}"/>
              </a:ext>
            </a:extLst>
          </p:cNvPr>
          <p:cNvSpPr/>
          <p:nvPr/>
        </p:nvSpPr>
        <p:spPr>
          <a:xfrm>
            <a:off x="3263118" y="5009033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DR. ANJU SINGH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ASSISTANT PROFESSOR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SCHOOL OF PHARMACEUTICAL SCIENCES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CSJMU, KANPUR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CCFC03-2454-CAEB-08E3-C82FB958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695936"/>
            <a:ext cx="9067800" cy="685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CHEMICAL TESTS FOR VOLATILE OILS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2012949"/>
            <a:ext cx="9729212" cy="45259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Thin section of the drug, + alcoholic solution of Sudan III. Red color obtained by globules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Thin section of the drug, + drop of tincture alkane. Red color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D23C55-6FB4-5ECD-8437-072CE1EA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0DB99-99E4-0660-5265-D0C283EB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CF256B-073C-8EA2-C1FD-2177A6B0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OCCURRENCE OF TERPENOIDS </a:t>
            </a:r>
            <a:b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</a:br>
            <a:endParaRPr lang="en-US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765" t="38542" r="28823" b="19792"/>
          <a:stretch>
            <a:fillRect/>
          </a:stretch>
        </p:blipFill>
        <p:spPr bwMode="auto">
          <a:xfrm>
            <a:off x="2264605" y="1295400"/>
            <a:ext cx="791337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2775FF8-1EA9-6002-75AE-61A00692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A6685-DC73-B21E-6F26-291525769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907C9-BD26-70CD-193F-96011287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MENTHA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417208"/>
            <a:ext cx="9805413" cy="470895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Synonyms: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Oleum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piperita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Colpermin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Biological Source: Oil obtained by steam distillation-fresh flowering tops- plants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piperita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- family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Labiatae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May be rectified.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 contains  not &lt; than 4.5 % &amp;  not &gt; than 10% w/w of esters calculated as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menthyl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acetate, not &lt; than 44% of free alcohols calculated as menthol and not &lt; than 15% % not &gt; than 32 %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ketone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calculated as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menthone</a:t>
            </a: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C0C9B5-1BCC-5935-2BF7-84A190D4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C607D-0247-998A-A7E8-D43E3F95F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F6689D-9A86-042E-8688-5569D38B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MENTHA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219200"/>
            <a:ext cx="9957813" cy="487680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Mentha species: cultivated over the world.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Grows wild in Europe, cultivated in Japan, England, France, Italy, USA, Bulgaria, and USSR. 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In India, cultivated near Jammu and in the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Tarai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region of Uttar Pradesh.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temperature in between 15 to 25°C, altitude of 250 to 400 m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Done by vegetative  propagation method by using suckers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Distance maintained b/w 2 rows is approx 50 to 60 cm.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A4AEFF-739E-F595-BA81-4B7F8026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7F914-9D0F-257F-4048-A8901F7C6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78033D-5419-322E-44D4-15C7D97D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92202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PREPARATION OF MENTHA OIL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10363200" cy="437356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Plants dried to 1/4th of their weight.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Helps saving time req. for distillation, reduces the cost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prodn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Direct drying under sun- loss of volatile oil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No Fermentation – during drying, affects quality &amp; quantity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Air-dried material charged into galvanized iron or mild steel still.  Still designed- has false perforated bottom.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Steam under pressure, generated with the help of boiler, passed through the drug.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Takes about 3 to 4 hrs for distillation.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More than 80% of oil is distilled off during the first ½ of distillation. 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A618FC8-2198-44EF-DF68-441EE7C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6894F-E9A8-08C5-B191-CD340459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6B0903-8979-E7E1-EDF0-6AC5C2C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62782"/>
            <a:ext cx="9372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PREPARATION OF MENTHA OIL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10134600" cy="429736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Distilln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should be completed carefully, as menthol of medicinal and commercial importance comes in the latter part of the distillation.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Condenser- either Al or SS &amp; be coiled, to </a:t>
            </a:r>
            <a:r>
              <a:rPr lang="en-US" sz="2600" dirty="0">
                <a:latin typeface="Comic Sans MS" panose="030F0702030302020204" pitchFamily="66" charset="0"/>
                <a:cs typeface="Times New Roman"/>
              </a:rPr>
              <a:t>↑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se the area of condensation.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Distillate i.e.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oil- collected in separating can</a:t>
            </a:r>
          </a:p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oil- insoluble in water &amp; lighter than water, so keeps it floating in a separating can.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Oil is decanted &amp; filtered 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Average oil content of the herb is found to be 0.5 to 1% (v/w) approx.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About 100 kg of the oil per hectare of the crop/year -satisfactory –commercial purposes. 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7745A5-DC01-22E0-3744-5E67B60C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34783-F046-1851-CDE8-06B8CBAB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9DCA34-90A4-64FD-01C3-EE6C7CD7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MORPHOLOGY &amp; 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219200"/>
            <a:ext cx="9957813" cy="4906964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Color - Colorless to yellow.  Odor - Characteristic &amp; pleasant  Taste - Pungent followed by cooling sensation.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Solubility: Soluble in 70 % alcohol, ether and chloroform &amp; insoluble in water.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Chemical Constituents : Peppermint oil contains- chiefly l - menthol 70% in free &amp; form of esters, depends on variety (like American, Japanese, Indian).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American peppermint oil: contains 80% menthol, Japanese oil  70 - 90 %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Other important  constituents are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menthone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menthofuran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jasmone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menthyl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isovalerate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menthyl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acetate &amp; other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terpene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derivatives.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113966-4129-C3E2-296E-3133F39F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62FBD-2064-8AFD-4F28-B89D14B5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08B5C9-FE03-995D-A7E2-7494BB3A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208"/>
            <a:ext cx="10363200" cy="4708956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Other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terpenes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include l-limonene, 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isopulegone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cineole,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pinene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camphene, etc. 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Jasmone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and esters -responsible for pleasant  flavor, 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Menthofuran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causes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resinification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&amp; acquires dirty smell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oil obtained- steam distillation -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arvensis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var-piperascens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(Japanese  Mint),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Commercially cultivated in U.P., Himachal Pradesh, Punjab, Haryana, Jammu and Kashmir  and Central India.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Contains about 80% l- menthol.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Also cultivated in Japan, Brazil and  California.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Yield of oil is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1.2% v/w, as compared to 0.8 per cent v/w M.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piperita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6D0BF70-1220-254F-E4A8-64039223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30A13-14BA-1151-964B-518BDC6B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F11C80-02ED-18D8-B714-FB44D1FC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  <a:cs typeface="Times New Roman" pitchFamily="18" charset="0"/>
              </a:rPr>
              <a:t>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294" t="26042" r="24706" b="47916"/>
          <a:stretch>
            <a:fillRect/>
          </a:stretch>
        </p:blipFill>
        <p:spPr bwMode="auto">
          <a:xfrm>
            <a:off x="1691640" y="1190625"/>
            <a:ext cx="88087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52600" y="4026992"/>
            <a:ext cx="929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CHEMICAL TEST: 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Few drops of peppermint oil +5 ml nitric acid solution (1 ml nitric acid to 300 ml of glacial acetic acid), heat on water bath. Within 5 min. liquid  develops – blue color, on further heating deepens &amp; shows copper colored fluorescence  &amp; then gets golden yellow.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FA715E-C3C9-FB06-0A53-9202A008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03359-8E0E-3541-B19D-CEA7CE6D8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A0D8C3-2385-5F1A-DAC4-6F5935B8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990600"/>
            <a:ext cx="9957813" cy="54102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Used as carminative, stimulant, &amp;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agent.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Has mild antiseptic prop. used in toothpaste, tooth powders, shaving creams, &amp; different  pharmaceutical dosage forms.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Also consumed in the preparation of chewing gums, candies,  jellies, perfumes and essences.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Menthol is mfg in India by S. H.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Kelkar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Co.,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Bhavna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Chemicals, Procter and Gamble Ltd. &amp; several others.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India produces about 500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tonnes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of  menthol annually.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Both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 and menthol have calcium channel blocking activity causing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spasmolytic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 smooth muscle relaxant effects, and hence useful in irritable bowel syndrome.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6693BA-7366-C73D-0430-A913F0B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2CC71-2E7F-6551-C05E-0B3DAF0D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2E4421-7CC3-0273-27C7-ECF9E2AE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7CC26B-01F2-4335-29C8-D4AB4AB5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5794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USES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608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VOLATILE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1"/>
            <a:ext cx="10591800" cy="4648200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Odorous, volatile principles of plant and animal sources are volatile oils.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They  evaporate on exposure to air at ordinary temp-   </a:t>
            </a:r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"ethereal oils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."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They  represent essence or active constituent of plant, or animal hence also known as "</a:t>
            </a:r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essential  oils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".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Derived from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terpenes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&amp; their oxygenated compounds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Made  up of isoprene units (C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6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8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 &amp; usually mono-,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sesqui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diterpenes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with empirical formula C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5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8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C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10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16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C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15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24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C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20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</a:t>
            </a:r>
            <a:r>
              <a:rPr lang="en-US" sz="2600" baseline="-25000" dirty="0">
                <a:latin typeface="Comic Sans MS" panose="030F0702030302020204" pitchFamily="66" charset="0"/>
                <a:cs typeface="Times New Roman" pitchFamily="18" charset="0"/>
              </a:rPr>
              <a:t>32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respectively.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Soluble in alcohol, ether and other lipid solvents and practically insoluble in  water.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82C98F-4BD4-2F1F-4CCD-8D19DD3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6FB6E-D0B0-D0F2-3522-D74225DB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73BB52-7F72-B7F0-09CC-7F886138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5794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295400"/>
            <a:ext cx="10110213" cy="483076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Show a better pharmacokinetic profile- with enteric-coated capsules for release in the large intestine.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Muscle relaxant activity- reduce spasm during endoscopy of colon. Emulsified oil was injected through the biopsy channel of the endoscope.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Digestant activity by stimulating bile flow. Supported by flavonoid pigments of the leaf.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Azulene from the leaf - anti-inflammatory and anti-ulcer in activity.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Nasal decongestant effect, menthol is considered by U.S.F.D.A. as generally regarded as safe (GRAS).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Used for inhalation in steam, topical products and lozenges for anti-tussive effects.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9FD8A1-260B-F6D8-E75D-E3665506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C4C76-251E-1B33-54E3-3FF0EB56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882664-0330-AD4B-158B-ED4EED27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5794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10287000" cy="46021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Peppermint oil and menthol exported from India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export values  during 1994-95- Rs 2890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lakhs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&amp; Rs 623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lakhs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for menthol and peppermint oil respectively.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India largest producer and exporter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oil and its derivatives.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total production is expected to rise 35-40 per cent to 48,000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tonnes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to 50,000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tonnes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 (2019)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Herb grown in UP is in huge demand by oral care, pharmaceutical, perfumery and confectionery sectors.</a:t>
            </a:r>
            <a:b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</a:b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2191A75-833B-2F7F-9550-932C107C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F2362-D6C2-4D0D-3D50-5035C63B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82C348-3169-028E-1B8E-67CFBABF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139" y="315887"/>
            <a:ext cx="9448800" cy="5794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SUBSTITUTES AND ADULTERANTS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10287000" cy="48307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Many species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contain oil. these oils are de-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mentholized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&amp; used as adulterants to the drug. 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Storage : well-filled &amp; air-tight, protected from light, &amp; in cool place.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Darkens &amp; becomes viscous on storage.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If cooled, separation of menthol crystals occurs.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Other species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Mentha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such as M.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Iongifolia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M.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roundifolia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and  M.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spicata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(spearmint) also yield volatile oils for flavoring purpose.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8F0549-6C70-F3B3-3B5F-A388046A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29405-7A2C-1E90-3308-642E4474A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9A6425-E0C5-254C-48AD-F19B5D10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295400"/>
            <a:ext cx="10110213" cy="48307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Synonyms: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Caryophyllum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Clove flower, Clove buds.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Biological Source: dried flower buds of Eugenia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caryophyllus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family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Myrtaceae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contains not &lt; than 7.0% (w/w)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eugenol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on dried basis. 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Geographical Source: Indigenous to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Amboyna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Molucca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islands. Cultivated in Zanzibar,  Pemba, Penang, Madagascar, Caribbean islands, Sri Lanka and India.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In India, in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Nilgiri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Tenkasi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-hills and in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Kanyakumari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district of Tamil Nadu state. Also cultivated in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Kottayam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Quilon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districts of Kerala.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6B9924-D4F0-5C3E-D773-0A10A89E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D4B31-3754-EC81-BA61-2590B9E9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74E15D-32E6-274E-688B-0E395285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67E0F-6CE9-3AFB-89A2-D8045A69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10439400" cy="4830764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Annual rainfall in the range of 150 - 250 cm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From sea level up to 900 m. It is propagated by seed germination.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 seeds are sown from August to October.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Nursery beds at a distance of 10 cm. 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Takes 4 to 5 weeks for seed germination.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After 6 months, transplanted to pots where allowed to grow for a year.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Again  transferred to field &amp; provided with the shade in initial  stages of growth.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Clove also be grown with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arecanut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 coconut or nutmeg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C5047DA-B491-BC90-82B9-87A91E1B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37A67-6A46-514F-F288-543039E9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269311-E9B4-5F4E-B761-3A881507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829800" cy="49069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Bears after 7 - 8 years &amp; satisfactory yield/ hectare of drug achieved after 15 - 20 yrs of growth.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Normal condition of soil, clove tree -3 kg of the drug.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Cloves handpicked/ collected by beating with bamboos.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When cloves start changing their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from green to slightly pink.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Platform ladders are used for collection.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Dried in the sun &amp; freed from foreign material &amp; graded.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Cloves on drying- perfectly crimson or  brownish-black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337431-5EDC-9AA9-C42F-A2DBC99E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64B5A-BB1B-BC95-973C-EE0D7D42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765716-9011-568A-D813-EF55EE2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322" y="1417208"/>
            <a:ext cx="5420677" cy="493914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Morphology: Color-Crimson to dark brown.  Odor- Slightly aromatic  Taste - Pungent &amp; aromatic followed by numbness  Size - About 10 to 17.5 mm (L), 4 mm (W),  &amp; 2 mm thick.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Shape -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Hypanthium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is surmounted with 4 thick acute  divergent sepals surrounded by dome shaped  corolla.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 corolla consists of unexpanded  membranous petals with several stamens and  single stiff prominent style. Cloves are heavier  than water.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0000" t="31158" r="19412" b="37500"/>
          <a:stretch>
            <a:fillRect/>
          </a:stretch>
        </p:blipFill>
        <p:spPr bwMode="auto">
          <a:xfrm>
            <a:off x="6857999" y="1670111"/>
            <a:ext cx="43433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3BF6BF-F918-3EB2-E8E0-55434F14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B7B33-7FDA-56D0-7F01-808500506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9C9055-EA21-3608-1D45-D724A324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10363200" cy="4602164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Contains: 15 to 20% of volatile oil; 10% to 13% of tannin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gallotannic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acid), resin,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chromone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eugenin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Volatile oil of the drug contains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eugenol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(70 to 90%),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eugenol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acetate,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Caryophyllenes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&amp; small quantities of esters,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ketones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alcohols.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Oil of clove: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colourless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to pale yellow in color. Becomes thick and darker in color on storage.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Has specific gravity of 1.038 - 1.06, refractive  index  1.527 to 1.535 and boils at 250°C. </a:t>
            </a:r>
          </a:p>
          <a:p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Chemical Test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: TS + strong  KOH sol. Results in needle shaped crystals of potassium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eugenate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2D4935-259E-EC9D-FD4E-FC3F3C9C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035F0-8718-D822-6A75-35029A65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50C651-4E2C-3F5C-3AE8-F0DABE89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668000" cy="490696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Uses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: As a dental analgesic, carminative, stimulant, flavoring agent, an aromatic and  antiseptic.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It is also used in the preparation of cigarettes.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Oil used in perfumery &amp; mfg of vanillin.  </a:t>
            </a:r>
          </a:p>
          <a:p>
            <a:pPr>
              <a:buNone/>
            </a:pPr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	Adulterants 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1. Mother cloves: dark brown, ovate ripened fruits of clove tree. Slightly aromatic &amp; contain starch. inferior in volatile oil content.  </a:t>
            </a:r>
          </a:p>
          <a:p>
            <a:pPr>
              <a:buNone/>
            </a:pP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2. Blown cloves: are expanded flowers of the clove tree. Stamens generally get detached. Contain volatile oil &amp; similar in color  Volatile oil  content less compared to authentic drug.  </a:t>
            </a:r>
          </a:p>
          <a:p>
            <a:pPr>
              <a:buNone/>
            </a:pP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3. Clove stalks: To adulterate powdered cloves &amp; detected  by presence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isodiametric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sclerieds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prisms of calcium oxalate. Their ash value and crude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fibre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contents are also high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A4AD46-4D69-8F0A-2F38-A1A35BD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A175A-417F-BA4F-977A-2557C11C4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4FC146-192D-E953-9E4C-D3F03C61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1842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USES  OF CLOVE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524000"/>
            <a:ext cx="9881613" cy="46021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 authentic cloves: not contain &gt; than 5 % of stalks to  pass the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pharmacopoeial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limit.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Due to similarity in color, odor &amp; taste, clove stalks are mixed  with the cloves. Clove stalks contain only 5% oil.</a:t>
            </a:r>
          </a:p>
          <a:p>
            <a:pPr>
              <a:buNone/>
            </a:pP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4. Exhausted cloves: cloves from which oil has been extracted by distillation. Are dark in color, more shrunken &amp; when pressed with finger nails, NO presence of oil. They float on water.  </a:t>
            </a:r>
          </a:p>
          <a:p>
            <a:pPr>
              <a:buNone/>
            </a:pP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Storage: stored in air-tight containers in cool and dry places.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D8E1F3-5100-3FED-42E3-F7BD3829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B7397-3FA4-4C1B-C42A-9AB26EAC2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E5E9B5-D13C-F3ED-A0F2-CDAE86C4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599"/>
            <a:ext cx="10515600" cy="434340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Possess characteristic odor, have high refractive index.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Mostly optically active.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Secreted in special structures such as  duct, cell,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schizogenous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or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lysigenous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glands,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trichomes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etc.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Commonly found in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Labiatae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Rutaceae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Piperaceae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Zingiberaceae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Umbelliferae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Myrtaceae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Lauraceae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Extracted by steam-distillation, solvent extraction or mechanical means like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ecuelle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&amp;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enfleurage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techniques.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760650-CC53-CBA3-EC14-28597386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608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VOLATILE OILS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4C53C6C-E9DB-15E2-371B-7231201D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A4770-88E4-AEC5-7A5F-1773D332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5B67AC-0A16-9943-455A-571E5939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896600" cy="4800601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Hydro-distillation method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: water distillation, water and steam distillation, and  steam distillation.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Used for extraction of volatile oil from herbal drugs.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Fresh material- subjected to hydro-distillation- leaf drugs.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Air-dried parts extracted -steam distillation.  </a:t>
            </a:r>
          </a:p>
          <a:p>
            <a:r>
              <a:rPr lang="en-US" sz="2600" b="1" dirty="0">
                <a:latin typeface="Comic Sans MS" panose="030F0702030302020204" pitchFamily="66" charset="0"/>
                <a:cs typeface="Times New Roman" pitchFamily="18" charset="0"/>
              </a:rPr>
              <a:t>Effleurage method : U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sed for extraction of delicate perfumes.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Fresh flower petals- mechanically spread on layer of fatty material, allowed to imbibe &amp; exhausted petals replaced by fresh material.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Process continued till fatty layer is saturated with volatile  principles, then extracted with lipid solvent.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939F9C-C9C2-F38B-8F85-C6348B6A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7D660-2205-61CB-28AB-07B0D366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3F26B4-4259-3674-5E05-1F53E957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F5AB1-C77B-E71E-DB4B-788FBAF6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608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VOLATILE OILS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987" y="1417207"/>
            <a:ext cx="9729213" cy="467879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Ecuelle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method: used for extraction of citrus oils, oil cells in rind ruptured  mechanically using pointed projections by twisting raw material over them in clockwise direction  either mechanically or manually. 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Liquid carbon dioxide supercritical fluid extraction: used to extract essential oils. Liquefied under pressure, it acts as a  solvent reserving back to gaseous nature when pressure is reduced leaving no residue of solvent.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69497F-6F6F-25FE-5049-44D0C4A2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664E2-FD55-8B24-52DE-538BF7BB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5715C7-5095-2549-3F6C-2B634180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1ED5D6-37A0-BE82-A300-B82A46CA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608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VOLATILE OILS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562974" cy="731838"/>
          </a:xfrm>
        </p:spPr>
        <p:txBody>
          <a:bodyPr>
            <a:noAutofit/>
          </a:bodyPr>
          <a:lstStyle/>
          <a:p>
            <a:b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TYPES OF VOLATILE OILS </a:t>
            </a:r>
            <a:b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</a:br>
            <a:endParaRPr lang="en-US" sz="4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353" t="37500" r="19412" b="20833"/>
          <a:stretch>
            <a:fillRect/>
          </a:stretch>
        </p:blipFill>
        <p:spPr bwMode="auto">
          <a:xfrm>
            <a:off x="1157948" y="1677195"/>
            <a:ext cx="10184129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1E6BD8F-0D1B-2927-31E3-03D4D385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8D398-C35C-63BE-61DA-509AAC32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03E554-14A1-50FE-BE55-09361BC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9881"/>
            <a:ext cx="90678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USES OF VOLATILE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668000" cy="4648200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perfuming agents in pharmaceutical formulations, foods,  beverages and cosmetics.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Also used as medicinal agents - carminatives 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umbelliferous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fruits, cinnamon, etc.),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anthelmintics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chinopodium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), diuretic (Juniper), antiseptic  (eucalyptus), counter-irritant (oil of wintergreen), local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anaesthetic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(clove), sedative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jatamansi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), local  irritant (turpentine)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Citronella oil -insect repellant, lemon-grass oil for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citral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content, &amp; for synthesis of vitamin A. </a:t>
            </a:r>
          </a:p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Terpeneless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oils are valuable perfuming and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agents.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45388-D8FC-367E-88B1-7B8B61A3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AF2CB-F3B7-1FBC-8248-7FC06C2C7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CC049F-F8C8-D6AA-63E6-E96A2E2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208"/>
            <a:ext cx="10058400" cy="4754992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Terpeneless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volatile oils - gets more price in perfumery industry, better specificity and  stability.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Processed by removing hydrocarbons and undesired components by fractional  distillation and other techniques.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Used in mfg.  of high priced cosmetics and perfumes. During 1993-94 and 1994-95,  India's total exports of volatile oil were Rs 3407.2 and Rs. 4426.3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lakhs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respectively.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87FA9-F1FC-0482-DF2F-1BA72F5D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9881"/>
            <a:ext cx="90678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USES OF VOLATILE OILS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0F2EF3-9E21-A8B9-A99E-C4A9657C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DD652-8458-162D-1D12-D00DDDAAB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B18A5A-1A12-96FF-FECC-2EADF0FC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886326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49CFB25-44ED-0149-2B2C-41EFD5AD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1CE7E-F9BC-0531-B6AC-88F77076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6925-0555-7D57-DE07-F5C3B29E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2466</Words>
  <Application>Microsoft Office PowerPoint</Application>
  <PresentationFormat>Widescreen</PresentationFormat>
  <Paragraphs>222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Office Theme</vt:lpstr>
      <vt:lpstr>BP504 T. PHARMACOGNOSY AND PHYTOCHEMISTRY II (Theory)</vt:lpstr>
      <vt:lpstr>VOLATILE OILS</vt:lpstr>
      <vt:lpstr>VOLATILE OILS</vt:lpstr>
      <vt:lpstr>VOLATILE OILS</vt:lpstr>
      <vt:lpstr>VOLATILE OILS</vt:lpstr>
      <vt:lpstr>  TYPES OF VOLATILE OILS   </vt:lpstr>
      <vt:lpstr>USES OF VOLATILE OILS</vt:lpstr>
      <vt:lpstr>USES OF VOLATILE OILS</vt:lpstr>
      <vt:lpstr>PowerPoint Presentation</vt:lpstr>
      <vt:lpstr>CHEMICAL TESTS FOR VOLATILE OILS </vt:lpstr>
      <vt:lpstr> OCCURRENCE OF TERPENOIDS  </vt:lpstr>
      <vt:lpstr>MENTHA </vt:lpstr>
      <vt:lpstr>MENTHA </vt:lpstr>
      <vt:lpstr>PREPARATION OF MENTHA OIL  </vt:lpstr>
      <vt:lpstr>PREPARATION OF MENTHA OIL  </vt:lpstr>
      <vt:lpstr>MORPHOLOGY &amp; CC</vt:lpstr>
      <vt:lpstr>CC</vt:lpstr>
      <vt:lpstr>CC</vt:lpstr>
      <vt:lpstr>USES</vt:lpstr>
      <vt:lpstr>USES</vt:lpstr>
      <vt:lpstr>TRADE</vt:lpstr>
      <vt:lpstr>SUBSTITUTES AND ADULTERANTS </vt:lpstr>
      <vt:lpstr>CLOVE</vt:lpstr>
      <vt:lpstr>CLOVE</vt:lpstr>
      <vt:lpstr>CLOVE</vt:lpstr>
      <vt:lpstr>CLOVE</vt:lpstr>
      <vt:lpstr>CLOVE</vt:lpstr>
      <vt:lpstr>CLOVE</vt:lpstr>
      <vt:lpstr>USES  OF CLOVE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user</cp:lastModifiedBy>
  <cp:revision>102</cp:revision>
  <dcterms:created xsi:type="dcterms:W3CDTF">2006-08-16T00:00:00Z</dcterms:created>
  <dcterms:modified xsi:type="dcterms:W3CDTF">2023-02-27T05:09:51Z</dcterms:modified>
</cp:coreProperties>
</file>