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9" r:id="rId14"/>
    <p:sldId id="270" r:id="rId15"/>
    <p:sldId id="267" r:id="rId16"/>
    <p:sldId id="273" r:id="rId1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643FA-5A8F-49D4-806F-68A5DE134D57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0E5A3-127D-4B48-BA05-2EB245377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1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0AAC0-17B7-4E1D-8E61-99AEB27870F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03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9D5DA5-64CC-4B52-AB44-068E0B4F30DA}"/>
              </a:ext>
            </a:extLst>
          </p:cNvPr>
          <p:cNvSpPr/>
          <p:nvPr/>
        </p:nvSpPr>
        <p:spPr>
          <a:xfrm>
            <a:off x="1143000" y="228600"/>
            <a:ext cx="1021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omic Sans MS" panose="030F0702030302020204" pitchFamily="66" charset="0"/>
                <a:cs typeface="Times New Roman" pitchFamily="18" charset="0"/>
              </a:rPr>
              <a:t>B.PHARM. 5</a:t>
            </a:r>
            <a:r>
              <a:rPr lang="en-US" sz="2000" b="1" baseline="30000" dirty="0">
                <a:latin typeface="Comic Sans MS" panose="030F0702030302020204" pitchFamily="66" charset="0"/>
                <a:cs typeface="Times New Roman" pitchFamily="18" charset="0"/>
              </a:rPr>
              <a:t>th</a:t>
            </a:r>
            <a:r>
              <a:rPr lang="en-US" sz="2000" b="1" dirty="0">
                <a:latin typeface="Comic Sans MS" panose="030F0702030302020204" pitchFamily="66" charset="0"/>
                <a:cs typeface="Times New Roman" pitchFamily="18" charset="0"/>
              </a:rPr>
              <a:t> SEMESTER BP504 T. PHARMACOGNOSY AND PHYTOCHEMISTRY II (Theory)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95691D-FCA5-4CED-9C6C-E59EE8165CC2}"/>
              </a:ext>
            </a:extLst>
          </p:cNvPr>
          <p:cNvSpPr/>
          <p:nvPr/>
        </p:nvSpPr>
        <p:spPr>
          <a:xfrm>
            <a:off x="457200" y="1898425"/>
            <a:ext cx="11049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UNIT-III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Isolation, Identification, and Analysis of Phytoconstituents</a:t>
            </a:r>
            <a:endParaRPr lang="en-US" sz="44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D) Resins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Podophyllotoxins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Curcumin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3AA68F-2288-4294-9871-012E86E5C50D}"/>
              </a:ext>
            </a:extLst>
          </p:cNvPr>
          <p:cNvSpPr/>
          <p:nvPr/>
        </p:nvSpPr>
        <p:spPr>
          <a:xfrm>
            <a:off x="3200400" y="4927923"/>
            <a:ext cx="6096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>
                <a:latin typeface="Comic Sans MS" panose="030F0702030302020204" pitchFamily="66" charset="0"/>
                <a:cs typeface="Times New Roman" pitchFamily="18" charset="0"/>
              </a:rPr>
              <a:t>DR. ANJU SINGH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  <a:cs typeface="Times New Roman" pitchFamily="18" charset="0"/>
              </a:rPr>
              <a:t>ASSISTANT PROFESSOR 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  <a:cs typeface="Times New Roman" pitchFamily="18" charset="0"/>
              </a:rPr>
              <a:t>SCHOOL OF PHARAMACEUTICAL SCIENCES 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  <a:cs typeface="Times New Roman" pitchFamily="18" charset="0"/>
              </a:rPr>
              <a:t>CSJMU, KANPUR</a:t>
            </a: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1440A3-014C-411B-8D3D-DB9823CE7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03" y="136387"/>
            <a:ext cx="1122593" cy="1143000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A23B637-3D7D-21FF-6E5F-1598E2F28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4967"/>
            <a:ext cx="27432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1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3ED0ED9-2BC2-026E-9A4D-1A42FBB5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10591800" cy="51054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Alcoholic extract is filtered and concentrated under reduced pressure to semisolid residue. 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This residue is dissolved in sufficient quantity of benzene.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Benzene portion is transferred to separating funnel and 0.1%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NaOH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solution is added, shacked slowly. 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The alkali layer is separated and repeated it twice. 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Combined alkali layer and acidify with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HCl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, yellow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colour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precipitate is formed. 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The extract is concentrated with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continious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stirring; lumpy mass of resin will be separated out. 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The extract is filtered and evaporated the filtrate to get crystal of pure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curcumin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65DE8D-69E0-B37B-FD1E-8084BC74C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03" y="136387"/>
            <a:ext cx="1122593" cy="1143000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76CA927-046B-78BE-DC93-B2BCE0323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4967"/>
            <a:ext cx="27432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10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50A5F6-5078-A158-D00A-50E9C1AC9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2B30CB4-4ACE-C24C-2557-AAA5FEA60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655638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omic Sans MS" panose="030F0702030302020204" pitchFamily="66" charset="0"/>
                <a:cs typeface="Times New Roman" pitchFamily="18" charset="0"/>
              </a:rPr>
              <a:t>CURCUMIN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10363200" cy="50292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omic Sans MS" panose="030F0702030302020204" pitchFamily="66" charset="0"/>
                <a:cs typeface="Times New Roman" pitchFamily="18" charset="0"/>
              </a:rPr>
              <a:t>Properties:  </a:t>
            </a:r>
          </a:p>
          <a:p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Appearance:  Orange yellow crystalline powder </a:t>
            </a:r>
          </a:p>
          <a:p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Odour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:  Characteristic</a:t>
            </a:r>
          </a:p>
          <a:p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Taste:   Slightly pungent bitter</a:t>
            </a:r>
          </a:p>
          <a:p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Solubility:  Insoluble in water and ether, but soluble in alcohol  </a:t>
            </a:r>
          </a:p>
          <a:p>
            <a:r>
              <a:rPr lang="en-US" sz="2400" b="1" dirty="0">
                <a:latin typeface="Comic Sans MS" panose="030F0702030302020204" pitchFamily="66" charset="0"/>
                <a:cs typeface="Times New Roman" pitchFamily="18" charset="0"/>
              </a:rPr>
              <a:t>Identification by chemical test:  </a:t>
            </a:r>
          </a:p>
          <a:p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Sample is treated with acetic anhydride and conc. H</a:t>
            </a:r>
            <a:r>
              <a:rPr lang="en-US" sz="2400" baseline="-25000" dirty="0">
                <a:latin typeface="Comic Sans MS" panose="030F0702030302020204" pitchFamily="66" charset="0"/>
                <a:cs typeface="Times New Roman" pitchFamily="18" charset="0"/>
              </a:rPr>
              <a:t>2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SO</a:t>
            </a:r>
            <a:r>
              <a:rPr lang="en-US" sz="2400" baseline="-25000" dirty="0">
                <a:latin typeface="Comic Sans MS" panose="030F0702030302020204" pitchFamily="66" charset="0"/>
                <a:cs typeface="Times New Roman" pitchFamily="18" charset="0"/>
              </a:rPr>
              <a:t>4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, it gives violet color. When this test is observed under UV light, red fluorescence is seen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88287A-1DAF-9739-A0BF-94C3653E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655638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omic Sans MS" panose="030F0702030302020204" pitchFamily="66" charset="0"/>
                <a:cs typeface="Times New Roman" pitchFamily="18" charset="0"/>
              </a:rPr>
              <a:t>CURCUMIN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2BAEAC-4835-B6DF-54DA-2CFEB606C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03" y="136387"/>
            <a:ext cx="1122593" cy="1143000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2E32B2D-F101-A25F-122E-1BD588BB8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4967"/>
            <a:ext cx="27432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11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FB11C8-A13E-8B5B-FEF6-7C838D76F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655638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omic Sans MS" panose="030F0702030302020204" pitchFamily="66" charset="0"/>
                <a:cs typeface="Times New Roman" pitchFamily="18" charset="0"/>
              </a:rPr>
              <a:t>CURCUMIN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9829800" cy="510540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>
                <a:latin typeface="Comic Sans MS" panose="030F0702030302020204" pitchFamily="66" charset="0"/>
                <a:cs typeface="Times New Roman" pitchFamily="18" charset="0"/>
              </a:rPr>
              <a:t>Analysis by TLC: 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Comic Sans MS" panose="030F0702030302020204" pitchFamily="66" charset="0"/>
                <a:cs typeface="Times New Roman" pitchFamily="18" charset="0"/>
              </a:rPr>
              <a:t>Sample preparation : 1mg of </a:t>
            </a:r>
            <a:r>
              <a:rPr lang="en-US" dirty="0" err="1">
                <a:latin typeface="Comic Sans MS" panose="030F0702030302020204" pitchFamily="66" charset="0"/>
                <a:cs typeface="Times New Roman" pitchFamily="18" charset="0"/>
              </a:rPr>
              <a:t>Curcumin</a:t>
            </a:r>
            <a:r>
              <a:rPr lang="en-US" dirty="0">
                <a:latin typeface="Comic Sans MS" panose="030F0702030302020204" pitchFamily="66" charset="0"/>
                <a:cs typeface="Times New Roman" pitchFamily="18" charset="0"/>
              </a:rPr>
              <a:t> is dissolved in 1ml of methanol 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Comic Sans MS" panose="030F0702030302020204" pitchFamily="66" charset="0"/>
                <a:cs typeface="Times New Roman" pitchFamily="18" charset="0"/>
              </a:rPr>
              <a:t>Standard sample : </a:t>
            </a:r>
            <a:r>
              <a:rPr lang="en-US" dirty="0" err="1">
                <a:latin typeface="Comic Sans MS" panose="030F0702030302020204" pitchFamily="66" charset="0"/>
                <a:cs typeface="Times New Roman" pitchFamily="18" charset="0"/>
              </a:rPr>
              <a:t>Curcumin</a:t>
            </a:r>
            <a:r>
              <a:rPr lang="en-US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Comic Sans MS" panose="030F0702030302020204" pitchFamily="66" charset="0"/>
                <a:cs typeface="Times New Roman" pitchFamily="18" charset="0"/>
              </a:rPr>
              <a:t>Stationary phase : Silica gel-G 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Comic Sans MS" panose="030F0702030302020204" pitchFamily="66" charset="0"/>
                <a:cs typeface="Times New Roman" pitchFamily="18" charset="0"/>
              </a:rPr>
              <a:t>Mobile phase  : Chloroform: Ethanol: Glacial acetic acid (94:5:1)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Comic Sans MS" panose="030F0702030302020204" pitchFamily="66" charset="0"/>
                <a:cs typeface="Times New Roman" pitchFamily="18" charset="0"/>
              </a:rPr>
              <a:t>Detecting agent : Observed under U.V light at 366nm 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Comic Sans MS" panose="030F0702030302020204" pitchFamily="66" charset="0"/>
                <a:cs typeface="Times New Roman" pitchFamily="18" charset="0"/>
              </a:rPr>
              <a:t> RF Value  : 0.79  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Comic Sans MS" panose="030F0702030302020204" pitchFamily="66" charset="0"/>
                <a:cs typeface="Times New Roman" pitchFamily="18" charset="0"/>
              </a:rPr>
              <a:t>Analysis by HPLC  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Comic Sans MS" panose="030F0702030302020204" pitchFamily="66" charset="0"/>
                <a:cs typeface="Times New Roman" pitchFamily="18" charset="0"/>
              </a:rPr>
              <a:t>Method  : Isocratic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Comic Sans MS" panose="030F0702030302020204" pitchFamily="66" charset="0"/>
                <a:cs typeface="Times New Roman" pitchFamily="18" charset="0"/>
              </a:rPr>
              <a:t>Stationary phase : C18 column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Comic Sans MS" panose="030F0702030302020204" pitchFamily="66" charset="0"/>
                <a:cs typeface="Times New Roman" pitchFamily="18" charset="0"/>
              </a:rPr>
              <a:t>Mobile phase  : Methanol: 2% Acetic acid and </a:t>
            </a:r>
            <a:r>
              <a:rPr lang="en-US" dirty="0" err="1">
                <a:latin typeface="Comic Sans MS" panose="030F0702030302020204" pitchFamily="66" charset="0"/>
                <a:cs typeface="Times New Roman" pitchFamily="18" charset="0"/>
              </a:rPr>
              <a:t>Acetonitrile</a:t>
            </a:r>
            <a:r>
              <a:rPr lang="en-US" dirty="0">
                <a:latin typeface="Comic Sans MS" panose="030F0702030302020204" pitchFamily="66" charset="0"/>
                <a:cs typeface="Times New Roman" pitchFamily="18" charset="0"/>
              </a:rPr>
              <a:t>  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Comic Sans MS" panose="030F0702030302020204" pitchFamily="66" charset="0"/>
                <a:cs typeface="Times New Roman" pitchFamily="18" charset="0"/>
              </a:rPr>
              <a:t>Detection  : UV-Visible detection 425nm </a:t>
            </a:r>
          </a:p>
          <a:p>
            <a:pPr>
              <a:spcBef>
                <a:spcPts val="1200"/>
              </a:spcBef>
              <a:buNone/>
            </a:pPr>
            <a:endParaRPr lang="en-US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A3602B-3ECA-1614-4AC7-3651E6BE6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03" y="136387"/>
            <a:ext cx="1122593" cy="1143000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77E7D94-6BAA-64D5-E0B6-BD1B38079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4967"/>
            <a:ext cx="27432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12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2A53A0-0AD7-DF76-CF4C-316DDAFEE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etermination of curcuminoids by thin-layer chromatography (TLC).... |  Download Scientific Dia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295400"/>
            <a:ext cx="3218375" cy="4419600"/>
          </a:xfrm>
          <a:prstGeom prst="rect">
            <a:avLst/>
          </a:prstGeom>
          <a:noFill/>
        </p:spPr>
      </p:pic>
      <p:sp>
        <p:nvSpPr>
          <p:cNvPr id="1030" name="AutoShape 6" descr="Quantitative Estimation of Purified Turmeric Extract Components using TLC  and HPLC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Quantitative Estimation of Purified Turmeric Extract Components using TLC  and HPLC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/>
          <a:srcRect l="36471" t="38542" r="38235" b="25000"/>
          <a:stretch>
            <a:fillRect/>
          </a:stretch>
        </p:blipFill>
        <p:spPr bwMode="auto">
          <a:xfrm>
            <a:off x="5105400" y="1295400"/>
            <a:ext cx="533617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1E637E2-2CA2-9477-EB4E-1F7C18BA16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03" y="136387"/>
            <a:ext cx="1122593" cy="1143000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C0B779A0-5C1A-A96E-C7F6-210359FA0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4967"/>
            <a:ext cx="27432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13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CB4D1CD-758A-6A8E-2E4B-54F978321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mic Sans MS" panose="030F0702030302020204" pitchFamily="66" charset="0"/>
              </a:rPr>
              <a:t>HPLC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0588" t="38542" r="32353" b="34375"/>
          <a:stretch>
            <a:fillRect/>
          </a:stretch>
        </p:blipFill>
        <p:spPr bwMode="auto">
          <a:xfrm>
            <a:off x="1756996" y="1638300"/>
            <a:ext cx="867800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85A0C5-6189-C93E-5A35-9372AC761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03" y="136387"/>
            <a:ext cx="1122593" cy="1143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74FF5-657E-2818-6147-A2A0CF564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4967"/>
            <a:ext cx="27432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14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E12DB-A0CE-713B-1756-AE9D3B75D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655638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omic Sans MS" panose="030F0702030302020204" pitchFamily="66" charset="0"/>
                <a:cs typeface="Times New Roman" pitchFamily="18" charset="0"/>
              </a:rPr>
              <a:t>CURCUMIN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10058400" cy="467836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omic Sans MS" panose="030F0702030302020204" pitchFamily="66" charset="0"/>
                <a:cs typeface="Times New Roman" pitchFamily="18" charset="0"/>
              </a:rPr>
              <a:t>Utilization: </a:t>
            </a:r>
          </a:p>
          <a:p>
            <a:r>
              <a:rPr lang="en-US" sz="2800" dirty="0">
                <a:latin typeface="Comic Sans MS" panose="030F0702030302020204" pitchFamily="66" charset="0"/>
                <a:cs typeface="Times New Roman" pitchFamily="18" charset="0"/>
              </a:rPr>
              <a:t>It is used as ant-inflammatory, anti arthritic, antimicrobial and antioxidant. </a:t>
            </a:r>
          </a:p>
          <a:p>
            <a:r>
              <a:rPr lang="en-US" sz="2800" dirty="0">
                <a:latin typeface="Comic Sans MS" panose="030F0702030302020204" pitchFamily="66" charset="0"/>
                <a:cs typeface="Times New Roman" pitchFamily="18" charset="0"/>
              </a:rPr>
              <a:t>It is also used against peptic ulcer, wound healing.  </a:t>
            </a:r>
          </a:p>
          <a:p>
            <a:r>
              <a:rPr lang="en-US" sz="2800" dirty="0">
                <a:latin typeface="Comic Sans MS" panose="030F0702030302020204" pitchFamily="66" charset="0"/>
                <a:cs typeface="Times New Roman" pitchFamily="18" charset="0"/>
              </a:rPr>
              <a:t>Storage condition: </a:t>
            </a:r>
          </a:p>
          <a:p>
            <a:r>
              <a:rPr lang="en-US" sz="2800" dirty="0">
                <a:latin typeface="Comic Sans MS" panose="030F0702030302020204" pitchFamily="66" charset="0"/>
                <a:cs typeface="Times New Roman" pitchFamily="18" charset="0"/>
              </a:rPr>
              <a:t>It should be store in well closed and air-tight containers protected from light and in cool place.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44AB37-15A9-1B2A-312E-245488CDC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03" y="136387"/>
            <a:ext cx="1122593" cy="1143000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0FC84D2-A97A-A6CA-FC3F-C734CEAC5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4967"/>
            <a:ext cx="27432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15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D480705-113D-AE17-CCC5-010CD469A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mic Sans MS" panose="030F0702030302020204" pitchFamily="66" charset="0"/>
                <a:cs typeface="Times New Roman" pitchFamily="18" charset="0"/>
              </a:rPr>
              <a:t>REFERENCES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>
                <a:latin typeface="Comic Sans MS" panose="030F0702030302020204" pitchFamily="66" charset="0"/>
                <a:cs typeface="Times New Roman" pitchFamily="18" charset="0"/>
              </a:rPr>
              <a:t>	Lecture notes by Mr. </a:t>
            </a:r>
            <a:r>
              <a:rPr lang="en-US" sz="2800" dirty="0" err="1">
                <a:latin typeface="Comic Sans MS" panose="030F0702030302020204" pitchFamily="66" charset="0"/>
                <a:cs typeface="Times New Roman" pitchFamily="18" charset="0"/>
              </a:rPr>
              <a:t>Ashutosh</a:t>
            </a:r>
            <a:r>
              <a:rPr lang="en-US" sz="2800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  <a:cs typeface="Times New Roman" pitchFamily="18" charset="0"/>
              </a:rPr>
              <a:t>Meher</a:t>
            </a:r>
            <a:r>
              <a:rPr lang="en-US" sz="2800" dirty="0">
                <a:latin typeface="Comic Sans MS" panose="030F0702030302020204" pitchFamily="66" charset="0"/>
                <a:cs typeface="Times New Roman" pitchFamily="18" charset="0"/>
              </a:rPr>
              <a:t>, Associate professor, </a:t>
            </a:r>
            <a:r>
              <a:rPr lang="en-US" sz="2800" dirty="0" err="1">
                <a:latin typeface="Comic Sans MS" panose="030F0702030302020204" pitchFamily="66" charset="0"/>
                <a:cs typeface="Times New Roman" pitchFamily="18" charset="0"/>
              </a:rPr>
              <a:t>Barpali</a:t>
            </a:r>
            <a:r>
              <a:rPr lang="en-US" sz="2800" dirty="0"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Comic Sans MS" panose="030F0702030302020204" pitchFamily="66" charset="0"/>
                <a:cs typeface="Times New Roman" pitchFamily="18" charset="0"/>
              </a:rPr>
              <a:t>Bargarh</a:t>
            </a:r>
            <a:r>
              <a:rPr lang="en-US" sz="2800" dirty="0"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Comic Sans MS" panose="030F0702030302020204" pitchFamily="66" charset="0"/>
                <a:cs typeface="Times New Roman" pitchFamily="18" charset="0"/>
              </a:rPr>
              <a:t>Odisha</a:t>
            </a:r>
            <a:endParaRPr lang="en-US" sz="2800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170F58-F335-CDAA-6336-07F275B23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03" y="136387"/>
            <a:ext cx="1122593" cy="1143000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BC436CB-BC0F-0600-04C7-25D07D3DC274}"/>
              </a:ext>
            </a:extLst>
          </p:cNvPr>
          <p:cNvSpPr txBox="1">
            <a:spLocks/>
          </p:cNvSpPr>
          <p:nvPr/>
        </p:nvSpPr>
        <p:spPr>
          <a:xfrm>
            <a:off x="8610600" y="62349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16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7D2B80C-200D-F9A2-F959-EF0E3E224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9448800" cy="609600"/>
          </a:xfrm>
        </p:spPr>
        <p:txBody>
          <a:bodyPr>
            <a:noAutofit/>
          </a:bodyPr>
          <a:lstStyle/>
          <a:p>
            <a:br>
              <a:rPr lang="en-US" sz="3300" b="1" dirty="0">
                <a:latin typeface="Comic Sans MS" panose="030F0702030302020204" pitchFamily="66" charset="0"/>
                <a:cs typeface="Times New Roman" pitchFamily="18" charset="0"/>
              </a:rPr>
            </a:br>
            <a:r>
              <a:rPr lang="en-US" sz="3300" b="1" dirty="0">
                <a:latin typeface="Comic Sans MS" panose="030F0702030302020204" pitchFamily="66" charset="0"/>
                <a:cs typeface="Times New Roman" pitchFamily="18" charset="0"/>
              </a:rPr>
              <a:t>RESINS: EXTRACTION AND ISOLATION: </a:t>
            </a:r>
            <a:br>
              <a:rPr lang="en-US" sz="3300" b="1" dirty="0">
                <a:latin typeface="Comic Sans MS" panose="030F0702030302020204" pitchFamily="66" charset="0"/>
                <a:cs typeface="Times New Roman" pitchFamily="18" charset="0"/>
              </a:rPr>
            </a:br>
            <a:endParaRPr lang="en-US" sz="3300" b="1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10820400" cy="47244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>
                <a:latin typeface="Comic Sans MS" panose="030F0702030302020204" pitchFamily="66" charset="0"/>
                <a:cs typeface="Times New Roman" pitchFamily="18" charset="0"/>
              </a:rPr>
              <a:t>Pharmaceutical resins are obtained from the plants and animals by following methods.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Comic Sans MS" panose="030F0702030302020204" pitchFamily="66" charset="0"/>
                <a:cs typeface="Times New Roman" pitchFamily="18" charset="0"/>
              </a:rPr>
              <a:t>Method 1: A Powdered drug is extracted with alcohol, filtered and concentrated. 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Comic Sans MS" panose="030F0702030302020204" pitchFamily="66" charset="0"/>
                <a:cs typeface="Times New Roman" pitchFamily="18" charset="0"/>
              </a:rPr>
              <a:t>Then concentrated extract is shacked with excess of water to get precipitated. 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Comic Sans MS" panose="030F0702030302020204" pitchFamily="66" charset="0"/>
                <a:cs typeface="Times New Roman" pitchFamily="18" charset="0"/>
              </a:rPr>
              <a:t>This method is used for extraction of Jalap, </a:t>
            </a:r>
            <a:r>
              <a:rPr lang="en-US" dirty="0" err="1">
                <a:latin typeface="Comic Sans MS" panose="030F0702030302020204" pitchFamily="66" charset="0"/>
                <a:cs typeface="Times New Roman" pitchFamily="18" charset="0"/>
              </a:rPr>
              <a:t>Podophyllum</a:t>
            </a:r>
            <a:r>
              <a:rPr lang="en-US" dirty="0">
                <a:latin typeface="Comic Sans MS" panose="030F0702030302020204" pitchFamily="66" charset="0"/>
                <a:cs typeface="Times New Roman" pitchFamily="18" charset="0"/>
              </a:rPr>
              <a:t>, ipomoea, etc. 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Comic Sans MS" panose="030F0702030302020204" pitchFamily="66" charset="0"/>
                <a:cs typeface="Times New Roman" pitchFamily="18" charset="0"/>
              </a:rPr>
              <a:t>Method 2: By distillation for separation of oil, e.g. Colophony, copaiba, etc.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Comic Sans MS" panose="030F0702030302020204" pitchFamily="66" charset="0"/>
                <a:cs typeface="Times New Roman" pitchFamily="18" charset="0"/>
              </a:rPr>
              <a:t>Method 3: By heating the plant part, e.g. Guaiacum etc.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Comic Sans MS" panose="030F0702030302020204" pitchFamily="66" charset="0"/>
                <a:cs typeface="Times New Roman" pitchFamily="18" charset="0"/>
              </a:rPr>
              <a:t>Method 4: As plant exudates by incision, e.g. Myrrh, Balsam, etc.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C91111-1678-36F3-0923-FB4D273DE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03" y="136387"/>
            <a:ext cx="1122593" cy="1143000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9E219A0-E677-BB99-7EA0-18DC6406E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4967"/>
            <a:ext cx="27432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2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FC3C7C-E702-15BD-AE03-7641976B4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762000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omic Sans MS" panose="030F0702030302020204" pitchFamily="66" charset="0"/>
                <a:cs typeface="Times New Roman" pitchFamily="18" charset="0"/>
              </a:rPr>
              <a:t>PODOPHYLLOTOXIN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3178106"/>
            <a:ext cx="1896855" cy="286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169900"/>
            <a:ext cx="2637232" cy="286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914400" y="1239114"/>
            <a:ext cx="10439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Biological source:  </a:t>
            </a:r>
          </a:p>
          <a:p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Podophylotoxin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is the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lactone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resin present in the root and rhizome of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Podophyllum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hexandrum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and P.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emodi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, belongs to family –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Berberidaceae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Podophyllum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resin contains not less than 40% and not more than 50% of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podophyllotoxin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7644EE-91FB-22DF-C965-6254B5CFDC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03" y="136387"/>
            <a:ext cx="1122593" cy="1143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EE37C-9032-7ACC-E0B9-9646E7ABC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4967"/>
            <a:ext cx="27432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3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B7410-19A3-C4D2-F911-5102A822B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43717"/>
            <a:ext cx="10744200" cy="527381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Isolation:  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Required quantity of rhizomes or roots of P.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emodi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is taken with methanol, filtered it and evaporated to semisolid mass. 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Semisolid mass is dissolved into acidic water. 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Precipitate is formed which should be allowed for at least for 2hrs., filtered it and the filtrate is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washedwith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cold water. 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The residue is collected, washed with acidified water and dry to obtain dark brown amorphous powder. 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Then the residue is extract with hot alcohol, filtered and</a:t>
            </a:r>
          </a:p>
          <a:p>
            <a:pPr>
              <a:spcBef>
                <a:spcPts val="1200"/>
              </a:spcBef>
              <a:buNone/>
            </a:pP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	evaporated to dryness. 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Finally residue is re-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crystallise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in benzene to yield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podophyllotoxin</a:t>
            </a:r>
            <a:endParaRPr lang="en-US" sz="2400" dirty="0">
              <a:latin typeface="Comic Sans MS" panose="030F0702030302020204" pitchFamily="66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endParaRPr lang="en-US" sz="2400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B43612C-08E4-6C62-9C3A-3D3933D94DDB}"/>
              </a:ext>
            </a:extLst>
          </p:cNvPr>
          <p:cNvSpPr txBox="1">
            <a:spLocks/>
          </p:cNvSpPr>
          <p:nvPr/>
        </p:nvSpPr>
        <p:spPr>
          <a:xfrm>
            <a:off x="1981200" y="3810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Comic Sans MS" panose="030F0702030302020204" pitchFamily="66" charset="0"/>
                <a:cs typeface="Times New Roman" pitchFamily="18" charset="0"/>
              </a:rPr>
              <a:t>PODOPHYLLOTOXIN</a:t>
            </a:r>
            <a:endParaRPr lang="en-US" sz="4800" b="1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9E8139-5DB0-749A-DCB1-A260CFF91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03" y="136387"/>
            <a:ext cx="1122593" cy="1143000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C8DBFF5-DE71-3BE2-D919-C2AA77D3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4967"/>
            <a:ext cx="27432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4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1E851AF-13BA-BFC2-236F-604A2F57E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10591800" cy="5181599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omic Sans MS" panose="030F0702030302020204" pitchFamily="66" charset="0"/>
                <a:cs typeface="Times New Roman" pitchFamily="18" charset="0"/>
              </a:rPr>
              <a:t>Properties:  </a:t>
            </a:r>
          </a:p>
          <a:p>
            <a:r>
              <a:rPr lang="en-US" sz="2800" dirty="0">
                <a:latin typeface="Comic Sans MS" panose="030F0702030302020204" pitchFamily="66" charset="0"/>
                <a:cs typeface="Times New Roman" pitchFamily="18" charset="0"/>
              </a:rPr>
              <a:t>Appearance:  White to off-white solid</a:t>
            </a:r>
          </a:p>
          <a:p>
            <a:r>
              <a:rPr lang="en-US" sz="2800" dirty="0" err="1">
                <a:latin typeface="Comic Sans MS" panose="030F0702030302020204" pitchFamily="66" charset="0"/>
                <a:cs typeface="Times New Roman" pitchFamily="18" charset="0"/>
              </a:rPr>
              <a:t>Odour</a:t>
            </a:r>
            <a:r>
              <a:rPr lang="en-US" sz="2800" dirty="0">
                <a:latin typeface="Comic Sans MS" panose="030F0702030302020204" pitchFamily="66" charset="0"/>
                <a:cs typeface="Times New Roman" pitchFamily="18" charset="0"/>
              </a:rPr>
              <a:t>:  Characteristic</a:t>
            </a:r>
          </a:p>
          <a:p>
            <a:r>
              <a:rPr lang="en-US" sz="2800" dirty="0">
                <a:latin typeface="Comic Sans MS" panose="030F0702030302020204" pitchFamily="66" charset="0"/>
                <a:cs typeface="Times New Roman" pitchFamily="18" charset="0"/>
              </a:rPr>
              <a:t>Taste:    Bitter </a:t>
            </a:r>
          </a:p>
          <a:p>
            <a:r>
              <a:rPr lang="en-US" sz="2800" dirty="0">
                <a:latin typeface="Comic Sans MS" panose="030F0702030302020204" pitchFamily="66" charset="0"/>
                <a:cs typeface="Times New Roman" pitchFamily="18" charset="0"/>
              </a:rPr>
              <a:t>Solubility:  It is soluble in acetone, benzene; very soluble in ethanol, chloroform;  slightly soluble in water; insoluble in ethyl ether   </a:t>
            </a:r>
          </a:p>
          <a:p>
            <a:r>
              <a:rPr lang="en-US" sz="2800" b="1" dirty="0">
                <a:latin typeface="Comic Sans MS" panose="030F0702030302020204" pitchFamily="66" charset="0"/>
                <a:cs typeface="Times New Roman" pitchFamily="18" charset="0"/>
              </a:rPr>
              <a:t>Identification by chemical test:  </a:t>
            </a:r>
          </a:p>
          <a:p>
            <a:r>
              <a:rPr lang="en-US" sz="2800" dirty="0">
                <a:latin typeface="Comic Sans MS" panose="030F0702030302020204" pitchFamily="66" charset="0"/>
                <a:cs typeface="Times New Roman" pitchFamily="18" charset="0"/>
              </a:rPr>
              <a:t>Sample drug + 50% H</a:t>
            </a:r>
            <a:r>
              <a:rPr lang="en-US" sz="2800" baseline="-25000" dirty="0">
                <a:latin typeface="Comic Sans MS" panose="030F0702030302020204" pitchFamily="66" charset="0"/>
                <a:cs typeface="Times New Roman" pitchFamily="18" charset="0"/>
              </a:rPr>
              <a:t>2</a:t>
            </a:r>
            <a:r>
              <a:rPr lang="en-US" sz="2800" dirty="0">
                <a:latin typeface="Comic Sans MS" panose="030F0702030302020204" pitchFamily="66" charset="0"/>
                <a:cs typeface="Times New Roman" pitchFamily="18" charset="0"/>
              </a:rPr>
              <a:t>SO</a:t>
            </a:r>
            <a:r>
              <a:rPr lang="en-US" sz="2800" baseline="-25000" dirty="0">
                <a:latin typeface="Comic Sans MS" panose="030F0702030302020204" pitchFamily="66" charset="0"/>
                <a:cs typeface="Times New Roman" pitchFamily="18" charset="0"/>
              </a:rPr>
              <a:t>4</a:t>
            </a:r>
            <a:r>
              <a:rPr lang="en-US" sz="2800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2800" dirty="0">
                <a:latin typeface="Comic Sans MS" panose="030F0702030302020204" pitchFamily="66" charset="0"/>
                <a:cs typeface="Times New Roman"/>
              </a:rPr>
              <a:t>→</a:t>
            </a:r>
            <a:r>
              <a:rPr lang="en-US" sz="2800" dirty="0">
                <a:latin typeface="Comic Sans MS" panose="030F0702030302020204" pitchFamily="66" charset="0"/>
                <a:cs typeface="Times New Roman" pitchFamily="18" charset="0"/>
              </a:rPr>
              <a:t> violet-blue color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BB12415-AA39-DBC3-CCE4-4F11AF27ACAA}"/>
              </a:ext>
            </a:extLst>
          </p:cNvPr>
          <p:cNvSpPr txBox="1">
            <a:spLocks/>
          </p:cNvSpPr>
          <p:nvPr/>
        </p:nvSpPr>
        <p:spPr>
          <a:xfrm>
            <a:off x="1981200" y="3810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Comic Sans MS" panose="030F0702030302020204" pitchFamily="66" charset="0"/>
                <a:cs typeface="Times New Roman" pitchFamily="18" charset="0"/>
              </a:rPr>
              <a:t>PODOPHYLLOTOXIN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F43035-D629-3D98-97F7-F7FDCDC55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03" y="136387"/>
            <a:ext cx="1122593" cy="1143000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1D432BF-645B-BACF-EA96-A5BBDC15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4967"/>
            <a:ext cx="27432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5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949F793-039A-68C7-2970-E9AE53A10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79387"/>
            <a:ext cx="11582400" cy="507696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1800" dirty="0">
                <a:latin typeface="Comic Sans MS" panose="030F0702030302020204" pitchFamily="66" charset="0"/>
                <a:cs typeface="Times New Roman" pitchFamily="18" charset="0"/>
              </a:rPr>
              <a:t>Analysis by TLC  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latin typeface="Comic Sans MS" panose="030F0702030302020204" pitchFamily="66" charset="0"/>
                <a:cs typeface="Times New Roman" pitchFamily="18" charset="0"/>
              </a:rPr>
              <a:t>Sample preparation : 1mg of </a:t>
            </a:r>
            <a:r>
              <a:rPr lang="en-US" sz="1800" dirty="0" err="1">
                <a:latin typeface="Comic Sans MS" panose="030F0702030302020204" pitchFamily="66" charset="0"/>
                <a:cs typeface="Times New Roman" pitchFamily="18" charset="0"/>
              </a:rPr>
              <a:t>Podophyllotoxin</a:t>
            </a:r>
            <a:r>
              <a:rPr lang="en-US" sz="1800" dirty="0">
                <a:latin typeface="Comic Sans MS" panose="030F0702030302020204" pitchFamily="66" charset="0"/>
                <a:cs typeface="Times New Roman" pitchFamily="18" charset="0"/>
              </a:rPr>
              <a:t> is dissolved in 1ml of methanol 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latin typeface="Comic Sans MS" panose="030F0702030302020204" pitchFamily="66" charset="0"/>
                <a:cs typeface="Times New Roman" pitchFamily="18" charset="0"/>
              </a:rPr>
              <a:t>Standard sample : </a:t>
            </a:r>
            <a:r>
              <a:rPr lang="en-US" sz="1800" dirty="0" err="1">
                <a:latin typeface="Comic Sans MS" panose="030F0702030302020204" pitchFamily="66" charset="0"/>
                <a:cs typeface="Times New Roman" pitchFamily="18" charset="0"/>
              </a:rPr>
              <a:t>Podophyllotoxin</a:t>
            </a:r>
            <a:r>
              <a:rPr lang="en-US" sz="1800" dirty="0">
                <a:latin typeface="Comic Sans MS" panose="030F0702030302020204" pitchFamily="66" charset="0"/>
                <a:cs typeface="Times New Roman" pitchFamily="18" charset="0"/>
              </a:rPr>
              <a:t>	Stationary phase : Silica gel-G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latin typeface="Comic Sans MS" panose="030F0702030302020204" pitchFamily="66" charset="0"/>
                <a:cs typeface="Times New Roman" pitchFamily="18" charset="0"/>
              </a:rPr>
              <a:t>Mobile phase :Chloroform: Methanol (90:10) for about 6cm (Only glycosides are separated but </a:t>
            </a:r>
            <a:r>
              <a:rPr lang="en-US" sz="1800" dirty="0" err="1">
                <a:latin typeface="Comic Sans MS" panose="030F0702030302020204" pitchFamily="66" charset="0"/>
                <a:cs typeface="Times New Roman" pitchFamily="18" charset="0"/>
              </a:rPr>
              <a:t>aglycone</a:t>
            </a:r>
            <a:r>
              <a:rPr lang="en-US" sz="1800" dirty="0">
                <a:latin typeface="Comic Sans MS" panose="030F0702030302020204" pitchFamily="66" charset="0"/>
                <a:cs typeface="Times New Roman" pitchFamily="18" charset="0"/>
              </a:rPr>
              <a:t> like </a:t>
            </a:r>
            <a:r>
              <a:rPr lang="en-US" sz="1800" dirty="0" err="1">
                <a:latin typeface="Comic Sans MS" panose="030F0702030302020204" pitchFamily="66" charset="0"/>
                <a:cs typeface="Times New Roman" pitchFamily="18" charset="0"/>
              </a:rPr>
              <a:t>podophyllotoxin</a:t>
            </a:r>
            <a:r>
              <a:rPr lang="en-US" sz="1800" dirty="0">
                <a:latin typeface="Comic Sans MS" panose="030F0702030302020204" pitchFamily="66" charset="0"/>
                <a:cs typeface="Times New Roman" pitchFamily="18" charset="0"/>
              </a:rPr>
              <a:t> remains in the region of the front.  (TOULENE :ETOAC::5:7)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latin typeface="Comic Sans MS" panose="030F0702030302020204" pitchFamily="66" charset="0"/>
                <a:cs typeface="Times New Roman" pitchFamily="18" charset="0"/>
              </a:rPr>
              <a:t>The same plate is again eluted with more weakly polar Solvent Chloroform: Acetone (65:35) </a:t>
            </a:r>
            <a:r>
              <a:rPr lang="en-US" sz="1800" dirty="0" err="1">
                <a:latin typeface="Comic Sans MS" panose="030F0702030302020204" pitchFamily="66" charset="0"/>
                <a:cs typeface="Times New Roman" pitchFamily="18" charset="0"/>
              </a:rPr>
              <a:t>upto</a:t>
            </a:r>
            <a:r>
              <a:rPr lang="en-US" sz="1800" dirty="0">
                <a:latin typeface="Comic Sans MS" panose="030F0702030302020204" pitchFamily="66" charset="0"/>
                <a:cs typeface="Times New Roman" pitchFamily="18" charset="0"/>
              </a:rPr>
              <a:t> 12cm. 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latin typeface="Comic Sans MS" panose="030F0702030302020204" pitchFamily="66" charset="0"/>
                <a:cs typeface="Times New Roman" pitchFamily="18" charset="0"/>
              </a:rPr>
              <a:t>Detecting agent : Spray with methanol H</a:t>
            </a:r>
            <a:r>
              <a:rPr lang="en-US" sz="1800" baseline="-25000" dirty="0">
                <a:latin typeface="Comic Sans MS" panose="030F0702030302020204" pitchFamily="66" charset="0"/>
                <a:cs typeface="Times New Roman" pitchFamily="18" charset="0"/>
              </a:rPr>
              <a:t>2</a:t>
            </a:r>
            <a:r>
              <a:rPr lang="en-US" sz="1800" dirty="0">
                <a:latin typeface="Comic Sans MS" panose="030F0702030302020204" pitchFamily="66" charset="0"/>
                <a:cs typeface="Times New Roman" pitchFamily="18" charset="0"/>
              </a:rPr>
              <a:t>SO</a:t>
            </a:r>
            <a:r>
              <a:rPr lang="en-US" sz="1800" baseline="-25000" dirty="0">
                <a:latin typeface="Comic Sans MS" panose="030F0702030302020204" pitchFamily="66" charset="0"/>
                <a:cs typeface="Times New Roman" pitchFamily="18" charset="0"/>
              </a:rPr>
              <a:t>4 .</a:t>
            </a:r>
            <a:r>
              <a:rPr lang="en-US" sz="1800" dirty="0">
                <a:latin typeface="Comic Sans MS" panose="030F0702030302020204" pitchFamily="66" charset="0"/>
                <a:cs typeface="Times New Roman" pitchFamily="18" charset="0"/>
              </a:rPr>
              <a:t> heat 10 min at  110° C	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latin typeface="Comic Sans MS" panose="030F0702030302020204" pitchFamily="66" charset="0"/>
                <a:cs typeface="Times New Roman" pitchFamily="18" charset="0"/>
              </a:rPr>
              <a:t>RF Value : 0.65	Color spot : Yellow spot 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latin typeface="Comic Sans MS" panose="030F0702030302020204" pitchFamily="66" charset="0"/>
                <a:cs typeface="Times New Roman" pitchFamily="18" charset="0"/>
              </a:rPr>
              <a:t>Analysis by HPLC   	Method : Isocratic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latin typeface="Comic Sans MS" panose="030F0702030302020204" pitchFamily="66" charset="0"/>
                <a:cs typeface="Times New Roman" pitchFamily="18" charset="0"/>
              </a:rPr>
              <a:t>Stationary phase : C18 column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latin typeface="Comic Sans MS" panose="030F0702030302020204" pitchFamily="66" charset="0"/>
                <a:cs typeface="Times New Roman" pitchFamily="18" charset="0"/>
              </a:rPr>
              <a:t>Mobile phase  : Methanol: water (6:4) at flow rate 0.8ml/min.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latin typeface="Comic Sans MS" panose="030F0702030302020204" pitchFamily="66" charset="0"/>
                <a:cs typeface="Times New Roman" pitchFamily="18" charset="0"/>
              </a:rPr>
              <a:t>Detection  : Photodiode detector at 283nm 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BE597C2-F50D-4E1F-7FAE-F57BBF1151D7}"/>
              </a:ext>
            </a:extLst>
          </p:cNvPr>
          <p:cNvSpPr txBox="1">
            <a:spLocks/>
          </p:cNvSpPr>
          <p:nvPr/>
        </p:nvSpPr>
        <p:spPr>
          <a:xfrm>
            <a:off x="1981200" y="3810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Comic Sans MS" panose="030F0702030302020204" pitchFamily="66" charset="0"/>
                <a:cs typeface="Times New Roman" pitchFamily="18" charset="0"/>
              </a:rPr>
              <a:t>PODOPHYLLOTOXIN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778AC1-962E-6BA9-AE11-A69F0F404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03" y="136387"/>
            <a:ext cx="1122593" cy="1143000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BDE09C2-5786-A212-F6A7-9E6A120D8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4967"/>
            <a:ext cx="27432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6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50AF55-1F42-FA03-D267-A7DE57F0F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10515600" cy="51054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omic Sans MS" panose="030F0702030302020204" pitchFamily="66" charset="0"/>
                <a:cs typeface="Times New Roman" pitchFamily="18" charset="0"/>
              </a:rPr>
              <a:t>Utilization:  </a:t>
            </a:r>
          </a:p>
          <a:p>
            <a:r>
              <a:rPr lang="en-US" sz="2800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  <a:cs typeface="Times New Roman" pitchFamily="18" charset="0"/>
              </a:rPr>
              <a:t>Podophyllotoxin</a:t>
            </a:r>
            <a:r>
              <a:rPr lang="en-US" sz="2800" dirty="0">
                <a:latin typeface="Comic Sans MS" panose="030F0702030302020204" pitchFamily="66" charset="0"/>
                <a:cs typeface="Times New Roman" pitchFamily="18" charset="0"/>
              </a:rPr>
              <a:t> and its derivatives are used as cathartic, purgative, antiviral agent, vesicant, </a:t>
            </a:r>
            <a:r>
              <a:rPr lang="en-US" sz="2800" dirty="0" err="1">
                <a:latin typeface="Comic Sans MS" panose="030F0702030302020204" pitchFamily="66" charset="0"/>
                <a:cs typeface="Times New Roman" pitchFamily="18" charset="0"/>
              </a:rPr>
              <a:t>antihelminthic</a:t>
            </a:r>
            <a:r>
              <a:rPr lang="en-US" sz="2800" dirty="0">
                <a:latin typeface="Comic Sans MS" panose="030F0702030302020204" pitchFamily="66" charset="0"/>
                <a:cs typeface="Times New Roman" pitchFamily="18" charset="0"/>
              </a:rPr>
              <a:t>, and antitumor agents (</a:t>
            </a:r>
            <a:r>
              <a:rPr lang="en-US" sz="2800" dirty="0" err="1">
                <a:latin typeface="Comic Sans MS" panose="030F0702030302020204" pitchFamily="66" charset="0"/>
                <a:cs typeface="Times New Roman" pitchFamily="18" charset="0"/>
              </a:rPr>
              <a:t>antiproliferative</a:t>
            </a:r>
            <a:r>
              <a:rPr lang="en-US" sz="2800" dirty="0">
                <a:latin typeface="Comic Sans MS" panose="030F0702030302020204" pitchFamily="66" charset="0"/>
                <a:cs typeface="Times New Roman" pitchFamily="18" charset="0"/>
              </a:rPr>
              <a:t> agent).</a:t>
            </a:r>
          </a:p>
          <a:p>
            <a:r>
              <a:rPr lang="en-US" sz="2800" dirty="0">
                <a:latin typeface="Comic Sans MS" panose="030F0702030302020204" pitchFamily="66" charset="0"/>
                <a:cs typeface="Times New Roman" pitchFamily="18" charset="0"/>
              </a:rPr>
              <a:t>Storage condition: </a:t>
            </a:r>
          </a:p>
          <a:p>
            <a:r>
              <a:rPr lang="en-US" sz="2800" dirty="0">
                <a:latin typeface="Comic Sans MS" panose="030F0702030302020204" pitchFamily="66" charset="0"/>
                <a:cs typeface="Times New Roman" pitchFamily="18" charset="0"/>
              </a:rPr>
              <a:t>It should be store in well closed and air-tight containers protected from light and in cool place.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654FEAE-671D-A99E-9DCC-D068AD51A45F}"/>
              </a:ext>
            </a:extLst>
          </p:cNvPr>
          <p:cNvSpPr txBox="1">
            <a:spLocks/>
          </p:cNvSpPr>
          <p:nvPr/>
        </p:nvSpPr>
        <p:spPr>
          <a:xfrm>
            <a:off x="1981200" y="3810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Comic Sans MS" panose="030F0702030302020204" pitchFamily="66" charset="0"/>
                <a:cs typeface="Times New Roman" pitchFamily="18" charset="0"/>
              </a:rPr>
              <a:t>PODOPHYLLOTOXIN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D541FF-F5CD-20DC-0D6B-0FB341EFA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03" y="136387"/>
            <a:ext cx="1122593" cy="1143000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1DF93E4-CCB7-CF23-EB7B-DC854B629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4967"/>
            <a:ext cx="27432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7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7F95CB2-6682-119E-65D7-C5460E01C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102" y="351984"/>
            <a:ext cx="10287000" cy="655638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omic Sans MS" panose="030F0702030302020204" pitchFamily="66" charset="0"/>
              </a:rPr>
              <a:t>CURCUMIN: BRIGHT YELLOW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2409" y="4267200"/>
            <a:ext cx="3883285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6306" y="3810000"/>
            <a:ext cx="533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143000" y="1192957"/>
            <a:ext cx="10287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Biological source:  </a:t>
            </a:r>
          </a:p>
          <a:p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Curcumin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or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Curcuminoids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are the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diaryl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hepnoid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compounds obtained from the dried rhizomes of Turmeric, Curcuma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longa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, belongs to family –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Zingiberaceae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Curcumin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is the major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colouring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principle present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upto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5% in the rhizomes. It is a mixture of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curcumin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monodesmethoxycurcumin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and </a:t>
            </a:r>
            <a:r>
              <a:rPr lang="en-US" sz="2400" dirty="0" err="1">
                <a:latin typeface="Comic Sans MS" panose="030F0702030302020204" pitchFamily="66" charset="0"/>
                <a:cs typeface="Times New Roman" pitchFamily="18" charset="0"/>
              </a:rPr>
              <a:t>bisdesmethoxycurcumin</a:t>
            </a: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9E8545-85EB-EA52-E523-B4DAB686E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03" y="136387"/>
            <a:ext cx="1122593" cy="1143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043E8-5CFA-4B5A-D28E-56F59B798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4967"/>
            <a:ext cx="27432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8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5705F-0C38-9856-71F4-64B4CB11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19212"/>
            <a:ext cx="10515600" cy="467836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Curcumin can be obtained by different processes.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Method 1: Turmeric powder is extracted with n-hexane for 2hrs., filtered it and discarded n-hexane extract. Then marc is extracted with acetone for 2hrs. 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The acetone extract is distilled off and dried the crystals of curcumin. It is recrystallized from hot ethanol to yield orange red needles. 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Method 2: 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Comic Sans MS" panose="030F0702030302020204" pitchFamily="66" charset="0"/>
                <a:cs typeface="Times New Roman" pitchFamily="18" charset="0"/>
              </a:rPr>
              <a:t>Turmeric powder is extracted with pure alcohol by Soxhlet extractor until coloring matter is removed. </a:t>
            </a:r>
          </a:p>
          <a:p>
            <a:pPr>
              <a:spcBef>
                <a:spcPts val="1200"/>
              </a:spcBef>
            </a:pPr>
            <a:endParaRPr lang="en-US" sz="2400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539F5B-A90F-1446-97D2-42C90B4D5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03" y="136387"/>
            <a:ext cx="1122593" cy="1143000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700A42A-2AE7-7BF6-DE82-F593E5C7A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4967"/>
            <a:ext cx="2743200" cy="365125"/>
          </a:xfrm>
        </p:spPr>
        <p:txBody>
          <a:bodyPr/>
          <a:lstStyle/>
          <a:p>
            <a:fld id="{B6F15528-21DE-4FAA-801E-634DDDAF4B2B}" type="slidenum">
              <a:rPr lang="en-US" sz="1800" b="1" smtClean="0">
                <a:latin typeface="Comic Sans MS" panose="030F0702030302020204" pitchFamily="66" charset="0"/>
              </a:rPr>
              <a:pPr/>
              <a:t>9</a:t>
            </a:fld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1C5D9FA-A610-1BCC-E589-939E4B8CF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400" b="1" dirty="0">
                <a:latin typeface="Comic Sans MS" panose="030F0702030302020204" pitchFamily="66" charset="0"/>
              </a:rPr>
              <a:t>©2023 ANJU SINGH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A04425E-F579-E6C6-511A-909F90208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655638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omic Sans MS" panose="030F0702030302020204" pitchFamily="66" charset="0"/>
                <a:cs typeface="Times New Roman" pitchFamily="18" charset="0"/>
              </a:rPr>
              <a:t>CURCUMIN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1083</Words>
  <Application>Microsoft Office PowerPoint</Application>
  <PresentationFormat>Widescreen</PresentationFormat>
  <Paragraphs>136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Comic Sans MS</vt:lpstr>
      <vt:lpstr>Office Theme</vt:lpstr>
      <vt:lpstr>PowerPoint Presentation</vt:lpstr>
      <vt:lpstr> RESINS: EXTRACTION AND ISOLATION:  </vt:lpstr>
      <vt:lpstr>PODOPHYLLOTOXIN</vt:lpstr>
      <vt:lpstr>PowerPoint Presentation</vt:lpstr>
      <vt:lpstr>PowerPoint Presentation</vt:lpstr>
      <vt:lpstr>PowerPoint Presentation</vt:lpstr>
      <vt:lpstr>PowerPoint Presentation</vt:lpstr>
      <vt:lpstr>CURCUMIN: BRIGHT YELLOW</vt:lpstr>
      <vt:lpstr>CURCUMIN</vt:lpstr>
      <vt:lpstr>CURCUMIN</vt:lpstr>
      <vt:lpstr>CURCUMIN</vt:lpstr>
      <vt:lpstr>CURCUMIN</vt:lpstr>
      <vt:lpstr>PowerPoint Presentation</vt:lpstr>
      <vt:lpstr>HPLC </vt:lpstr>
      <vt:lpstr>CURCUMIN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Isolation, Identification and Analysis of Phytoconstituents</dc:title>
  <dc:creator>admin</dc:creator>
  <cp:lastModifiedBy>user</cp:lastModifiedBy>
  <cp:revision>12</cp:revision>
  <dcterms:created xsi:type="dcterms:W3CDTF">2006-08-16T00:00:00Z</dcterms:created>
  <dcterms:modified xsi:type="dcterms:W3CDTF">2023-02-26T19:53:44Z</dcterms:modified>
</cp:coreProperties>
</file>