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6" r:id="rId3"/>
    <p:sldId id="287" r:id="rId4"/>
    <p:sldId id="288" r:id="rId5"/>
    <p:sldId id="289" r:id="rId6"/>
    <p:sldId id="290" r:id="rId7"/>
    <p:sldId id="291" r:id="rId8"/>
    <p:sldId id="292" r:id="rId9"/>
    <p:sldId id="293" r:id="rId10"/>
    <p:sldId id="2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49" autoAdjust="0"/>
  </p:normalViewPr>
  <p:slideViewPr>
    <p:cSldViewPr>
      <p:cViewPr varScale="1">
        <p:scale>
          <a:sx n="68" d="100"/>
          <a:sy n="68" d="100"/>
        </p:scale>
        <p:origin x="79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6AE08-A5F2-4D1E-BD33-B5CAABD51FA5}" type="datetimeFigureOut">
              <a:rPr lang="en-US" smtClean="0"/>
              <a:pPr/>
              <a:t>2/20/2023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57E54-46A4-4EAE-B4AA-8588B873D5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611790-8261-48F0-845E-324E157BC76F}" type="datetime1">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974227-28EE-43E1-AB24-BC9775C8663A}" type="datetime1">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E4A3DD-E2F0-4199-AF31-E27C5349AA37}" type="datetime1">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8BA56-0267-4039-B8F5-FE9C5BCE5E52}" type="datetime1">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51C706-83A9-4FF4-B212-246223C646E1}" type="datetime1">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03458D-8647-47B8-81B2-34C3F7139391}" type="datetime1">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E18400-D6D7-4366-9C8A-A90D6E42AC61}" type="datetime1">
              <a:rPr lang="en-US" smtClean="0"/>
              <a:pPr/>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1B1416-3BDF-489C-9118-77DB701584A3}" type="datetime1">
              <a:rPr lang="en-US" smtClean="0"/>
              <a:pPr/>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C68ED-CDF3-4CA4-A9CB-04820D1DF8C6}" type="datetime1">
              <a:rPr lang="en-US" smtClean="0"/>
              <a:pPr/>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FA0BE-6992-43AE-AC22-5AF8E0F9C526}" type="datetime1">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46BCE0-D68C-452F-B6ED-D849A128ABD2}" type="datetime1">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576C7-7478-4351-858F-B0E6BA312EC6}" type="datetime1">
              <a:rPr lang="en-US" smtClean="0"/>
              <a:pPr/>
              <a:t>2/20/2023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9600"/>
            <a:ext cx="9448800" cy="1219199"/>
          </a:xfrm>
        </p:spPr>
        <p:txBody>
          <a:bodyPr>
            <a:normAutofit fontScale="90000"/>
          </a:bodyPr>
          <a:lstStyle/>
          <a:p>
            <a:r>
              <a:rPr lang="en-US" b="1" dirty="0">
                <a:latin typeface="Comic Sans MS" panose="030F0702030302020204" pitchFamily="66" charset="0"/>
                <a:cs typeface="Times New Roman" pitchFamily="18" charset="0"/>
              </a:rPr>
              <a:t>B.PHARM. 5</a:t>
            </a:r>
            <a:r>
              <a:rPr lang="en-US" b="1" baseline="30000" dirty="0">
                <a:latin typeface="Comic Sans MS" panose="030F0702030302020204" pitchFamily="66" charset="0"/>
                <a:cs typeface="Times New Roman" pitchFamily="18" charset="0"/>
              </a:rPr>
              <a:t>TH</a:t>
            </a:r>
            <a:r>
              <a:rPr lang="en-US" b="1" dirty="0">
                <a:latin typeface="Comic Sans MS" panose="030F0702030302020204" pitchFamily="66" charset="0"/>
                <a:cs typeface="Times New Roman" pitchFamily="18" charset="0"/>
              </a:rPr>
              <a:t> SEM. 504T </a:t>
            </a:r>
            <a:br>
              <a:rPr lang="en-US" b="1" dirty="0">
                <a:latin typeface="Comic Sans MS" panose="030F0702030302020204" pitchFamily="66" charset="0"/>
                <a:cs typeface="Times New Roman" pitchFamily="18" charset="0"/>
              </a:rPr>
            </a:br>
            <a:r>
              <a:rPr lang="en-US" b="1" dirty="0">
                <a:latin typeface="Comic Sans MS" panose="030F0702030302020204" pitchFamily="66" charset="0"/>
                <a:cs typeface="Times New Roman" pitchFamily="18" charset="0"/>
              </a:rPr>
              <a:t>UNIT V- BASICS OF PHYTOCHEMISTRY</a:t>
            </a:r>
          </a:p>
        </p:txBody>
      </p:sp>
      <p:sp>
        <p:nvSpPr>
          <p:cNvPr id="3" name="Subtitle 2"/>
          <p:cNvSpPr>
            <a:spLocks noGrp="1"/>
          </p:cNvSpPr>
          <p:nvPr>
            <p:ph type="subTitle" idx="1"/>
          </p:nvPr>
        </p:nvSpPr>
        <p:spPr>
          <a:xfrm>
            <a:off x="1371600" y="2340942"/>
            <a:ext cx="9448800" cy="4038600"/>
          </a:xfrm>
        </p:spPr>
        <p:txBody>
          <a:bodyPr>
            <a:normAutofit fontScale="92500" lnSpcReduction="10000"/>
          </a:bodyPr>
          <a:lstStyle/>
          <a:p>
            <a:r>
              <a:rPr lang="en-US" dirty="0">
                <a:solidFill>
                  <a:schemeClr val="tx1"/>
                </a:solidFill>
                <a:latin typeface="Comic Sans MS" panose="030F0702030302020204" pitchFamily="66" charset="0"/>
                <a:cs typeface="Times New Roman" pitchFamily="18" charset="0"/>
              </a:rPr>
              <a:t>Modern Methods of Extraction</a:t>
            </a:r>
          </a:p>
          <a:p>
            <a:r>
              <a:rPr lang="en-US" dirty="0">
                <a:solidFill>
                  <a:schemeClr val="tx1"/>
                </a:solidFill>
                <a:latin typeface="Comic Sans MS" panose="030F0702030302020204" pitchFamily="66" charset="0"/>
                <a:cs typeface="Times New Roman" pitchFamily="18" charset="0"/>
              </a:rPr>
              <a:t>Application of latest techniques</a:t>
            </a:r>
          </a:p>
          <a:p>
            <a:r>
              <a:rPr lang="en-US" dirty="0">
                <a:solidFill>
                  <a:schemeClr val="tx1"/>
                </a:solidFill>
                <a:latin typeface="Comic Sans MS" panose="030F0702030302020204" pitchFamily="66" charset="0"/>
                <a:cs typeface="Times New Roman" pitchFamily="18" charset="0"/>
              </a:rPr>
              <a:t>Chromatography</a:t>
            </a:r>
          </a:p>
          <a:p>
            <a:r>
              <a:rPr lang="en-US" dirty="0">
                <a:solidFill>
                  <a:schemeClr val="tx1"/>
                </a:solidFill>
                <a:latin typeface="Comic Sans MS" panose="030F0702030302020204" pitchFamily="66" charset="0"/>
                <a:cs typeface="Times New Roman" pitchFamily="18" charset="0"/>
              </a:rPr>
              <a:t>Spectroscopy </a:t>
            </a:r>
          </a:p>
          <a:p>
            <a:r>
              <a:rPr lang="en-US" dirty="0">
                <a:solidFill>
                  <a:schemeClr val="tx1"/>
                </a:solidFill>
                <a:latin typeface="Comic Sans MS" panose="030F0702030302020204" pitchFamily="66" charset="0"/>
                <a:cs typeface="Times New Roman" pitchFamily="18" charset="0"/>
              </a:rPr>
              <a:t>Electrophoresis </a:t>
            </a:r>
          </a:p>
          <a:p>
            <a:r>
              <a:rPr lang="en-US" dirty="0">
                <a:solidFill>
                  <a:schemeClr val="tx1"/>
                </a:solidFill>
                <a:latin typeface="Comic Sans MS" panose="030F0702030302020204" pitchFamily="66" charset="0"/>
                <a:cs typeface="Times New Roman" pitchFamily="18" charset="0"/>
              </a:rPr>
              <a:t>in </a:t>
            </a:r>
          </a:p>
          <a:p>
            <a:r>
              <a:rPr lang="en-US" dirty="0">
                <a:solidFill>
                  <a:schemeClr val="tx1"/>
                </a:solidFill>
                <a:latin typeface="Comic Sans MS" panose="030F0702030302020204" pitchFamily="66" charset="0"/>
                <a:cs typeface="Times New Roman" pitchFamily="18" charset="0"/>
              </a:rPr>
              <a:t>Isolation, Purification &amp; Identification of crude drugs </a:t>
            </a:r>
          </a:p>
        </p:txBody>
      </p:sp>
      <p:sp>
        <p:nvSpPr>
          <p:cNvPr id="5" name="Slide Number Placeholder 3">
            <a:extLst>
              <a:ext uri="{FF2B5EF4-FFF2-40B4-BE49-F238E27FC236}">
                <a16:creationId xmlns:a16="http://schemas.microsoft.com/office/drawing/2014/main" id="{7D3D9963-4182-2965-690F-0A98C2ECCCD8}"/>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5687DE29-FC2E-924E-F58B-2353CFF58A45}"/>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85B8954A-2DB8-AFBD-A2AE-AED43AE65C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77D0F0-3091-08B8-5EBE-ADCFF34A6CA2}"/>
              </a:ext>
            </a:extLst>
          </p:cNvPr>
          <p:cNvSpPr txBox="1"/>
          <p:nvPr/>
        </p:nvSpPr>
        <p:spPr>
          <a:xfrm>
            <a:off x="1084621" y="1219200"/>
            <a:ext cx="10022758" cy="4832092"/>
          </a:xfrm>
          <a:prstGeom prst="rect">
            <a:avLst/>
          </a:prstGeom>
          <a:noFill/>
        </p:spPr>
        <p:txBody>
          <a:bodyPr wrap="square">
            <a:spAutoFit/>
          </a:bodyPr>
          <a:lstStyle/>
          <a:p>
            <a:pPr marL="285750" indent="-285750">
              <a:buFont typeface="Arial" panose="020B0604020202020204" pitchFamily="34" charset="0"/>
              <a:buChar char="•"/>
            </a:pPr>
            <a:r>
              <a:rPr lang="en-US" sz="2800" dirty="0">
                <a:latin typeface="Comic Sans MS" panose="030F0702030302020204" pitchFamily="66" charset="0"/>
              </a:rPr>
              <a:t>Sampling of liquids Liquid sample can be sandwiched between two alkali halide plates (NaCl, KBr, CaF2).</a:t>
            </a:r>
          </a:p>
          <a:p>
            <a:pPr marL="285750" indent="-285750">
              <a:buFont typeface="Arial" panose="020B0604020202020204" pitchFamily="34" charset="0"/>
              <a:buChar char="•"/>
            </a:pPr>
            <a:r>
              <a:rPr lang="en-US" sz="2800" dirty="0">
                <a:latin typeface="Comic Sans MS" panose="030F0702030302020204" pitchFamily="66" charset="0"/>
              </a:rPr>
              <a:t>Sampling of gases: Here gases sample is introduced into a glass cell made up of NaCl.</a:t>
            </a:r>
          </a:p>
          <a:p>
            <a:pPr marL="285750" indent="-285750">
              <a:buFont typeface="Wingdings" panose="05000000000000000000" pitchFamily="2" charset="2"/>
              <a:buChar char="Ø"/>
            </a:pPr>
            <a:r>
              <a:rPr lang="en-US" sz="2800" dirty="0">
                <a:latin typeface="Comic Sans MS" panose="030F0702030302020204" pitchFamily="66" charset="0"/>
              </a:rPr>
              <a:t>Very few organic compounds can be examined as gases. E.g.: 1,4-dioxane.</a:t>
            </a:r>
          </a:p>
          <a:p>
            <a:pPr marL="285750" indent="-285750">
              <a:buFont typeface="Arial" panose="020B0604020202020204" pitchFamily="34" charset="0"/>
              <a:buChar char="•"/>
            </a:pPr>
            <a:r>
              <a:rPr lang="en-US" sz="2800" dirty="0">
                <a:latin typeface="Comic Sans MS" panose="030F0702030302020204" pitchFamily="66" charset="0"/>
              </a:rPr>
              <a:t>Sampling of solutions Here 1-5% of solution is placed in a solution cell made up of metal halides and a second cell containing the pure solvent act as a reference.</a:t>
            </a:r>
          </a:p>
          <a:p>
            <a:pPr marL="285750" indent="-285750">
              <a:buFont typeface="Wingdings" panose="05000000000000000000" pitchFamily="2" charset="2"/>
              <a:buChar char="Ø"/>
            </a:pPr>
            <a:r>
              <a:rPr lang="en-US" sz="2800" dirty="0">
                <a:latin typeface="Comic Sans MS" panose="030F0702030302020204" pitchFamily="66" charset="0"/>
              </a:rPr>
              <a:t> Important solvents used are:-chloroform, CC14, Carbon </a:t>
            </a:r>
            <a:r>
              <a:rPr lang="en-US" sz="2800" dirty="0" err="1">
                <a:latin typeface="Comic Sans MS" panose="030F0702030302020204" pitchFamily="66" charset="0"/>
              </a:rPr>
              <a:t>disulphide</a:t>
            </a:r>
            <a:r>
              <a:rPr lang="en-US" sz="2800" dirty="0">
                <a:latin typeface="Comic Sans MS" panose="030F0702030302020204" pitchFamily="66" charset="0"/>
              </a:rPr>
              <a:t> etc.</a:t>
            </a:r>
          </a:p>
        </p:txBody>
      </p:sp>
      <p:sp>
        <p:nvSpPr>
          <p:cNvPr id="6" name="Slide Number Placeholder 3">
            <a:extLst>
              <a:ext uri="{FF2B5EF4-FFF2-40B4-BE49-F238E27FC236}">
                <a16:creationId xmlns:a16="http://schemas.microsoft.com/office/drawing/2014/main" id="{72756C6B-FE7D-D86D-3F1E-3C0898391331}"/>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10</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4470CC24-11DC-4897-59EF-661A61E217A6}"/>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8" name="Picture 7">
            <a:extLst>
              <a:ext uri="{FF2B5EF4-FFF2-40B4-BE49-F238E27FC236}">
                <a16:creationId xmlns:a16="http://schemas.microsoft.com/office/drawing/2014/main" id="{F3B89E88-0D7A-7C06-C8AC-66D10B337B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4DBADD-120E-5441-7B22-8AD111B08713}"/>
              </a:ext>
            </a:extLst>
          </p:cNvPr>
          <p:cNvPicPr>
            <a:picLocks noChangeAspect="1"/>
          </p:cNvPicPr>
          <p:nvPr/>
        </p:nvPicPr>
        <p:blipFill rotWithShape="1">
          <a:blip r:embed="rId2">
            <a:extLst>
              <a:ext uri="{28A0092B-C50C-407E-A947-70E740481C1C}">
                <a14:useLocalDpi xmlns:a14="http://schemas.microsoft.com/office/drawing/2010/main" val="0"/>
              </a:ext>
            </a:extLst>
          </a:blip>
          <a:srcRect t="2962"/>
          <a:stretch/>
        </p:blipFill>
        <p:spPr>
          <a:xfrm>
            <a:off x="2505075" y="3886611"/>
            <a:ext cx="7486650" cy="2606676"/>
          </a:xfrm>
          <a:prstGeom prst="rect">
            <a:avLst/>
          </a:prstGeom>
        </p:spPr>
      </p:pic>
      <p:sp>
        <p:nvSpPr>
          <p:cNvPr id="7" name="TextBox 6">
            <a:extLst>
              <a:ext uri="{FF2B5EF4-FFF2-40B4-BE49-F238E27FC236}">
                <a16:creationId xmlns:a16="http://schemas.microsoft.com/office/drawing/2014/main" id="{890C8B38-E413-43B9-ED8D-64EBCD0F0CE7}"/>
              </a:ext>
            </a:extLst>
          </p:cNvPr>
          <p:cNvSpPr txBox="1"/>
          <p:nvPr/>
        </p:nvSpPr>
        <p:spPr>
          <a:xfrm>
            <a:off x="914400" y="1513543"/>
            <a:ext cx="10668000" cy="2246769"/>
          </a:xfrm>
          <a:prstGeom prst="rect">
            <a:avLst/>
          </a:prstGeom>
          <a:noFill/>
        </p:spPr>
        <p:txBody>
          <a:bodyPr wrap="square">
            <a:spAutoFit/>
          </a:bodyPr>
          <a:lstStyle/>
          <a:p>
            <a:r>
              <a:rPr lang="en-US" sz="2000" dirty="0">
                <a:latin typeface="Comic Sans MS" panose="030F0702030302020204" pitchFamily="66" charset="0"/>
              </a:rPr>
              <a:t>IR spectroscopy (which is short for infrared spectroscopy) deals with the infrared region of the electromagnetic spectrum, i.e. light having a longer wavelength and a lower frequency than visible light.</a:t>
            </a:r>
          </a:p>
          <a:p>
            <a:r>
              <a:rPr lang="en-US" sz="2000" dirty="0">
                <a:latin typeface="Comic Sans MS" panose="030F0702030302020204" pitchFamily="66" charset="0"/>
              </a:rPr>
              <a:t>The IR spectroscopy concept can generally be analyzed in three ways: by measuring reflection, emission, and absorption.</a:t>
            </a:r>
          </a:p>
          <a:p>
            <a:r>
              <a:rPr lang="en-US" sz="2000" dirty="0">
                <a:latin typeface="Comic Sans MS" panose="030F0702030302020204" pitchFamily="66" charset="0"/>
              </a:rPr>
              <a:t>The major use of infrared spectroscopy is to determine the functional groups of molecules, relevant to both organic and inorganic chemistry</a:t>
            </a:r>
          </a:p>
        </p:txBody>
      </p:sp>
      <p:sp>
        <p:nvSpPr>
          <p:cNvPr id="9" name="TextBox 8">
            <a:extLst>
              <a:ext uri="{FF2B5EF4-FFF2-40B4-BE49-F238E27FC236}">
                <a16:creationId xmlns:a16="http://schemas.microsoft.com/office/drawing/2014/main" id="{5C28B02F-5CF4-B681-72FF-B4FC6DCBDE19}"/>
              </a:ext>
            </a:extLst>
          </p:cNvPr>
          <p:cNvSpPr txBox="1"/>
          <p:nvPr/>
        </p:nvSpPr>
        <p:spPr>
          <a:xfrm>
            <a:off x="2286000" y="296376"/>
            <a:ext cx="8420668" cy="830997"/>
          </a:xfrm>
          <a:prstGeom prst="rect">
            <a:avLst/>
          </a:prstGeom>
          <a:noFill/>
        </p:spPr>
        <p:txBody>
          <a:bodyPr wrap="square">
            <a:spAutoFit/>
          </a:bodyPr>
          <a:lstStyle/>
          <a:p>
            <a:pPr algn="ctr"/>
            <a:r>
              <a:rPr lang="en-US" sz="4800" b="1" dirty="0">
                <a:latin typeface="Comic Sans MS" panose="030F0702030302020204" pitchFamily="66" charset="0"/>
              </a:rPr>
              <a:t>IR SPECTROSCOPY</a:t>
            </a:r>
          </a:p>
        </p:txBody>
      </p:sp>
      <p:sp>
        <p:nvSpPr>
          <p:cNvPr id="10" name="Slide Number Placeholder 3">
            <a:extLst>
              <a:ext uri="{FF2B5EF4-FFF2-40B4-BE49-F238E27FC236}">
                <a16:creationId xmlns:a16="http://schemas.microsoft.com/office/drawing/2014/main" id="{5BCFA57B-405A-3360-BF26-CFC3A882E664}"/>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2</a:t>
            </a:fld>
            <a:endParaRPr lang="en-US" sz="1800" b="1" dirty="0">
              <a:latin typeface="Comic Sans MS" panose="030F0702030302020204" pitchFamily="66" charset="0"/>
            </a:endParaRPr>
          </a:p>
        </p:txBody>
      </p:sp>
      <p:sp>
        <p:nvSpPr>
          <p:cNvPr id="11" name="Footer Placeholder 4">
            <a:extLst>
              <a:ext uri="{FF2B5EF4-FFF2-40B4-BE49-F238E27FC236}">
                <a16:creationId xmlns:a16="http://schemas.microsoft.com/office/drawing/2014/main" id="{AC6927C6-EC77-F6E7-5A4C-855FF590FC89}"/>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2" name="Picture 11">
            <a:extLst>
              <a:ext uri="{FF2B5EF4-FFF2-40B4-BE49-F238E27FC236}">
                <a16:creationId xmlns:a16="http://schemas.microsoft.com/office/drawing/2014/main" id="{76A35B1F-0278-8E9B-9358-E4ED8FBA60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204651-5EAB-2EF9-36F9-37708ABE62F6}"/>
              </a:ext>
            </a:extLst>
          </p:cNvPr>
          <p:cNvSpPr txBox="1"/>
          <p:nvPr/>
        </p:nvSpPr>
        <p:spPr>
          <a:xfrm>
            <a:off x="990600" y="1967016"/>
            <a:ext cx="10439400" cy="4093428"/>
          </a:xfrm>
          <a:prstGeom prst="rect">
            <a:avLst/>
          </a:prstGeom>
          <a:noFill/>
        </p:spPr>
        <p:txBody>
          <a:bodyPr wrap="square">
            <a:spAutoFit/>
          </a:bodyPr>
          <a:lstStyle/>
          <a:p>
            <a:pPr marL="285750" indent="-285750">
              <a:buFont typeface="Arial" panose="020B0604020202020204" pitchFamily="34" charset="0"/>
              <a:buChar char="•"/>
            </a:pPr>
            <a:r>
              <a:rPr lang="en-US" sz="2000" dirty="0">
                <a:latin typeface="Comic Sans MS" panose="030F0702030302020204" pitchFamily="66" charset="0"/>
              </a:rPr>
              <a:t>IR radiation does not have enough energy to induce electronic transitions as seen with UV.</a:t>
            </a:r>
          </a:p>
          <a:p>
            <a:pPr marL="285750" indent="-285750">
              <a:buFont typeface="Arial" panose="020B0604020202020204" pitchFamily="34" charset="0"/>
              <a:buChar char="•"/>
            </a:pPr>
            <a:r>
              <a:rPr lang="en-US" sz="2000" dirty="0">
                <a:latin typeface="Comic Sans MS" panose="030F0702030302020204" pitchFamily="66" charset="0"/>
              </a:rPr>
              <a:t>Absorption of IR is restricted to compounds with small energy differences in the possible vibrational and rotational states.</a:t>
            </a:r>
          </a:p>
          <a:p>
            <a:pPr marL="285750" indent="-285750">
              <a:buFont typeface="Arial" panose="020B0604020202020204" pitchFamily="34" charset="0"/>
              <a:buChar char="•"/>
            </a:pPr>
            <a:r>
              <a:rPr lang="en-US" sz="2000" dirty="0">
                <a:latin typeface="Comic Sans MS" panose="030F0702030302020204" pitchFamily="66" charset="0"/>
              </a:rPr>
              <a:t>For a molecule to absorb IR, the vibrations or rotations within a molecule must cause a net change in the dipole moment of the molecule.</a:t>
            </a:r>
          </a:p>
          <a:p>
            <a:pPr marL="285750" indent="-285750">
              <a:buFont typeface="Arial" panose="020B0604020202020204" pitchFamily="34" charset="0"/>
              <a:buChar char="•"/>
            </a:pPr>
            <a:r>
              <a:rPr lang="en-US" sz="2000" dirty="0">
                <a:latin typeface="Comic Sans MS" panose="030F0702030302020204" pitchFamily="66" charset="0"/>
              </a:rPr>
              <a:t>The alternating electrical field of the radiation (remember that electromagnetic radiation consists of an oscillating electrical field and an oscillating magnetic field, perpendicular to each other) interacts with fluctuations in the dipole moment of the molecule.</a:t>
            </a:r>
          </a:p>
          <a:p>
            <a:pPr marL="285750" indent="-285750">
              <a:buFont typeface="Arial" panose="020B0604020202020204" pitchFamily="34" charset="0"/>
              <a:buChar char="•"/>
            </a:pPr>
            <a:r>
              <a:rPr lang="en-US" sz="2000" dirty="0">
                <a:latin typeface="Comic Sans MS" panose="030F0702030302020204" pitchFamily="66" charset="0"/>
              </a:rPr>
              <a:t>If the frequency of the radiation matches the vibrational frequency of the molecule then radiation will be absorbed, causing a change in the amplitude of molecular vibration.</a:t>
            </a:r>
          </a:p>
        </p:txBody>
      </p:sp>
      <p:sp>
        <p:nvSpPr>
          <p:cNvPr id="7" name="TextBox 6">
            <a:extLst>
              <a:ext uri="{FF2B5EF4-FFF2-40B4-BE49-F238E27FC236}">
                <a16:creationId xmlns:a16="http://schemas.microsoft.com/office/drawing/2014/main" id="{3CD1C05B-B7A9-2A2C-081D-9A3F8D5ABFCA}"/>
              </a:ext>
            </a:extLst>
          </p:cNvPr>
          <p:cNvSpPr txBox="1"/>
          <p:nvPr/>
        </p:nvSpPr>
        <p:spPr>
          <a:xfrm>
            <a:off x="1447800" y="335072"/>
            <a:ext cx="9601200" cy="1569660"/>
          </a:xfrm>
          <a:prstGeom prst="rect">
            <a:avLst/>
          </a:prstGeom>
          <a:noFill/>
        </p:spPr>
        <p:txBody>
          <a:bodyPr wrap="square">
            <a:spAutoFit/>
          </a:bodyPr>
          <a:lstStyle/>
          <a:p>
            <a:pPr algn="ctr"/>
            <a:r>
              <a:rPr lang="en-US" sz="4800" b="1" dirty="0">
                <a:latin typeface="Comic Sans MS" panose="030F0702030302020204" pitchFamily="66" charset="0"/>
              </a:rPr>
              <a:t>THEORY OF INFRA RED ABSORPTION</a:t>
            </a:r>
          </a:p>
        </p:txBody>
      </p:sp>
      <p:sp>
        <p:nvSpPr>
          <p:cNvPr id="8" name="Slide Number Placeholder 3">
            <a:extLst>
              <a:ext uri="{FF2B5EF4-FFF2-40B4-BE49-F238E27FC236}">
                <a16:creationId xmlns:a16="http://schemas.microsoft.com/office/drawing/2014/main" id="{93DABBF1-D220-810A-3C4B-B705766139DB}"/>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3</a:t>
            </a:fld>
            <a:endParaRPr lang="en-US" sz="1800" b="1" dirty="0">
              <a:latin typeface="Comic Sans MS" panose="030F0702030302020204" pitchFamily="66" charset="0"/>
            </a:endParaRPr>
          </a:p>
        </p:txBody>
      </p:sp>
      <p:sp>
        <p:nvSpPr>
          <p:cNvPr id="9" name="Footer Placeholder 4">
            <a:extLst>
              <a:ext uri="{FF2B5EF4-FFF2-40B4-BE49-F238E27FC236}">
                <a16:creationId xmlns:a16="http://schemas.microsoft.com/office/drawing/2014/main" id="{B46409C1-6BC5-9FD5-8CC9-5BF76164548C}"/>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0" name="Picture 9">
            <a:extLst>
              <a:ext uri="{FF2B5EF4-FFF2-40B4-BE49-F238E27FC236}">
                <a16:creationId xmlns:a16="http://schemas.microsoft.com/office/drawing/2014/main" id="{EF146407-28A4-83A8-2D7B-F2946DABD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B11F22-3F9F-E644-2A6E-986247C1CF2E}"/>
              </a:ext>
            </a:extLst>
          </p:cNvPr>
          <p:cNvSpPr txBox="1"/>
          <p:nvPr/>
        </p:nvSpPr>
        <p:spPr>
          <a:xfrm>
            <a:off x="1422491" y="1166842"/>
            <a:ext cx="9957813" cy="4524315"/>
          </a:xfrm>
          <a:prstGeom prst="rect">
            <a:avLst/>
          </a:prstGeom>
          <a:noFill/>
        </p:spPr>
        <p:txBody>
          <a:bodyPr wrap="square">
            <a:spAutoFit/>
          </a:bodyPr>
          <a:lstStyle/>
          <a:p>
            <a:pPr marL="285750" indent="-285750">
              <a:buFont typeface="Arial" panose="020B0604020202020204" pitchFamily="34" charset="0"/>
              <a:buChar char="•"/>
            </a:pPr>
            <a:r>
              <a:rPr lang="en-US" sz="3200" dirty="0">
                <a:latin typeface="Comic Sans MS" panose="030F0702030302020204" pitchFamily="66" charset="0"/>
              </a:rPr>
              <a:t>What is a vibration in a molecule?</a:t>
            </a:r>
          </a:p>
          <a:p>
            <a:pPr marL="285750" indent="-285750">
              <a:buFont typeface="Wingdings" panose="05000000000000000000" pitchFamily="2" charset="2"/>
              <a:buChar char="Ø"/>
            </a:pPr>
            <a:r>
              <a:rPr lang="en-US" sz="3200" dirty="0">
                <a:latin typeface="Comic Sans MS" panose="030F0702030302020204" pitchFamily="66" charset="0"/>
              </a:rPr>
              <a:t>"Any change in shape of the molecule- stretching of bonds, bending of bonds, or internal rotation around single bonds".</a:t>
            </a:r>
          </a:p>
          <a:p>
            <a:pPr marL="285750" indent="-285750">
              <a:buFont typeface="Wingdings" panose="05000000000000000000" pitchFamily="2" charset="2"/>
              <a:buChar char="Ø"/>
            </a:pPr>
            <a:endParaRPr lang="en-US" sz="3200" dirty="0">
              <a:latin typeface="Comic Sans MS" panose="030F0702030302020204" pitchFamily="66" charset="0"/>
            </a:endParaRPr>
          </a:p>
          <a:p>
            <a:r>
              <a:rPr lang="en-US" sz="3200" dirty="0">
                <a:latin typeface="Comic Sans MS" panose="030F0702030302020204" pitchFamily="66" charset="0"/>
              </a:rPr>
              <a:t>• Why we study the molecular vibration?</a:t>
            </a:r>
          </a:p>
          <a:p>
            <a:pPr marL="285750" indent="-285750">
              <a:buFont typeface="Wingdings" panose="05000000000000000000" pitchFamily="2" charset="2"/>
              <a:buChar char="Ø"/>
            </a:pPr>
            <a:r>
              <a:rPr lang="en-US" sz="3200" dirty="0">
                <a:latin typeface="Comic Sans MS" panose="030F0702030302020204" pitchFamily="66" charset="0"/>
              </a:rPr>
              <a:t>Because whenever the interaction b/w electromagnetic waves &amp; matter occur so change appears in these vibrations.</a:t>
            </a:r>
          </a:p>
        </p:txBody>
      </p:sp>
      <p:sp>
        <p:nvSpPr>
          <p:cNvPr id="6" name="Slide Number Placeholder 3">
            <a:extLst>
              <a:ext uri="{FF2B5EF4-FFF2-40B4-BE49-F238E27FC236}">
                <a16:creationId xmlns:a16="http://schemas.microsoft.com/office/drawing/2014/main" id="{0EDEC08A-FE51-1142-FE4E-515D15C3BA8D}"/>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4</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B886B722-6D48-88DE-F5EC-F2D587EE99FA}"/>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8" name="Picture 7">
            <a:extLst>
              <a:ext uri="{FF2B5EF4-FFF2-40B4-BE49-F238E27FC236}">
                <a16:creationId xmlns:a16="http://schemas.microsoft.com/office/drawing/2014/main" id="{1280B50B-08CF-D4BF-433C-D5C1FDB8E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64AA3D-E5EF-0B2A-0F80-A6956323C3BB}"/>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5</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A5288CF7-917C-3B15-0891-39B120428DDD}"/>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6" name="Picture 5">
            <a:extLst>
              <a:ext uri="{FF2B5EF4-FFF2-40B4-BE49-F238E27FC236}">
                <a16:creationId xmlns:a16="http://schemas.microsoft.com/office/drawing/2014/main" id="{C1C3E95C-6344-A708-6731-268A3C67D6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8" name="TextBox 7">
            <a:extLst>
              <a:ext uri="{FF2B5EF4-FFF2-40B4-BE49-F238E27FC236}">
                <a16:creationId xmlns:a16="http://schemas.microsoft.com/office/drawing/2014/main" id="{7EA795F8-11D6-D644-86F5-4EE0E2B872B1}"/>
              </a:ext>
            </a:extLst>
          </p:cNvPr>
          <p:cNvSpPr txBox="1"/>
          <p:nvPr/>
        </p:nvSpPr>
        <p:spPr>
          <a:xfrm>
            <a:off x="990600" y="1905506"/>
            <a:ext cx="10820400" cy="3046988"/>
          </a:xfrm>
          <a:prstGeom prst="rect">
            <a:avLst/>
          </a:prstGeom>
          <a:noFill/>
        </p:spPr>
        <p:txBody>
          <a:bodyPr wrap="square">
            <a:spAutoFit/>
          </a:bodyPr>
          <a:lstStyle/>
          <a:p>
            <a:pPr marL="285750" indent="-285750">
              <a:buFont typeface="Arial" panose="020B0604020202020204" pitchFamily="34" charset="0"/>
              <a:buChar char="•"/>
            </a:pPr>
            <a:r>
              <a:rPr lang="en-US" sz="3200" b="1" dirty="0">
                <a:latin typeface="Comic Sans MS" panose="030F0702030302020204" pitchFamily="66" charset="0"/>
              </a:rPr>
              <a:t>FUNDAMENTAL VIBRATIONS.</a:t>
            </a:r>
          </a:p>
          <a:p>
            <a:pPr marL="285750" indent="-285750">
              <a:buFont typeface="Wingdings" panose="05000000000000000000" pitchFamily="2" charset="2"/>
              <a:buChar char="Ø"/>
            </a:pPr>
            <a:r>
              <a:rPr lang="en-US" sz="3200" dirty="0">
                <a:latin typeface="Comic Sans MS" panose="030F0702030302020204" pitchFamily="66" charset="0"/>
              </a:rPr>
              <a:t>Vibrations which appear as band in the spectra.</a:t>
            </a:r>
          </a:p>
          <a:p>
            <a:pPr marL="285750" indent="-285750">
              <a:buFont typeface="Arial" panose="020B0604020202020204" pitchFamily="34" charset="0"/>
              <a:buChar char="•"/>
            </a:pPr>
            <a:r>
              <a:rPr lang="en-US" sz="3200" b="1" dirty="0">
                <a:latin typeface="Comic Sans MS" panose="030F0702030302020204" pitchFamily="66" charset="0"/>
              </a:rPr>
              <a:t>NON-FUNDAMENTAL VIBRATIONS</a:t>
            </a:r>
          </a:p>
          <a:p>
            <a:pPr marL="342900" indent="-342900">
              <a:buFont typeface="Wingdings" panose="05000000000000000000" pitchFamily="2" charset="2"/>
              <a:buChar char="Ø"/>
            </a:pPr>
            <a:r>
              <a:rPr lang="en-US" sz="3200" dirty="0">
                <a:latin typeface="Comic Sans MS" panose="030F0702030302020204" pitchFamily="66" charset="0"/>
              </a:rPr>
              <a:t>Vibrations which appears as a result of fundamental </a:t>
            </a:r>
            <a:r>
              <a:rPr lang="en-US" sz="3200" dirty="0" err="1">
                <a:latin typeface="Comic Sans MS" panose="030F0702030302020204" pitchFamily="66" charset="0"/>
              </a:rPr>
              <a:t>vib</a:t>
            </a:r>
            <a:r>
              <a:rPr lang="en-US" sz="3200" dirty="0">
                <a:latin typeface="Comic Sans MS" panose="030F0702030302020204" pitchFamily="66" charset="0"/>
              </a:rPr>
              <a:t>. Mol.</a:t>
            </a:r>
          </a:p>
          <a:p>
            <a:pPr algn="ctr"/>
            <a:r>
              <a:rPr lang="en-US" sz="3200" dirty="0">
                <a:latin typeface="Comic Sans MS" panose="030F0702030302020204" pitchFamily="66" charset="0"/>
              </a:rPr>
              <a:t>https://en.wikipedia.org/wiki/Infrared spectroscopy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DEFC73-7B25-D992-FFF8-64335222709A}"/>
              </a:ext>
            </a:extLst>
          </p:cNvPr>
          <p:cNvSpPr txBox="1"/>
          <p:nvPr/>
        </p:nvSpPr>
        <p:spPr>
          <a:xfrm>
            <a:off x="1142999" y="2133600"/>
            <a:ext cx="10363199" cy="3108543"/>
          </a:xfrm>
          <a:prstGeom prst="rect">
            <a:avLst/>
          </a:prstGeom>
          <a:noFill/>
        </p:spPr>
        <p:txBody>
          <a:bodyPr wrap="square">
            <a:spAutoFit/>
          </a:bodyPr>
          <a:lstStyle/>
          <a:p>
            <a:r>
              <a:rPr lang="en-US" sz="2800" b="1" dirty="0">
                <a:latin typeface="Comic Sans MS" panose="030F0702030302020204" pitchFamily="66" charset="0"/>
              </a:rPr>
              <a:t>• OVER TONES: </a:t>
            </a:r>
            <a:r>
              <a:rPr lang="en-US" sz="2800" dirty="0">
                <a:latin typeface="Comic Sans MS" panose="030F0702030302020204" pitchFamily="66" charset="0"/>
              </a:rPr>
              <a:t>These are observed at twice the frequency of strong band. Ex: carbonyl group.</a:t>
            </a:r>
          </a:p>
          <a:p>
            <a:r>
              <a:rPr lang="en-US" sz="2800" b="1" dirty="0">
                <a:latin typeface="Comic Sans MS" panose="030F0702030302020204" pitchFamily="66" charset="0"/>
              </a:rPr>
              <a:t>• COMBINATION TONES: </a:t>
            </a:r>
            <a:r>
              <a:rPr lang="en-US" sz="2800" dirty="0">
                <a:latin typeface="Comic Sans MS" panose="030F0702030302020204" pitchFamily="66" charset="0"/>
              </a:rPr>
              <a:t>Weak bands that appear occasionally at frequencies that are sum/difference of 2 or more fundamental bands.</a:t>
            </a:r>
          </a:p>
          <a:p>
            <a:r>
              <a:rPr lang="en-US" sz="2800" b="1" dirty="0">
                <a:latin typeface="Comic Sans MS" panose="030F0702030302020204" pitchFamily="66" charset="0"/>
              </a:rPr>
              <a:t>• FERMI RESONANCE: </a:t>
            </a:r>
            <a:r>
              <a:rPr lang="en-US" sz="2800" dirty="0">
                <a:latin typeface="Comic Sans MS" panose="030F0702030302020204" pitchFamily="66" charset="0"/>
              </a:rPr>
              <a:t>Interaction b/w fundamental vibration &amp; overtones or combination tones. Ex:CO2</a:t>
            </a:r>
          </a:p>
        </p:txBody>
      </p:sp>
      <p:sp>
        <p:nvSpPr>
          <p:cNvPr id="7" name="TextBox 6">
            <a:extLst>
              <a:ext uri="{FF2B5EF4-FFF2-40B4-BE49-F238E27FC236}">
                <a16:creationId xmlns:a16="http://schemas.microsoft.com/office/drawing/2014/main" id="{6E84DF59-875F-5862-5E58-883C8CC99DFA}"/>
              </a:ext>
            </a:extLst>
          </p:cNvPr>
          <p:cNvSpPr txBox="1"/>
          <p:nvPr/>
        </p:nvSpPr>
        <p:spPr>
          <a:xfrm>
            <a:off x="580103" y="381000"/>
            <a:ext cx="11488992" cy="1569660"/>
          </a:xfrm>
          <a:prstGeom prst="rect">
            <a:avLst/>
          </a:prstGeom>
          <a:noFill/>
        </p:spPr>
        <p:txBody>
          <a:bodyPr wrap="square">
            <a:spAutoFit/>
          </a:bodyPr>
          <a:lstStyle/>
          <a:p>
            <a:pPr algn="ctr"/>
            <a:r>
              <a:rPr lang="en-US" sz="4800" b="1" dirty="0">
                <a:latin typeface="Comic Sans MS" panose="030F0702030302020204" pitchFamily="66" charset="0"/>
              </a:rPr>
              <a:t>NON-FUNDAMENTAL </a:t>
            </a:r>
          </a:p>
          <a:p>
            <a:pPr algn="ctr"/>
            <a:r>
              <a:rPr lang="en-US" sz="4800" b="1" dirty="0">
                <a:latin typeface="Comic Sans MS" panose="030F0702030302020204" pitchFamily="66" charset="0"/>
              </a:rPr>
              <a:t>VIBRATIONS</a:t>
            </a:r>
          </a:p>
        </p:txBody>
      </p:sp>
      <p:sp>
        <p:nvSpPr>
          <p:cNvPr id="8" name="Slide Number Placeholder 3">
            <a:extLst>
              <a:ext uri="{FF2B5EF4-FFF2-40B4-BE49-F238E27FC236}">
                <a16:creationId xmlns:a16="http://schemas.microsoft.com/office/drawing/2014/main" id="{2AC019EB-8AFB-22C4-B77E-5281ADF763C7}"/>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6</a:t>
            </a:fld>
            <a:endParaRPr lang="en-US" sz="1800" b="1" dirty="0">
              <a:latin typeface="Comic Sans MS" panose="030F0702030302020204" pitchFamily="66" charset="0"/>
            </a:endParaRPr>
          </a:p>
        </p:txBody>
      </p:sp>
      <p:sp>
        <p:nvSpPr>
          <p:cNvPr id="9" name="Footer Placeholder 4">
            <a:extLst>
              <a:ext uri="{FF2B5EF4-FFF2-40B4-BE49-F238E27FC236}">
                <a16:creationId xmlns:a16="http://schemas.microsoft.com/office/drawing/2014/main" id="{48BB8C8A-B261-7C9F-EBC7-E06C5FC047C7}"/>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0" name="Picture 9">
            <a:extLst>
              <a:ext uri="{FF2B5EF4-FFF2-40B4-BE49-F238E27FC236}">
                <a16:creationId xmlns:a16="http://schemas.microsoft.com/office/drawing/2014/main" id="{8272588E-709E-7A97-DD7C-C25362E66D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A12702-BA37-CD06-23EB-7679D1E5E5E1}"/>
              </a:ext>
            </a:extLst>
          </p:cNvPr>
          <p:cNvSpPr txBox="1"/>
          <p:nvPr/>
        </p:nvSpPr>
        <p:spPr>
          <a:xfrm>
            <a:off x="952500" y="1371600"/>
            <a:ext cx="10287000" cy="4832092"/>
          </a:xfrm>
          <a:prstGeom prst="rect">
            <a:avLst/>
          </a:prstGeom>
          <a:noFill/>
        </p:spPr>
        <p:txBody>
          <a:bodyPr wrap="square">
            <a:spAutoFit/>
          </a:bodyPr>
          <a:lstStyle/>
          <a:p>
            <a:pPr marL="285750" indent="-285750">
              <a:buFont typeface="Arial" panose="020B0604020202020204" pitchFamily="34" charset="0"/>
              <a:buChar char="•"/>
            </a:pPr>
            <a:r>
              <a:rPr lang="en-US" sz="2800" dirty="0">
                <a:latin typeface="Comic Sans MS" panose="030F0702030302020204" pitchFamily="66" charset="0"/>
              </a:rPr>
              <a:t>In IR, the region below 1500 cm-1 is rich in many absorption bands and the region is known as fingerprint region.</a:t>
            </a:r>
          </a:p>
          <a:p>
            <a:pPr marL="285750" indent="-285750">
              <a:buFont typeface="Arial" panose="020B0604020202020204" pitchFamily="34" charset="0"/>
              <a:buChar char="•"/>
            </a:pPr>
            <a:r>
              <a:rPr lang="en-US" sz="2800" dirty="0">
                <a:latin typeface="Comic Sans MS" panose="030F0702030302020204" pitchFamily="66" charset="0"/>
              </a:rPr>
              <a:t>Here the number of bending vibrations are usually more than the number of stretching vibrations.</a:t>
            </a:r>
          </a:p>
          <a:p>
            <a:pPr marL="285750" indent="-285750">
              <a:buFont typeface="Arial" panose="020B0604020202020204" pitchFamily="34" charset="0"/>
              <a:buChar char="•"/>
            </a:pPr>
            <a:r>
              <a:rPr lang="en-US" sz="2800" dirty="0">
                <a:latin typeface="Comic Sans MS" panose="030F0702030302020204" pitchFamily="66" charset="0"/>
              </a:rPr>
              <a:t>In this region, small difference in the structure and constitution of a molecule results significant changes in the absorption bands.</a:t>
            </a:r>
          </a:p>
          <a:p>
            <a:pPr marL="285750" indent="-285750">
              <a:buFont typeface="Arial" panose="020B0604020202020204" pitchFamily="34" charset="0"/>
              <a:buChar char="•"/>
            </a:pPr>
            <a:r>
              <a:rPr lang="en-US" sz="2800" dirty="0">
                <a:latin typeface="Comic Sans MS" panose="030F0702030302020204" pitchFamily="66" charset="0"/>
              </a:rPr>
              <a:t>Many compounds show unique absorption bands in this region and which is very useful for the identification of the compound.</a:t>
            </a:r>
          </a:p>
        </p:txBody>
      </p:sp>
      <p:sp>
        <p:nvSpPr>
          <p:cNvPr id="7" name="TextBox 6">
            <a:extLst>
              <a:ext uri="{FF2B5EF4-FFF2-40B4-BE49-F238E27FC236}">
                <a16:creationId xmlns:a16="http://schemas.microsoft.com/office/drawing/2014/main" id="{B85B7F6C-B5F7-B985-2172-0656D1CBA6E4}"/>
              </a:ext>
            </a:extLst>
          </p:cNvPr>
          <p:cNvSpPr txBox="1"/>
          <p:nvPr/>
        </p:nvSpPr>
        <p:spPr>
          <a:xfrm>
            <a:off x="2230902" y="381000"/>
            <a:ext cx="7730196" cy="830997"/>
          </a:xfrm>
          <a:prstGeom prst="rect">
            <a:avLst/>
          </a:prstGeom>
          <a:noFill/>
        </p:spPr>
        <p:txBody>
          <a:bodyPr wrap="square">
            <a:spAutoFit/>
          </a:bodyPr>
          <a:lstStyle/>
          <a:p>
            <a:pPr algn="ctr"/>
            <a:r>
              <a:rPr lang="en-US" sz="4800" b="1" dirty="0">
                <a:latin typeface="Comic Sans MS" panose="030F0702030302020204" pitchFamily="66" charset="0"/>
              </a:rPr>
              <a:t>FINGERPRINT REGION</a:t>
            </a:r>
          </a:p>
        </p:txBody>
      </p:sp>
      <p:sp>
        <p:nvSpPr>
          <p:cNvPr id="8" name="Slide Number Placeholder 3">
            <a:extLst>
              <a:ext uri="{FF2B5EF4-FFF2-40B4-BE49-F238E27FC236}">
                <a16:creationId xmlns:a16="http://schemas.microsoft.com/office/drawing/2014/main" id="{7BB66703-D3A0-3ABC-DFAA-9D5665791872}"/>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7</a:t>
            </a:fld>
            <a:endParaRPr lang="en-US" sz="1800" b="1" dirty="0">
              <a:latin typeface="Comic Sans MS" panose="030F0702030302020204" pitchFamily="66" charset="0"/>
            </a:endParaRPr>
          </a:p>
        </p:txBody>
      </p:sp>
      <p:sp>
        <p:nvSpPr>
          <p:cNvPr id="9" name="Footer Placeholder 4">
            <a:extLst>
              <a:ext uri="{FF2B5EF4-FFF2-40B4-BE49-F238E27FC236}">
                <a16:creationId xmlns:a16="http://schemas.microsoft.com/office/drawing/2014/main" id="{BE9C5CFF-5CF3-5BC1-9CC5-A21CA063B9C8}"/>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0" name="Picture 9">
            <a:extLst>
              <a:ext uri="{FF2B5EF4-FFF2-40B4-BE49-F238E27FC236}">
                <a16:creationId xmlns:a16="http://schemas.microsoft.com/office/drawing/2014/main" id="{2D579FA9-8D2C-485F-A01B-794AB9D9DE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E47CAE1-B0D2-6801-E705-2E6CDC0085F6}"/>
              </a:ext>
            </a:extLst>
          </p:cNvPr>
          <p:cNvSpPr txBox="1"/>
          <p:nvPr/>
        </p:nvSpPr>
        <p:spPr>
          <a:xfrm>
            <a:off x="838200" y="1600200"/>
            <a:ext cx="10820400" cy="4154984"/>
          </a:xfrm>
          <a:prstGeom prst="rect">
            <a:avLst/>
          </a:prstGeom>
          <a:noFill/>
        </p:spPr>
        <p:txBody>
          <a:bodyPr wrap="square">
            <a:spAutoFit/>
          </a:bodyPr>
          <a:lstStyle/>
          <a:p>
            <a:pPr marL="285750" indent="-285750">
              <a:buFont typeface="Arial" panose="020B0604020202020204" pitchFamily="34" charset="0"/>
              <a:buChar char="•"/>
            </a:pPr>
            <a:r>
              <a:rPr lang="en-US" sz="2400" b="1" dirty="0">
                <a:latin typeface="Comic Sans MS" panose="030F0702030302020204" pitchFamily="66" charset="0"/>
              </a:rPr>
              <a:t>SOLID RUN IN SOLUTION: </a:t>
            </a:r>
            <a:r>
              <a:rPr lang="en-US" sz="2400" dirty="0">
                <a:latin typeface="Comic Sans MS" panose="030F0702030302020204" pitchFamily="66" charset="0"/>
              </a:rPr>
              <a:t>Dissolve solid sample in non-aqueous solvent (which should be IR inactive) and place a drop of this solution in alkali metal disc and allow to evaporate, leaving a thin film which is then mounted on a </a:t>
            </a:r>
            <a:r>
              <a:rPr lang="en-US" sz="2400" dirty="0" err="1">
                <a:latin typeface="Comic Sans MS" panose="030F0702030302020204" pitchFamily="66" charset="0"/>
              </a:rPr>
              <a:t>sepectrometer</a:t>
            </a:r>
            <a:r>
              <a:rPr lang="en-US" sz="2400" dirty="0">
                <a:latin typeface="Comic Sans MS" panose="030F0702030302020204" pitchFamily="66" charset="0"/>
              </a:rPr>
              <a:t>.</a:t>
            </a:r>
          </a:p>
          <a:p>
            <a:r>
              <a:rPr lang="en-US" sz="2400" dirty="0">
                <a:latin typeface="Comic Sans MS" panose="030F0702030302020204" pitchFamily="66" charset="0"/>
              </a:rPr>
              <a:t>   E.g. of solvents - acetone, cyclohexane, chloroform, carbon         tetrachloride etc.</a:t>
            </a:r>
          </a:p>
          <a:p>
            <a:endParaRPr lang="en-US" sz="2400" dirty="0">
              <a:latin typeface="Comic Sans MS" panose="030F0702030302020204" pitchFamily="66" charset="0"/>
            </a:endParaRPr>
          </a:p>
          <a:p>
            <a:pPr marL="285750" indent="-285750">
              <a:buFont typeface="Arial" panose="020B0604020202020204" pitchFamily="34" charset="0"/>
              <a:buChar char="•"/>
            </a:pPr>
            <a:r>
              <a:rPr lang="en-US" sz="2400" b="1" dirty="0">
                <a:latin typeface="Comic Sans MS" panose="030F0702030302020204" pitchFamily="66" charset="0"/>
              </a:rPr>
              <a:t>MULL TECHNIQUE :</a:t>
            </a:r>
            <a:r>
              <a:rPr lang="en-US" sz="2400" dirty="0">
                <a:latin typeface="Comic Sans MS" panose="030F0702030302020204" pitchFamily="66" charset="0"/>
              </a:rPr>
              <a:t>Finely powdered sample + mulling agent (</a:t>
            </a:r>
            <a:r>
              <a:rPr lang="en-US" sz="2400" dirty="0" err="1">
                <a:latin typeface="Comic Sans MS" panose="030F0702030302020204" pitchFamily="66" charset="0"/>
              </a:rPr>
              <a:t>Nujol</a:t>
            </a:r>
            <a:r>
              <a:rPr lang="en-US" sz="2400" dirty="0">
                <a:latin typeface="Comic Sans MS" panose="030F0702030302020204" pitchFamily="66" charset="0"/>
              </a:rPr>
              <a:t>) and make a thick paste (mull). Transfer the mull to the mull plates and the plates are squeezed together to adjust the thickness it is then mounted in spectrometer.</a:t>
            </a:r>
          </a:p>
        </p:txBody>
      </p:sp>
      <p:sp>
        <p:nvSpPr>
          <p:cNvPr id="7" name="TextBox 6">
            <a:extLst>
              <a:ext uri="{FF2B5EF4-FFF2-40B4-BE49-F238E27FC236}">
                <a16:creationId xmlns:a16="http://schemas.microsoft.com/office/drawing/2014/main" id="{16620422-6761-AECC-4921-694834BA90F1}"/>
              </a:ext>
            </a:extLst>
          </p:cNvPr>
          <p:cNvSpPr txBox="1"/>
          <p:nvPr/>
        </p:nvSpPr>
        <p:spPr>
          <a:xfrm>
            <a:off x="1981200" y="381000"/>
            <a:ext cx="8229600" cy="830997"/>
          </a:xfrm>
          <a:prstGeom prst="rect">
            <a:avLst/>
          </a:prstGeom>
          <a:noFill/>
        </p:spPr>
        <p:txBody>
          <a:bodyPr wrap="square">
            <a:spAutoFit/>
          </a:bodyPr>
          <a:lstStyle/>
          <a:p>
            <a:pPr algn="ctr"/>
            <a:r>
              <a:rPr lang="en-US" sz="4800" b="1" dirty="0">
                <a:latin typeface="Comic Sans MS" panose="030F0702030302020204" pitchFamily="66" charset="0"/>
              </a:rPr>
              <a:t>SAMPLINGS</a:t>
            </a:r>
          </a:p>
        </p:txBody>
      </p:sp>
      <p:sp>
        <p:nvSpPr>
          <p:cNvPr id="8" name="Slide Number Placeholder 3">
            <a:extLst>
              <a:ext uri="{FF2B5EF4-FFF2-40B4-BE49-F238E27FC236}">
                <a16:creationId xmlns:a16="http://schemas.microsoft.com/office/drawing/2014/main" id="{261752AA-6C12-3C7E-F6CA-FAF72AF2C668}"/>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8</a:t>
            </a:fld>
            <a:endParaRPr lang="en-US" sz="1800" b="1" dirty="0">
              <a:latin typeface="Comic Sans MS" panose="030F0702030302020204" pitchFamily="66" charset="0"/>
            </a:endParaRPr>
          </a:p>
        </p:txBody>
      </p:sp>
      <p:sp>
        <p:nvSpPr>
          <p:cNvPr id="9" name="Footer Placeholder 4">
            <a:extLst>
              <a:ext uri="{FF2B5EF4-FFF2-40B4-BE49-F238E27FC236}">
                <a16:creationId xmlns:a16="http://schemas.microsoft.com/office/drawing/2014/main" id="{E2E5FD4D-9490-1398-94E1-64A69939E55C}"/>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10" name="Picture 9">
            <a:extLst>
              <a:ext uri="{FF2B5EF4-FFF2-40B4-BE49-F238E27FC236}">
                <a16:creationId xmlns:a16="http://schemas.microsoft.com/office/drawing/2014/main" id="{D209F208-2564-9549-6267-488BEB4053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3871B6-1DDC-558C-0388-32A1CBD0D5CD}"/>
              </a:ext>
            </a:extLst>
          </p:cNvPr>
          <p:cNvSpPr txBox="1"/>
          <p:nvPr/>
        </p:nvSpPr>
        <p:spPr>
          <a:xfrm>
            <a:off x="1143000" y="1228397"/>
            <a:ext cx="10287000" cy="4401205"/>
          </a:xfrm>
          <a:prstGeom prst="rect">
            <a:avLst/>
          </a:prstGeom>
          <a:noFill/>
        </p:spPr>
        <p:txBody>
          <a:bodyPr wrap="square">
            <a:spAutoFit/>
          </a:bodyPr>
          <a:lstStyle/>
          <a:p>
            <a:pPr marL="285750" indent="-285750">
              <a:buFont typeface="Arial" panose="020B0604020202020204" pitchFamily="34" charset="0"/>
              <a:buChar char="•"/>
            </a:pPr>
            <a:r>
              <a:rPr lang="en-US" sz="2800" dirty="0">
                <a:latin typeface="Comic Sans MS" panose="030F0702030302020204" pitchFamily="66" charset="0"/>
              </a:rPr>
              <a:t>3.Pressed pellet technique :Finely powdered sample is mixed with about 100 times its weight of KBr in a vibrating ball mill and the mixture is then pressed under very high pressure in an </a:t>
            </a:r>
            <a:r>
              <a:rPr lang="en-US" sz="2800" dirty="0" err="1">
                <a:latin typeface="Comic Sans MS" panose="030F0702030302020204" pitchFamily="66" charset="0"/>
              </a:rPr>
              <a:t>evacuable</a:t>
            </a:r>
            <a:r>
              <a:rPr lang="en-US" sz="2800" dirty="0">
                <a:latin typeface="Comic Sans MS" panose="030F0702030302020204" pitchFamily="66" charset="0"/>
              </a:rPr>
              <a:t> die to form a small pellet( 1-2mm thick and 1cm in diameter).</a:t>
            </a:r>
          </a:p>
          <a:p>
            <a:pPr marL="285750" indent="-285750">
              <a:buFont typeface="Arial" panose="020B0604020202020204" pitchFamily="34" charset="0"/>
              <a:buChar char="•"/>
            </a:pPr>
            <a:endParaRPr lang="en-US" sz="2800" dirty="0">
              <a:latin typeface="Comic Sans MS" panose="030F0702030302020204" pitchFamily="66" charset="0"/>
            </a:endParaRPr>
          </a:p>
          <a:p>
            <a:pPr marL="285750" indent="-285750">
              <a:buFont typeface="Arial" panose="020B0604020202020204" pitchFamily="34" charset="0"/>
              <a:buChar char="•"/>
            </a:pPr>
            <a:r>
              <a:rPr lang="en-US" sz="2800" dirty="0">
                <a:latin typeface="Comic Sans MS" panose="030F0702030302020204" pitchFamily="66" charset="0"/>
              </a:rPr>
              <a:t>4. Solid films: Here amorphous solid is dissolved in volatile solvents and this solution is poured on a rock salt plate (NaCl or KBr), then the solvent is evaporated by gentle heating.</a:t>
            </a:r>
          </a:p>
        </p:txBody>
      </p:sp>
      <p:sp>
        <p:nvSpPr>
          <p:cNvPr id="6" name="Slide Number Placeholder 3">
            <a:extLst>
              <a:ext uri="{FF2B5EF4-FFF2-40B4-BE49-F238E27FC236}">
                <a16:creationId xmlns:a16="http://schemas.microsoft.com/office/drawing/2014/main" id="{FDDC6426-C0F6-E163-8394-AD60A5C02A3B}"/>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9</a:t>
            </a:fld>
            <a:endParaRPr lang="en-US" sz="1800" b="1" dirty="0">
              <a:latin typeface="Comic Sans MS" panose="030F0702030302020204" pitchFamily="66" charset="0"/>
            </a:endParaRPr>
          </a:p>
        </p:txBody>
      </p:sp>
      <p:sp>
        <p:nvSpPr>
          <p:cNvPr id="7" name="Footer Placeholder 4">
            <a:extLst>
              <a:ext uri="{FF2B5EF4-FFF2-40B4-BE49-F238E27FC236}">
                <a16:creationId xmlns:a16="http://schemas.microsoft.com/office/drawing/2014/main" id="{FCE10BEF-DD7A-AE26-AB7F-A67DAB54727D}"/>
              </a:ext>
            </a:extLst>
          </p:cNvPr>
          <p:cNvSpPr>
            <a:spLocks noGrp="1"/>
          </p:cNvSpPr>
          <p:nvPr>
            <p:ph type="ftr" sz="quarter" idx="11"/>
          </p:nvPr>
        </p:nvSpPr>
        <p:spPr>
          <a:xfrm>
            <a:off x="4038600" y="6356350"/>
            <a:ext cx="4114800" cy="365125"/>
          </a:xfrm>
        </p:spPr>
        <p:txBody>
          <a:bodyPr/>
          <a:lstStyle/>
          <a:p>
            <a:r>
              <a:rPr lang="en-US" sz="1400" b="1" dirty="0">
                <a:latin typeface="Comic Sans MS" panose="030F0702030302020204" pitchFamily="66" charset="0"/>
              </a:rPr>
              <a:t>©2023 ANJU SINGH</a:t>
            </a:r>
          </a:p>
        </p:txBody>
      </p:sp>
      <p:pic>
        <p:nvPicPr>
          <p:cNvPr id="8" name="Picture 7">
            <a:extLst>
              <a:ext uri="{FF2B5EF4-FFF2-40B4-BE49-F238E27FC236}">
                <a16:creationId xmlns:a16="http://schemas.microsoft.com/office/drawing/2014/main" id="{1557FC8B-E577-1C58-BB96-6BB19B8C68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843</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Wingdings</vt:lpstr>
      <vt:lpstr>Office Theme</vt:lpstr>
      <vt:lpstr>B.PHARM. 5TH SEM. 504T  UNIT V- BASICS OF PHYTOCHEMISTRY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Phytochemistry</dc:title>
  <dc:creator>admin</dc:creator>
  <cp:lastModifiedBy>user</cp:lastModifiedBy>
  <cp:revision>29</cp:revision>
  <dcterms:created xsi:type="dcterms:W3CDTF">2006-08-16T00:00:00Z</dcterms:created>
  <dcterms:modified xsi:type="dcterms:W3CDTF">2023-02-20T04:18:59Z</dcterms:modified>
</cp:coreProperties>
</file>