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5" autoAdjust="0"/>
  </p:normalViewPr>
  <p:slideViewPr>
    <p:cSldViewPr>
      <p:cViewPr varScale="1">
        <p:scale>
          <a:sx n="67" d="100"/>
          <a:sy n="67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6AE08-A5F2-4D1E-BD33-B5CAABD51FA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7E54-46A4-4EAE-B4AA-8588B873D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7E54-46A4-4EAE-B4AA-8588B873D5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7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1790-8261-48F0-845E-324E157BC76F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227-28EE-43E1-AB24-BC9775C8663A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A3DD-E2F0-4199-AF31-E27C5349AA37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BA56-0267-4039-B8F5-FE9C5BCE5E52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C706-83A9-4FF4-B212-246223C646E1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458D-8647-47B8-81B2-34C3F7139391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8400-D6D7-4366-9C8A-A90D6E42AC61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416-3BDF-489C-9118-77DB701584A3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68ED-CDF3-4CA4-A9CB-04820D1DF8C6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A0BE-6992-43AE-AC22-5AF8E0F9C526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BCE0-D68C-452F-B6ED-D849A128ABD2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76C7-7478-4351-858F-B0E6BA312EC6}" type="datetime1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448800" cy="1219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B.PHARM. 5</a:t>
            </a:r>
            <a:r>
              <a:rPr lang="en-US" b="1" baseline="30000" dirty="0">
                <a:latin typeface="Comic Sans MS" panose="030F0702030302020204" pitchFamily="66" charset="0"/>
                <a:cs typeface="Times New Roman" pitchFamily="18" charset="0"/>
              </a:rPr>
              <a:t>TH</a:t>
            </a:r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 SEM. 504T </a:t>
            </a:r>
            <a:b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UNIT V- BASICS OF PHYTOCHEMISTRY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0942"/>
            <a:ext cx="9448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Modern Methods of Extraction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Application of latest techniques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Chromatography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Spectroscopy 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Electrophoresis 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in 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Isolation, Purification &amp; Identification of crude drugs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3D9963-4182-2965-690F-0A98C2ECCCD8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87DE29-FC2E-924E-F58B-2353CFF5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8954A-2DB8-AFBD-A2AE-AED43AE65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C03ECB-1BD8-5008-768F-13289AF805B6}"/>
              </a:ext>
            </a:extLst>
          </p:cNvPr>
          <p:cNvSpPr txBox="1"/>
          <p:nvPr/>
        </p:nvSpPr>
        <p:spPr>
          <a:xfrm>
            <a:off x="1181100" y="1905000"/>
            <a:ext cx="9829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TMS is added to the 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Since silicon is less electronegative than carbon, TMS protons are highly shielded. A signal is defined as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Organic protons absorb downfield (to the left) of the TMS signal.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745C9-AA21-0885-DC50-7C9EA625B3CC}"/>
              </a:ext>
            </a:extLst>
          </p:cNvPr>
          <p:cNvSpPr txBox="1"/>
          <p:nvPr/>
        </p:nvSpPr>
        <p:spPr>
          <a:xfrm>
            <a:off x="2018071" y="531348"/>
            <a:ext cx="8155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TETRAMETHYLSILANE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0CA9218-A8F6-988A-544D-0B81765EDDC5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10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6B9A96-BEE2-8FCC-876F-7506B3DB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98B8AA-BD43-35E7-9BDD-D8B1189E3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/>
          <a:srcRect l="20648" t="58542" r="45177" b="35153"/>
          <a:stretch/>
        </p:blipFill>
        <p:spPr bwMode="auto">
          <a:xfrm>
            <a:off x="1618635" y="4321929"/>
            <a:ext cx="8954729" cy="9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D39CD-9FE5-F390-0C2B-AFC25261C1DE}"/>
              </a:ext>
            </a:extLst>
          </p:cNvPr>
          <p:cNvSpPr txBox="1"/>
          <p:nvPr/>
        </p:nvSpPr>
        <p:spPr>
          <a:xfrm>
            <a:off x="2018071" y="531348"/>
            <a:ext cx="8155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CHEMICAL SHIFT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553BED6-D6B1-6B65-A31A-106C96BA00D2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1739E6-8A10-4821-973D-EA3FA79D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177A4-1EA0-2B13-AA1D-24EFACD1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CF0CE8-D475-3C4A-CC8F-4357EF063E9B}"/>
              </a:ext>
            </a:extLst>
          </p:cNvPr>
          <p:cNvSpPr txBox="1"/>
          <p:nvPr/>
        </p:nvSpPr>
        <p:spPr>
          <a:xfrm>
            <a:off x="1143000" y="1872641"/>
            <a:ext cx="10591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Measured in parts per million.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Ratio of shift downfield from TMS (Hz) to total spectrometer frequency (Hz).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Same value for 60, 100, or 300 MHz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Called the delta scale.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AA04B0-E3B1-FD58-64EA-4860361BEADA}"/>
              </a:ext>
            </a:extLst>
          </p:cNvPr>
          <p:cNvSpPr txBox="1"/>
          <p:nvPr/>
        </p:nvSpPr>
        <p:spPr>
          <a:xfrm>
            <a:off x="1219200" y="1752600"/>
            <a:ext cx="9753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More electronegative atoms de-shield more and give larger shift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Effect decreases with distance.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Additional electronegative atoms cause an increase in chemical shift.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472E9-ABFD-0AA4-EB2F-4B8B370C0FD5}"/>
              </a:ext>
            </a:extLst>
          </p:cNvPr>
          <p:cNvSpPr txBox="1"/>
          <p:nvPr/>
        </p:nvSpPr>
        <p:spPr>
          <a:xfrm>
            <a:off x="1897743" y="304800"/>
            <a:ext cx="8396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LOCATION OF SIGNALS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0C5C78A-6D1C-8140-A0F7-ABC915F8D939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D4F5A1-F9B5-5D31-9E43-0478F4E4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C78F55-F905-430D-0167-50EF8C6D6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FD5331-6A01-367B-E3B0-C7C4EA728A74}"/>
              </a:ext>
            </a:extLst>
          </p:cNvPr>
          <p:cNvSpPr txBox="1"/>
          <p:nvPr/>
        </p:nvSpPr>
        <p:spPr>
          <a:xfrm>
            <a:off x="609600" y="1600200"/>
            <a:ext cx="10972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Mass spectrometry is a powerful analytical technique used to quantify known materials, to identify unknown compounds within a sample, and elucidate the structure and chemical properties of different molecules.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The complete process involves the conversion of the sample into gaseous ions, with or without fragmentation, which is then characterized by their mass-to-charge ratios (m/z) and relative abundances.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A mass spectrum is the plot of the relative abundance of ions against their mass/charge ratio.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2D7A4-F9FC-2A20-AE08-4C044568C60B}"/>
              </a:ext>
            </a:extLst>
          </p:cNvPr>
          <p:cNvSpPr txBox="1"/>
          <p:nvPr/>
        </p:nvSpPr>
        <p:spPr>
          <a:xfrm>
            <a:off x="1810603" y="361239"/>
            <a:ext cx="8570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MASS SPECTROSCOPY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CADB07D-3684-7217-1407-2FB30E2BF75E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0CFCC5-B1BE-A6A2-BCB2-CE21C403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04762B-95A1-00AE-B5DD-334978D1F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AF8E82-F885-CBD5-25F4-5E01D25B2803}"/>
              </a:ext>
            </a:extLst>
          </p:cNvPr>
          <p:cNvSpPr txBox="1"/>
          <p:nvPr/>
        </p:nvSpPr>
        <p:spPr>
          <a:xfrm>
            <a:off x="1295400" y="1351508"/>
            <a:ext cx="9982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The basic aspect of organic mass spectrometry consists of bombarding the vapor of an organic compound with a beam of an energetic electron accelerated from a filament to an energy of 70 eV to form positively charged ions (molecular ions).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• The additional energy of the electrons is dissipated in breaking the bonds in the molecular ion, which undergoes fragmentation to yield several neutral or positively charged species.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• The ions are then separated according to their mass-to-charge ratio by virtue of a magnet and are detected by the detector.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0DD0B60-D3BC-772C-1D9E-09BF57BE525C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9695C8-9A62-F7CE-EC25-84EAF251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0B8D6-1E20-B946-1470-84AB862E9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F562D6-3A12-82FF-A449-CF367049CD99}"/>
              </a:ext>
            </a:extLst>
          </p:cNvPr>
          <p:cNvSpPr txBox="1"/>
          <p:nvPr/>
        </p:nvSpPr>
        <p:spPr>
          <a:xfrm>
            <a:off x="1295400" y="1982926"/>
            <a:ext cx="9601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NMR is the most powerful tool available for organic structure determination.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It is used to study a wide variety of nuclei: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1H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13C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15N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19F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31P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08812-E5D7-8D15-2B44-C7409A97AADC}"/>
              </a:ext>
            </a:extLst>
          </p:cNvPr>
          <p:cNvSpPr txBox="1"/>
          <p:nvPr/>
        </p:nvSpPr>
        <p:spPr>
          <a:xfrm>
            <a:off x="1600200" y="228600"/>
            <a:ext cx="9753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NUCLEAR MAGNETIC RESONANCE (NMR)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118A5EF-107E-BD61-1A1E-065840F357F1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4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F689974-4613-1E0E-E463-996E2FE9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18AE44-6AC8-E32A-2E4D-4858F77F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B1EFDDFC-DB04-40BC-2366-E403225A0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31816"/>
              </p:ext>
            </p:extLst>
          </p:nvPr>
        </p:nvGraphicFramePr>
        <p:xfrm>
          <a:off x="2032001" y="4658855"/>
          <a:ext cx="812799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113979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23495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44989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Atomic weight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Atomic number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Spin number/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61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Odd/Even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½, 3/2, 5/2......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72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Even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 or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6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1,2,3....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87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9527" t="57700" r="42799" b="20824"/>
          <a:stretch/>
        </p:blipFill>
        <p:spPr bwMode="auto">
          <a:xfrm>
            <a:off x="2705100" y="4078442"/>
            <a:ext cx="6781800" cy="218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C54CC-E36C-95EC-BC98-1F305A6C224D}"/>
              </a:ext>
            </a:extLst>
          </p:cNvPr>
          <p:cNvSpPr txBox="1"/>
          <p:nvPr/>
        </p:nvSpPr>
        <p:spPr>
          <a:xfrm>
            <a:off x="762000" y="1391765"/>
            <a:ext cx="10972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A nucleus with an odd atomic number or an odd mass number has a nuclear spin.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The spinning charged nucleus generates a magnetic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When placed in an external field, spinning protons act like bar magnets.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92CC9-0CC4-88DF-773B-B606758E0856}"/>
              </a:ext>
            </a:extLst>
          </p:cNvPr>
          <p:cNvSpPr txBox="1"/>
          <p:nvPr/>
        </p:nvSpPr>
        <p:spPr>
          <a:xfrm>
            <a:off x="2182505" y="433046"/>
            <a:ext cx="7826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NUCLEAR SPIN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94AE533-E259-2BE6-8D04-4FF647B3EDA7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5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3A4A8F-78BE-8BD0-DAA2-CDB5287F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10139-1FDB-9AD3-2732-F42D7E827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/>
          <a:srcRect l="39062" t="40045" r="41407" b="31991"/>
          <a:stretch/>
        </p:blipFill>
        <p:spPr bwMode="auto">
          <a:xfrm>
            <a:off x="7543800" y="2261437"/>
            <a:ext cx="35814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68A429-D00B-E243-78B2-0E85BF436C5B}"/>
              </a:ext>
            </a:extLst>
          </p:cNvPr>
          <p:cNvSpPr txBox="1"/>
          <p:nvPr/>
        </p:nvSpPr>
        <p:spPr>
          <a:xfrm>
            <a:off x="1066800" y="1816411"/>
            <a:ext cx="5943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The magnetic fields of the spinning nuclei will align either with the external field or against the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A photon with the right amount of energy can is absorbed and cause the spinning proton to flip.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Energy difference is proportional to the magnetic field strength.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This energy is provided through radio waves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2A05F-1F07-DD16-FA01-B1184D6FBA71}"/>
              </a:ext>
            </a:extLst>
          </p:cNvPr>
          <p:cNvSpPr txBox="1"/>
          <p:nvPr/>
        </p:nvSpPr>
        <p:spPr>
          <a:xfrm>
            <a:off x="2110854" y="421533"/>
            <a:ext cx="7970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TWO ENERGY STATES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A62C370-F116-5369-50C7-F653EA40847B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6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6C8974-93A7-B490-6CC9-5F5AD15D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1786A-81BF-512C-149F-C881A59B7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1B965-3F7C-C010-51BA-11FF91BD7F9F}"/>
              </a:ext>
            </a:extLst>
          </p:cNvPr>
          <p:cNvSpPr txBox="1"/>
          <p:nvPr/>
        </p:nvSpPr>
        <p:spPr>
          <a:xfrm>
            <a:off x="1057276" y="1752600"/>
            <a:ext cx="102869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If all protons absorbed the same amount of energy in a given magnetic field, not much information could be obtained.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But protons are surrounded by electrons that shield them from the external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Circulating electrons create an induced magnetic field that opposes the external magnetic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Magnetic field strength must be increased for a shielded proton to flip at the same frequency.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6C96B-2891-A721-8C25-F540363E5B85}"/>
              </a:ext>
            </a:extLst>
          </p:cNvPr>
          <p:cNvSpPr txBox="1"/>
          <p:nvPr/>
        </p:nvSpPr>
        <p:spPr>
          <a:xfrm>
            <a:off x="2295525" y="604886"/>
            <a:ext cx="7600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MAGNETIC SHIELDING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ABDD9F3-113B-32DA-0ABB-96990FB38687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7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559DCAC-A4F4-554E-1AE3-D89C44BB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C20AF-93F0-26AB-8664-ACFD4B880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/>
          <a:srcRect l="17361" t="43255" r="40064" b="42105"/>
          <a:stretch/>
        </p:blipFill>
        <p:spPr bwMode="auto">
          <a:xfrm>
            <a:off x="2311400" y="4374784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3983D-C18A-F007-2F93-47A6D6DEB941}"/>
              </a:ext>
            </a:extLst>
          </p:cNvPr>
          <p:cNvSpPr txBox="1"/>
          <p:nvPr/>
        </p:nvSpPr>
        <p:spPr>
          <a:xfrm>
            <a:off x="1395987" y="2018786"/>
            <a:ext cx="92988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 panose="030F0702030302020204" pitchFamily="66" charset="0"/>
              </a:rPr>
              <a:t>Depending on their chemical environment, protons in a molecule are shielded by different amounts.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0AFE1-D5E6-351D-8763-DED0E106ADCE}"/>
              </a:ext>
            </a:extLst>
          </p:cNvPr>
          <p:cNvSpPr txBox="1"/>
          <p:nvPr/>
        </p:nvSpPr>
        <p:spPr>
          <a:xfrm>
            <a:off x="1292942" y="471502"/>
            <a:ext cx="9606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PROTONS IN A MOLECULE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7B3AC54-2C51-DEF6-64AE-D3F7D2C21CBD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8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686461-27B7-00D9-BD1E-63A9F4FD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32004-7B98-E1C2-D626-9B80CB956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B64C34-9073-A8BF-E6B9-81FFF9982077}"/>
              </a:ext>
            </a:extLst>
          </p:cNvPr>
          <p:cNvSpPr txBox="1"/>
          <p:nvPr/>
        </p:nvSpPr>
        <p:spPr>
          <a:xfrm>
            <a:off x="990600" y="1589036"/>
            <a:ext cx="100583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The </a:t>
            </a:r>
            <a:r>
              <a:rPr lang="en-US" sz="3200" b="1" i="1" dirty="0">
                <a:latin typeface="Comic Sans MS" panose="030F0702030302020204" pitchFamily="66" charset="0"/>
              </a:rPr>
              <a:t>number</a:t>
            </a:r>
            <a:r>
              <a:rPr lang="en-US" sz="3200" dirty="0">
                <a:latin typeface="Comic Sans MS" panose="030F0702030302020204" pitchFamily="66" charset="0"/>
              </a:rPr>
              <a:t> of signals shows how many different kinds of protons are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The </a:t>
            </a:r>
            <a:r>
              <a:rPr lang="en-US" sz="3200" b="1" i="1" dirty="0">
                <a:latin typeface="Comic Sans MS" panose="030F0702030302020204" pitchFamily="66" charset="0"/>
              </a:rPr>
              <a:t>location</a:t>
            </a:r>
            <a:r>
              <a:rPr lang="en-US" sz="3200" dirty="0">
                <a:latin typeface="Comic Sans MS" panose="030F0702030302020204" pitchFamily="66" charset="0"/>
              </a:rPr>
              <a:t> of the signals shows how shielded or unshielded the proton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The </a:t>
            </a:r>
            <a:r>
              <a:rPr lang="en-US" sz="3200" b="1" i="1" dirty="0">
                <a:latin typeface="Comic Sans MS" panose="030F0702030302020204" pitchFamily="66" charset="0"/>
              </a:rPr>
              <a:t>intensity</a:t>
            </a:r>
            <a:r>
              <a:rPr lang="en-US" sz="3200" dirty="0">
                <a:latin typeface="Comic Sans MS" panose="030F0702030302020204" pitchFamily="66" charset="0"/>
              </a:rPr>
              <a:t> of the signal shows the number of protons of that 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Signal </a:t>
            </a:r>
            <a:r>
              <a:rPr lang="en-US" sz="3200" b="1" i="1" dirty="0">
                <a:latin typeface="Comic Sans MS" panose="030F0702030302020204" pitchFamily="66" charset="0"/>
              </a:rPr>
              <a:t>splitting</a:t>
            </a:r>
            <a:r>
              <a:rPr lang="en-US" sz="3200" dirty="0">
                <a:latin typeface="Comic Sans MS" panose="030F0702030302020204" pitchFamily="66" charset="0"/>
              </a:rPr>
              <a:t> shows the number of protons on adjacent atoms.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ED9F7-8F15-7391-4A69-8494467DA375}"/>
              </a:ext>
            </a:extLst>
          </p:cNvPr>
          <p:cNvSpPr txBox="1"/>
          <p:nvPr/>
        </p:nvSpPr>
        <p:spPr>
          <a:xfrm>
            <a:off x="1332271" y="441759"/>
            <a:ext cx="86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NMR SIGNALS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96415B0-1936-6A3E-D065-DF9B65660C0A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9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F5DFDE-BA9F-3671-2975-2A47198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7B026A-7964-0C6F-F962-E4343CB3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695</Words>
  <Application>Microsoft Office PowerPoint</Application>
  <PresentationFormat>Widescreen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Wingdings</vt:lpstr>
      <vt:lpstr>Office Theme</vt:lpstr>
      <vt:lpstr>B.PHARM. 5TH SEM. 504T  UNIT V- BASICS OF PHYTOCHEMISTRY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Phytochemistry</dc:title>
  <dc:creator>admin</dc:creator>
  <cp:lastModifiedBy>user</cp:lastModifiedBy>
  <cp:revision>28</cp:revision>
  <dcterms:created xsi:type="dcterms:W3CDTF">2006-08-16T00:00:00Z</dcterms:created>
  <dcterms:modified xsi:type="dcterms:W3CDTF">2023-02-22T11:31:00Z</dcterms:modified>
</cp:coreProperties>
</file>