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81" r:id="rId3"/>
    <p:sldId id="282" r:id="rId4"/>
    <p:sldId id="312" r:id="rId5"/>
    <p:sldId id="283" r:id="rId6"/>
    <p:sldId id="284" r:id="rId7"/>
    <p:sldId id="28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91" autoAdjust="0"/>
  </p:normalViewPr>
  <p:slideViewPr>
    <p:cSldViewPr>
      <p:cViewPr varScale="1">
        <p:scale>
          <a:sx n="68" d="100"/>
          <a:sy n="68" d="100"/>
        </p:scale>
        <p:origin x="792"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6AE08-A5F2-4D1E-BD33-B5CAABD51FA5}" type="datetimeFigureOut">
              <a:rPr lang="en-US" smtClean="0"/>
              <a:pPr/>
              <a:t>2/19/2023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557E54-46A4-4EAE-B4AA-8588B873D5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557E54-46A4-4EAE-B4AA-8588B873D50C}" type="slidenum">
              <a:rPr lang="en-US" smtClean="0"/>
              <a:pPr/>
              <a:t>2</a:t>
            </a:fld>
            <a:endParaRPr lang="en-US"/>
          </a:p>
        </p:txBody>
      </p:sp>
    </p:spTree>
    <p:extLst>
      <p:ext uri="{BB962C8B-B14F-4D97-AF65-F5344CB8AC3E}">
        <p14:creationId xmlns:p14="http://schemas.microsoft.com/office/powerpoint/2010/main" val="2086833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557E54-46A4-4EAE-B4AA-8588B873D50C}" type="slidenum">
              <a:rPr lang="en-US" smtClean="0"/>
              <a:pPr/>
              <a:t>3</a:t>
            </a:fld>
            <a:endParaRPr lang="en-US"/>
          </a:p>
        </p:txBody>
      </p:sp>
    </p:spTree>
    <p:extLst>
      <p:ext uri="{BB962C8B-B14F-4D97-AF65-F5344CB8AC3E}">
        <p14:creationId xmlns:p14="http://schemas.microsoft.com/office/powerpoint/2010/main" val="3896992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B0EFE23-B959-4E0D-B65E-FBD74D9786E2}" type="datetime1">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9C2889-E829-4D53-A6ED-334C2B175532}" type="datetime1">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F241F3-3BF2-4F8B-89F0-5DFFCD9E3668}" type="datetime1">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ADE9EA-FCEF-4A15-96E2-7A91F0716B1F}" type="datetime1">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062923-C9FD-42A6-89C4-83003CE6392B}" type="datetime1">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E45AAF-CFBA-4382-8BDC-68AF81FD1AFF}" type="datetime1">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0298B9-DDA5-42CD-BD8B-C474AC251845}" type="datetime1">
              <a:rPr lang="en-US" smtClean="0"/>
              <a:t>2/19/2023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702F57-6A44-481F-A4BE-E0C9AB576A32}" type="datetime1">
              <a:rPr lang="en-US" smtClean="0"/>
              <a:t>2/19/2023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478DFE-01CA-438C-9AA1-E40053169C70}" type="datetime1">
              <a:rPr lang="en-US" smtClean="0"/>
              <a:t>2/19/2023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CDA937-FBA0-4111-86CE-0E1735953028}" type="datetime1">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52F4C2-0D18-42A3-B88C-5423D547E747}" type="datetime1">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7D4C10-1A0E-41AC-802D-891636441FD3}" type="datetime1">
              <a:rPr lang="en-US" smtClean="0"/>
              <a:t>2/19/2023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4087" y="708026"/>
            <a:ext cx="11201400" cy="1219199"/>
          </a:xfrm>
        </p:spPr>
        <p:txBody>
          <a:bodyPr>
            <a:noAutofit/>
          </a:bodyPr>
          <a:lstStyle/>
          <a:p>
            <a:r>
              <a:rPr lang="en-US" sz="4800" b="1" dirty="0">
                <a:latin typeface="Comic Sans MS" panose="030F0702030302020204" pitchFamily="66" charset="0"/>
                <a:cs typeface="Times New Roman" pitchFamily="18" charset="0"/>
              </a:rPr>
              <a:t>B.PHARM. 5</a:t>
            </a:r>
            <a:r>
              <a:rPr lang="en-US" sz="4800" b="1" baseline="30000" dirty="0">
                <a:latin typeface="Comic Sans MS" panose="030F0702030302020204" pitchFamily="66" charset="0"/>
                <a:cs typeface="Times New Roman" pitchFamily="18" charset="0"/>
              </a:rPr>
              <a:t>th</a:t>
            </a:r>
            <a:r>
              <a:rPr lang="en-US" sz="4800" b="1" dirty="0">
                <a:latin typeface="Comic Sans MS" panose="030F0702030302020204" pitchFamily="66" charset="0"/>
                <a:cs typeface="Times New Roman" pitchFamily="18" charset="0"/>
              </a:rPr>
              <a:t> SEM. 504T </a:t>
            </a:r>
            <a:br>
              <a:rPr lang="en-US" sz="4800" b="1" dirty="0">
                <a:latin typeface="Comic Sans MS" panose="030F0702030302020204" pitchFamily="66" charset="0"/>
                <a:cs typeface="Times New Roman" pitchFamily="18" charset="0"/>
              </a:rPr>
            </a:br>
            <a:r>
              <a:rPr lang="en-US" sz="4800" b="1" dirty="0">
                <a:latin typeface="Comic Sans MS" panose="030F0702030302020204" pitchFamily="66" charset="0"/>
                <a:cs typeface="Times New Roman" pitchFamily="18" charset="0"/>
              </a:rPr>
              <a:t>UNIT V- Basics of </a:t>
            </a:r>
            <a:br>
              <a:rPr lang="en-US" sz="4800" b="1" dirty="0">
                <a:latin typeface="Comic Sans MS" panose="030F0702030302020204" pitchFamily="66" charset="0"/>
                <a:cs typeface="Times New Roman" pitchFamily="18" charset="0"/>
              </a:rPr>
            </a:br>
            <a:r>
              <a:rPr lang="en-US" sz="4800" b="1" dirty="0">
                <a:latin typeface="Comic Sans MS" panose="030F0702030302020204" pitchFamily="66" charset="0"/>
                <a:cs typeface="Times New Roman" pitchFamily="18" charset="0"/>
              </a:rPr>
              <a:t>Phytochemistry</a:t>
            </a:r>
          </a:p>
        </p:txBody>
      </p:sp>
      <p:sp>
        <p:nvSpPr>
          <p:cNvPr id="3" name="Subtitle 2"/>
          <p:cNvSpPr>
            <a:spLocks noGrp="1"/>
          </p:cNvSpPr>
          <p:nvPr>
            <p:ph type="subTitle" idx="1"/>
          </p:nvPr>
        </p:nvSpPr>
        <p:spPr>
          <a:xfrm>
            <a:off x="1429984" y="2797174"/>
            <a:ext cx="9982200" cy="3352800"/>
          </a:xfrm>
        </p:spPr>
        <p:txBody>
          <a:bodyPr>
            <a:normAutofit lnSpcReduction="10000"/>
          </a:bodyPr>
          <a:lstStyle/>
          <a:p>
            <a:r>
              <a:rPr lang="en-US" sz="2800" dirty="0">
                <a:solidFill>
                  <a:schemeClr val="tx1"/>
                </a:solidFill>
                <a:latin typeface="Comic Sans MS" panose="030F0702030302020204" pitchFamily="66" charset="0"/>
                <a:cs typeface="Times New Roman" pitchFamily="18" charset="0"/>
              </a:rPr>
              <a:t>Modern Methods of Extraction</a:t>
            </a:r>
          </a:p>
          <a:p>
            <a:r>
              <a:rPr lang="en-US" sz="2800" dirty="0">
                <a:solidFill>
                  <a:schemeClr val="tx1"/>
                </a:solidFill>
                <a:latin typeface="Comic Sans MS" panose="030F0702030302020204" pitchFamily="66" charset="0"/>
                <a:cs typeface="Times New Roman" pitchFamily="18" charset="0"/>
              </a:rPr>
              <a:t>Application of latest techniques</a:t>
            </a:r>
          </a:p>
          <a:p>
            <a:r>
              <a:rPr lang="en-US" sz="2800" dirty="0">
                <a:solidFill>
                  <a:schemeClr val="tx1"/>
                </a:solidFill>
                <a:latin typeface="Comic Sans MS" panose="030F0702030302020204" pitchFamily="66" charset="0"/>
                <a:cs typeface="Times New Roman" pitchFamily="18" charset="0"/>
              </a:rPr>
              <a:t>Chromatography</a:t>
            </a:r>
          </a:p>
          <a:p>
            <a:r>
              <a:rPr lang="en-US" sz="2800" dirty="0">
                <a:solidFill>
                  <a:schemeClr val="tx1"/>
                </a:solidFill>
                <a:latin typeface="Comic Sans MS" panose="030F0702030302020204" pitchFamily="66" charset="0"/>
                <a:cs typeface="Times New Roman" pitchFamily="18" charset="0"/>
              </a:rPr>
              <a:t>Spectroscopy </a:t>
            </a:r>
          </a:p>
          <a:p>
            <a:r>
              <a:rPr lang="en-US" sz="2800" dirty="0">
                <a:solidFill>
                  <a:schemeClr val="tx1"/>
                </a:solidFill>
                <a:latin typeface="Comic Sans MS" panose="030F0702030302020204" pitchFamily="66" charset="0"/>
                <a:cs typeface="Times New Roman" pitchFamily="18" charset="0"/>
              </a:rPr>
              <a:t>Electrophoresis </a:t>
            </a:r>
          </a:p>
          <a:p>
            <a:r>
              <a:rPr lang="en-US" sz="2800" dirty="0">
                <a:solidFill>
                  <a:schemeClr val="tx1"/>
                </a:solidFill>
                <a:latin typeface="Comic Sans MS" panose="030F0702030302020204" pitchFamily="66" charset="0"/>
                <a:cs typeface="Times New Roman" pitchFamily="18" charset="0"/>
              </a:rPr>
              <a:t>in </a:t>
            </a:r>
          </a:p>
          <a:p>
            <a:r>
              <a:rPr lang="en-US" sz="2800" dirty="0">
                <a:solidFill>
                  <a:schemeClr val="tx1"/>
                </a:solidFill>
                <a:latin typeface="Comic Sans MS" panose="030F0702030302020204" pitchFamily="66" charset="0"/>
                <a:cs typeface="Times New Roman" pitchFamily="18" charset="0"/>
              </a:rPr>
              <a:t>Isolation, Purification &amp; Identification of crude drugs </a:t>
            </a:r>
          </a:p>
        </p:txBody>
      </p:sp>
      <p:sp>
        <p:nvSpPr>
          <p:cNvPr id="8" name="Slide Number Placeholder 3">
            <a:extLst>
              <a:ext uri="{FF2B5EF4-FFF2-40B4-BE49-F238E27FC236}">
                <a16:creationId xmlns:a16="http://schemas.microsoft.com/office/drawing/2014/main" id="{C75DEE1E-23B5-4C1B-B672-2C288F9BA9AC}"/>
              </a:ext>
            </a:extLst>
          </p:cNvPr>
          <p:cNvSpPr>
            <a:spLocks noGrp="1"/>
          </p:cNvSpPr>
          <p:nvPr>
            <p:ph type="sldNum" sz="quarter" idx="12"/>
          </p:nvPr>
        </p:nvSpPr>
        <p:spPr>
          <a:xfrm>
            <a:off x="8610600" y="6234967"/>
            <a:ext cx="2743200" cy="365125"/>
          </a:xfrm>
        </p:spPr>
        <p:txBody>
          <a:bodyPr/>
          <a:lstStyle/>
          <a:p>
            <a:fld id="{B6F15528-21DE-4FAA-801E-634DDDAF4B2B}" type="slidenum">
              <a:rPr lang="en-US" sz="1800" b="1" smtClean="0">
                <a:latin typeface="Comic Sans MS" panose="030F0702030302020204" pitchFamily="66" charset="0"/>
              </a:rPr>
              <a:pPr/>
              <a:t>1</a:t>
            </a:fld>
            <a:endParaRPr lang="en-US" sz="1800" b="1" dirty="0">
              <a:latin typeface="Comic Sans MS" panose="030F0702030302020204" pitchFamily="66" charset="0"/>
            </a:endParaRPr>
          </a:p>
        </p:txBody>
      </p:sp>
      <p:sp>
        <p:nvSpPr>
          <p:cNvPr id="9" name="Footer Placeholder 4">
            <a:extLst>
              <a:ext uri="{FF2B5EF4-FFF2-40B4-BE49-F238E27FC236}">
                <a16:creationId xmlns:a16="http://schemas.microsoft.com/office/drawing/2014/main" id="{DF7036A5-4DF7-4F44-99CC-52B4EEB154DA}"/>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10" name="Picture 9">
            <a:extLst>
              <a:ext uri="{FF2B5EF4-FFF2-40B4-BE49-F238E27FC236}">
                <a16:creationId xmlns:a16="http://schemas.microsoft.com/office/drawing/2014/main" id="{46CFE6B6-5177-41CD-BD6E-A989032686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CAA88DA-C4EA-4AA1-9586-91A0F17CAB77}"/>
              </a:ext>
            </a:extLst>
          </p:cNvPr>
          <p:cNvSpPr>
            <a:spLocks noGrp="1"/>
          </p:cNvSpPr>
          <p:nvPr>
            <p:ph type="sldNum" sz="quarter" idx="12"/>
          </p:nvPr>
        </p:nvSpPr>
        <p:spPr>
          <a:xfrm>
            <a:off x="8610600" y="6234967"/>
            <a:ext cx="2743200" cy="365125"/>
          </a:xfrm>
        </p:spPr>
        <p:txBody>
          <a:bodyPr/>
          <a:lstStyle/>
          <a:p>
            <a:fld id="{B6F15528-21DE-4FAA-801E-634DDDAF4B2B}" type="slidenum">
              <a:rPr lang="en-US" sz="1800" b="1" smtClean="0">
                <a:latin typeface="Comic Sans MS" panose="030F0702030302020204" pitchFamily="66" charset="0"/>
              </a:rPr>
              <a:pPr/>
              <a:t>2</a:t>
            </a:fld>
            <a:endParaRPr lang="en-US" sz="1800" b="1" dirty="0">
              <a:latin typeface="Comic Sans MS" panose="030F0702030302020204" pitchFamily="66" charset="0"/>
            </a:endParaRPr>
          </a:p>
        </p:txBody>
      </p:sp>
      <p:sp>
        <p:nvSpPr>
          <p:cNvPr id="5" name="Footer Placeholder 4">
            <a:extLst>
              <a:ext uri="{FF2B5EF4-FFF2-40B4-BE49-F238E27FC236}">
                <a16:creationId xmlns:a16="http://schemas.microsoft.com/office/drawing/2014/main" id="{F229C909-2A81-45F1-9DE4-03AE7AA54684}"/>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6" name="Picture 5">
            <a:extLst>
              <a:ext uri="{FF2B5EF4-FFF2-40B4-BE49-F238E27FC236}">
                <a16:creationId xmlns:a16="http://schemas.microsoft.com/office/drawing/2014/main" id="{1EF78633-C2E0-4F29-96F5-453C133FE3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
        <p:nvSpPr>
          <p:cNvPr id="3" name="Rectangle 2">
            <a:extLst>
              <a:ext uri="{FF2B5EF4-FFF2-40B4-BE49-F238E27FC236}">
                <a16:creationId xmlns:a16="http://schemas.microsoft.com/office/drawing/2014/main" id="{F9AA4577-BA56-4FEF-9A28-4E9E4A2618AE}"/>
              </a:ext>
            </a:extLst>
          </p:cNvPr>
          <p:cNvSpPr/>
          <p:nvPr/>
        </p:nvSpPr>
        <p:spPr>
          <a:xfrm>
            <a:off x="1219200" y="1295400"/>
            <a:ext cx="10134600" cy="4708981"/>
          </a:xfrm>
          <a:prstGeom prst="rect">
            <a:avLst/>
          </a:prstGeom>
        </p:spPr>
        <p:txBody>
          <a:bodyPr wrap="square">
            <a:spAutoFit/>
          </a:bodyPr>
          <a:lstStyle/>
          <a:p>
            <a:pPr marL="285750" indent="-285750">
              <a:buFont typeface="Arial" panose="020B0604020202020204" pitchFamily="34" charset="0"/>
              <a:buChar char="•"/>
            </a:pPr>
            <a:r>
              <a:rPr lang="en-US" sz="2000" dirty="0">
                <a:latin typeface="Comic Sans MS" panose="030F0702030302020204" pitchFamily="66" charset="0"/>
              </a:rPr>
              <a:t>Spectroscopy is the study of the interaction between matter and electromagnetic radiation</a:t>
            </a:r>
          </a:p>
          <a:p>
            <a:pPr marL="285750" indent="-285750">
              <a:buFont typeface="Arial" panose="020B0604020202020204" pitchFamily="34" charset="0"/>
              <a:buChar char="•"/>
            </a:pPr>
            <a:r>
              <a:rPr lang="en-US" sz="2000" dirty="0">
                <a:latin typeface="Comic Sans MS" panose="030F0702030302020204" pitchFamily="66" charset="0"/>
              </a:rPr>
              <a:t>Traditionally, spectroscopy involved the visible spectrum of light, but X-ray, gamma, and UV spectroscopy also are valuable analytical techniques.</a:t>
            </a:r>
          </a:p>
          <a:p>
            <a:pPr marL="285750" indent="-285750">
              <a:buFont typeface="Arial" panose="020B0604020202020204" pitchFamily="34" charset="0"/>
              <a:buChar char="•"/>
            </a:pPr>
            <a:r>
              <a:rPr lang="en-US" sz="2000" dirty="0">
                <a:latin typeface="Comic Sans MS" panose="030F0702030302020204" pitchFamily="66" charset="0"/>
              </a:rPr>
              <a:t>Spectroscopy can involve any interaction between light and matter, including absorption, emission, scattering, etc.</a:t>
            </a:r>
          </a:p>
          <a:p>
            <a:pPr marL="285750" indent="-285750">
              <a:buFont typeface="Arial" panose="020B0604020202020204" pitchFamily="34" charset="0"/>
              <a:buChar char="•"/>
            </a:pPr>
            <a:r>
              <a:rPr lang="en-US" sz="2000" dirty="0">
                <a:latin typeface="Comic Sans MS" panose="030F0702030302020204" pitchFamily="66" charset="0"/>
              </a:rPr>
              <a:t>When a beam of electromagnetic radiation passes through a sample, the photons interact with the sample.</a:t>
            </a:r>
          </a:p>
          <a:p>
            <a:pPr marL="285750" indent="-285750">
              <a:buFont typeface="Arial" panose="020B0604020202020204" pitchFamily="34" charset="0"/>
              <a:buChar char="•"/>
            </a:pPr>
            <a:r>
              <a:rPr lang="en-US" sz="2000" dirty="0">
                <a:latin typeface="Comic Sans MS" panose="030F0702030302020204" pitchFamily="66" charset="0"/>
              </a:rPr>
              <a:t> They may be absorbed, reflected, refracted, etc.</a:t>
            </a:r>
          </a:p>
          <a:p>
            <a:pPr marL="285750" indent="-285750">
              <a:buFont typeface="Arial" panose="020B0604020202020204" pitchFamily="34" charset="0"/>
              <a:buChar char="•"/>
            </a:pPr>
            <a:r>
              <a:rPr lang="en-US" sz="2000" dirty="0">
                <a:latin typeface="Comic Sans MS" panose="030F0702030302020204" pitchFamily="66" charset="0"/>
              </a:rPr>
              <a:t>Absorbed radiation affects the electrons and chemical bonds in a sample. </a:t>
            </a:r>
          </a:p>
          <a:p>
            <a:pPr marL="285750" indent="-285750">
              <a:buFont typeface="Arial" panose="020B0604020202020204" pitchFamily="34" charset="0"/>
              <a:buChar char="•"/>
            </a:pPr>
            <a:r>
              <a:rPr lang="en-US" sz="2000" dirty="0">
                <a:latin typeface="Comic Sans MS" panose="030F0702030302020204" pitchFamily="66" charset="0"/>
              </a:rPr>
              <a:t>In some cases, the absorbed radiation leads to the emission of lower- energy photons.</a:t>
            </a:r>
          </a:p>
          <a:p>
            <a:pPr marL="285750" indent="-285750">
              <a:buFont typeface="Arial" panose="020B0604020202020204" pitchFamily="34" charset="0"/>
              <a:buChar char="•"/>
            </a:pPr>
            <a:r>
              <a:rPr lang="en-US" sz="2000" dirty="0">
                <a:latin typeface="Comic Sans MS" panose="030F0702030302020204" pitchFamily="66" charset="0"/>
              </a:rPr>
              <a:t>Spectroscopy looks at how the incident radiation affects the sample.</a:t>
            </a:r>
          </a:p>
          <a:p>
            <a:pPr marL="285750" indent="-285750">
              <a:buFont typeface="Arial" panose="020B0604020202020204" pitchFamily="34" charset="0"/>
              <a:buChar char="•"/>
            </a:pPr>
            <a:r>
              <a:rPr lang="en-US" sz="2000" dirty="0">
                <a:latin typeface="Comic Sans MS" panose="030F0702030302020204" pitchFamily="66" charset="0"/>
              </a:rPr>
              <a:t>Emitted and absorbed spectra can be used to gain information about the material. </a:t>
            </a:r>
          </a:p>
        </p:txBody>
      </p:sp>
      <p:sp>
        <p:nvSpPr>
          <p:cNvPr id="10" name="Rectangle 9">
            <a:extLst>
              <a:ext uri="{FF2B5EF4-FFF2-40B4-BE49-F238E27FC236}">
                <a16:creationId xmlns:a16="http://schemas.microsoft.com/office/drawing/2014/main" id="{800FAF08-F322-4D04-8B94-189AB3D3FF84}"/>
              </a:ext>
            </a:extLst>
          </p:cNvPr>
          <p:cNvSpPr/>
          <p:nvPr/>
        </p:nvSpPr>
        <p:spPr>
          <a:xfrm>
            <a:off x="3575919" y="257908"/>
            <a:ext cx="5040162" cy="830997"/>
          </a:xfrm>
          <a:prstGeom prst="rect">
            <a:avLst/>
          </a:prstGeom>
        </p:spPr>
        <p:txBody>
          <a:bodyPr wrap="none">
            <a:spAutoFit/>
          </a:bodyPr>
          <a:lstStyle/>
          <a:p>
            <a:r>
              <a:rPr lang="en-US" sz="4800" b="1" dirty="0">
                <a:latin typeface="Comic Sans MS" panose="030F0702030302020204" pitchFamily="66" charset="0"/>
              </a:rPr>
              <a:t>SPECTROSCOPY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38800" y="1524000"/>
            <a:ext cx="457200" cy="369332"/>
          </a:xfrm>
          <a:prstGeom prst="rect">
            <a:avLst/>
          </a:prstGeom>
          <a:noFill/>
        </p:spPr>
        <p:txBody>
          <a:bodyPr wrap="square" rtlCol="0">
            <a:spAutoFit/>
          </a:bodyPr>
          <a:lstStyle/>
          <a:p>
            <a:endParaRPr lang="en-US" dirty="0"/>
          </a:p>
        </p:txBody>
      </p:sp>
      <p:sp>
        <p:nvSpPr>
          <p:cNvPr id="5" name="Slide Number Placeholder 3">
            <a:extLst>
              <a:ext uri="{FF2B5EF4-FFF2-40B4-BE49-F238E27FC236}">
                <a16:creationId xmlns:a16="http://schemas.microsoft.com/office/drawing/2014/main" id="{09A4FD3A-B744-48DB-9420-2527FA2D4D46}"/>
              </a:ext>
            </a:extLst>
          </p:cNvPr>
          <p:cNvSpPr>
            <a:spLocks noGrp="1"/>
          </p:cNvSpPr>
          <p:nvPr>
            <p:ph type="sldNum" sz="quarter" idx="12"/>
          </p:nvPr>
        </p:nvSpPr>
        <p:spPr>
          <a:xfrm>
            <a:off x="8610600" y="6234967"/>
            <a:ext cx="2743200" cy="365125"/>
          </a:xfrm>
        </p:spPr>
        <p:txBody>
          <a:bodyPr/>
          <a:lstStyle/>
          <a:p>
            <a:fld id="{B6F15528-21DE-4FAA-801E-634DDDAF4B2B}" type="slidenum">
              <a:rPr lang="en-US" sz="1800" b="1" smtClean="0">
                <a:latin typeface="Comic Sans MS" panose="030F0702030302020204" pitchFamily="66" charset="0"/>
              </a:rPr>
              <a:pPr/>
              <a:t>3</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EA0B01E4-26DD-4814-B93B-AE15CBEA8406}"/>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F0496C33-D713-42F7-A373-1350F4B882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pic>
        <p:nvPicPr>
          <p:cNvPr id="9" name="Picture 8">
            <a:extLst>
              <a:ext uri="{FF2B5EF4-FFF2-40B4-BE49-F238E27FC236}">
                <a16:creationId xmlns:a16="http://schemas.microsoft.com/office/drawing/2014/main" id="{521B2D5E-BB6D-4787-B333-3CFC553481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38512" y="3188944"/>
            <a:ext cx="5895975" cy="2894143"/>
          </a:xfrm>
          <a:prstGeom prst="rect">
            <a:avLst/>
          </a:prstGeom>
        </p:spPr>
      </p:pic>
      <p:sp>
        <p:nvSpPr>
          <p:cNvPr id="10" name="Rectangle 9">
            <a:extLst>
              <a:ext uri="{FF2B5EF4-FFF2-40B4-BE49-F238E27FC236}">
                <a16:creationId xmlns:a16="http://schemas.microsoft.com/office/drawing/2014/main" id="{C5B4CAAB-C9A9-41A4-AAC0-E0A884125A61}"/>
              </a:ext>
            </a:extLst>
          </p:cNvPr>
          <p:cNvSpPr/>
          <p:nvPr/>
        </p:nvSpPr>
        <p:spPr>
          <a:xfrm>
            <a:off x="1905000" y="359414"/>
            <a:ext cx="9119804" cy="830997"/>
          </a:xfrm>
          <a:prstGeom prst="rect">
            <a:avLst/>
          </a:prstGeom>
        </p:spPr>
        <p:txBody>
          <a:bodyPr wrap="none">
            <a:spAutoFit/>
          </a:bodyPr>
          <a:lstStyle/>
          <a:p>
            <a:r>
              <a:rPr lang="en-US" sz="4800" b="1" dirty="0">
                <a:latin typeface="Comic Sans MS" panose="030F0702030302020204" pitchFamily="66" charset="0"/>
              </a:rPr>
              <a:t>UV/VISIBLE SPECTROSCOPY</a:t>
            </a:r>
          </a:p>
        </p:txBody>
      </p:sp>
      <p:sp>
        <p:nvSpPr>
          <p:cNvPr id="11" name="Rectangle 10">
            <a:extLst>
              <a:ext uri="{FF2B5EF4-FFF2-40B4-BE49-F238E27FC236}">
                <a16:creationId xmlns:a16="http://schemas.microsoft.com/office/drawing/2014/main" id="{C74FF2B1-7347-4C4E-9A43-A6A707D5EA72}"/>
              </a:ext>
            </a:extLst>
          </p:cNvPr>
          <p:cNvSpPr/>
          <p:nvPr/>
        </p:nvSpPr>
        <p:spPr>
          <a:xfrm>
            <a:off x="1242646" y="1374069"/>
            <a:ext cx="10134600" cy="1631216"/>
          </a:xfrm>
          <a:prstGeom prst="rect">
            <a:avLst/>
          </a:prstGeom>
        </p:spPr>
        <p:txBody>
          <a:bodyPr wrap="square">
            <a:spAutoFit/>
          </a:bodyPr>
          <a:lstStyle/>
          <a:p>
            <a:r>
              <a:rPr lang="en-US" sz="2000" dirty="0">
                <a:latin typeface="Comic Sans MS" panose="030F0702030302020204" pitchFamily="66" charset="0"/>
              </a:rPr>
              <a:t>UV-Vis spectroscopy is absorption spectroscopy or reflectance spectroscopy in part of the ultraviolet 100-400nm and the full, adjacent visible spectral regions (400-800 nm)</a:t>
            </a:r>
          </a:p>
          <a:p>
            <a:r>
              <a:rPr lang="en-US" sz="2000" dirty="0">
                <a:latin typeface="Comic Sans MS" panose="030F0702030302020204" pitchFamily="66" charset="0"/>
              </a:rPr>
              <a:t>Absorption of the ultra-violet radiations results in the excitation of the electrons from the ground state to higher energy state.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ultraviolet radiation? - Canada.ca"/>
          <p:cNvPicPr>
            <a:picLocks noChangeAspect="1" noChangeArrowheads="1"/>
          </p:cNvPicPr>
          <p:nvPr/>
        </p:nvPicPr>
        <p:blipFill>
          <a:blip r:embed="rId2"/>
          <a:srcRect/>
          <a:stretch>
            <a:fillRect/>
          </a:stretch>
        </p:blipFill>
        <p:spPr bwMode="auto">
          <a:xfrm>
            <a:off x="1180979" y="685800"/>
            <a:ext cx="10119161" cy="5334000"/>
          </a:xfrm>
          <a:prstGeom prst="rect">
            <a:avLst/>
          </a:prstGeom>
          <a:noFill/>
        </p:spPr>
      </p:pic>
      <p:sp>
        <p:nvSpPr>
          <p:cNvPr id="4" name="Slide Number Placeholder 3">
            <a:extLst>
              <a:ext uri="{FF2B5EF4-FFF2-40B4-BE49-F238E27FC236}">
                <a16:creationId xmlns:a16="http://schemas.microsoft.com/office/drawing/2014/main" id="{87C72EC5-D398-42AF-A590-1CD5E71AB851}"/>
              </a:ext>
            </a:extLst>
          </p:cNvPr>
          <p:cNvSpPr>
            <a:spLocks noGrp="1"/>
          </p:cNvSpPr>
          <p:nvPr>
            <p:ph type="sldNum" sz="quarter" idx="12"/>
          </p:nvPr>
        </p:nvSpPr>
        <p:spPr>
          <a:xfrm>
            <a:off x="8610600" y="6234967"/>
            <a:ext cx="2743200" cy="365125"/>
          </a:xfrm>
        </p:spPr>
        <p:txBody>
          <a:bodyPr/>
          <a:lstStyle/>
          <a:p>
            <a:fld id="{B6F15528-21DE-4FAA-801E-634DDDAF4B2B}" type="slidenum">
              <a:rPr lang="en-US" sz="1800" b="1" smtClean="0">
                <a:latin typeface="Comic Sans MS" panose="030F0702030302020204" pitchFamily="66" charset="0"/>
              </a:rPr>
              <a:pPr/>
              <a:t>4</a:t>
            </a:fld>
            <a:endParaRPr lang="en-US" sz="1800" b="1" dirty="0">
              <a:latin typeface="Comic Sans MS" panose="030F0702030302020204" pitchFamily="66" charset="0"/>
            </a:endParaRPr>
          </a:p>
        </p:txBody>
      </p:sp>
      <p:sp>
        <p:nvSpPr>
          <p:cNvPr id="5" name="Footer Placeholder 4">
            <a:extLst>
              <a:ext uri="{FF2B5EF4-FFF2-40B4-BE49-F238E27FC236}">
                <a16:creationId xmlns:a16="http://schemas.microsoft.com/office/drawing/2014/main" id="{14482497-191A-4547-B7FD-C77C4B00B038}"/>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6" name="Picture 5">
            <a:extLst>
              <a:ext uri="{FF2B5EF4-FFF2-40B4-BE49-F238E27FC236}">
                <a16:creationId xmlns:a16="http://schemas.microsoft.com/office/drawing/2014/main" id="{B32F6A7C-C83F-4E3C-8DC1-CB4B0ED556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87ABC14-FAA5-43BF-8EF5-2DF7822712C1}"/>
              </a:ext>
            </a:extLst>
          </p:cNvPr>
          <p:cNvSpPr>
            <a:spLocks noGrp="1"/>
          </p:cNvSpPr>
          <p:nvPr>
            <p:ph type="sldNum" sz="quarter" idx="12"/>
          </p:nvPr>
        </p:nvSpPr>
        <p:spPr>
          <a:xfrm>
            <a:off x="8610600" y="6234967"/>
            <a:ext cx="2743200" cy="365125"/>
          </a:xfrm>
        </p:spPr>
        <p:txBody>
          <a:bodyPr/>
          <a:lstStyle/>
          <a:p>
            <a:fld id="{B6F15528-21DE-4FAA-801E-634DDDAF4B2B}" type="slidenum">
              <a:rPr lang="en-US" sz="1800" b="1" smtClean="0">
                <a:latin typeface="Comic Sans MS" panose="030F0702030302020204" pitchFamily="66" charset="0"/>
              </a:rPr>
              <a:pPr/>
              <a:t>5</a:t>
            </a:fld>
            <a:endParaRPr lang="en-US" sz="1800" b="1" dirty="0">
              <a:latin typeface="Comic Sans MS" panose="030F0702030302020204" pitchFamily="66" charset="0"/>
            </a:endParaRPr>
          </a:p>
        </p:txBody>
      </p:sp>
      <p:sp>
        <p:nvSpPr>
          <p:cNvPr id="5" name="Footer Placeholder 4">
            <a:extLst>
              <a:ext uri="{FF2B5EF4-FFF2-40B4-BE49-F238E27FC236}">
                <a16:creationId xmlns:a16="http://schemas.microsoft.com/office/drawing/2014/main" id="{98FC6D91-9B31-4782-9CE7-CCF63B98BAA7}"/>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6" name="Picture 5">
            <a:extLst>
              <a:ext uri="{FF2B5EF4-FFF2-40B4-BE49-F238E27FC236}">
                <a16:creationId xmlns:a16="http://schemas.microsoft.com/office/drawing/2014/main" id="{BAE194D8-4878-4572-B183-8DE092706F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
        <p:nvSpPr>
          <p:cNvPr id="3" name="Rectangle 2">
            <a:extLst>
              <a:ext uri="{FF2B5EF4-FFF2-40B4-BE49-F238E27FC236}">
                <a16:creationId xmlns:a16="http://schemas.microsoft.com/office/drawing/2014/main" id="{00FB5B7D-F591-47DA-BDE6-09702DB3CDA0}"/>
              </a:ext>
            </a:extLst>
          </p:cNvPr>
          <p:cNvSpPr/>
          <p:nvPr/>
        </p:nvSpPr>
        <p:spPr>
          <a:xfrm>
            <a:off x="1306452" y="924576"/>
            <a:ext cx="10363200" cy="5262979"/>
          </a:xfrm>
          <a:prstGeom prst="rect">
            <a:avLst/>
          </a:prstGeom>
        </p:spPr>
        <p:txBody>
          <a:bodyPr wrap="square">
            <a:spAutoFit/>
          </a:bodyPr>
          <a:lstStyle/>
          <a:p>
            <a:pPr marL="285750" indent="-285750">
              <a:buFont typeface="Arial" panose="020B0604020202020204" pitchFamily="34" charset="0"/>
              <a:buChar char="•"/>
            </a:pPr>
            <a:r>
              <a:rPr lang="en-US" sz="2400" dirty="0">
                <a:latin typeface="Comic Sans MS" panose="030F0702030302020204" pitchFamily="66" charset="0"/>
              </a:rPr>
              <a:t>UV spectroscopy obeys the Beer-Lambert law. which states that when a beam of monochromatic light is passed through a solution of an absorbing substance, the rate of decrease of intensity of radiation with thickness of the absorbing solution is proportional to the incident radiation as well as the concentration of the solution.</a:t>
            </a:r>
          </a:p>
          <a:p>
            <a:endParaRPr lang="en-US" sz="2400" dirty="0">
              <a:latin typeface="Comic Sans MS" panose="030F0702030302020204" pitchFamily="66" charset="0"/>
            </a:endParaRPr>
          </a:p>
          <a:p>
            <a:pPr marL="285750" indent="-285750">
              <a:buFont typeface="Arial" panose="020B0604020202020204" pitchFamily="34" charset="0"/>
              <a:buChar char="•"/>
            </a:pPr>
            <a:r>
              <a:rPr lang="en-US" sz="2400" dirty="0">
                <a:latin typeface="Comic Sans MS" panose="030F0702030302020204" pitchFamily="66" charset="0"/>
              </a:rPr>
              <a:t>The expression of Beer-Lambert law is-</a:t>
            </a:r>
          </a:p>
          <a:p>
            <a:pPr algn="ctr"/>
            <a:r>
              <a:rPr lang="en-US" sz="2400" b="1" dirty="0">
                <a:latin typeface="Comic Sans MS" panose="030F0702030302020204" pitchFamily="66" charset="0"/>
              </a:rPr>
              <a:t> A = log (I</a:t>
            </a:r>
            <a:r>
              <a:rPr lang="en-US" sz="2400" b="1" baseline="-25000" dirty="0">
                <a:latin typeface="Comic Sans MS" panose="030F0702030302020204" pitchFamily="66" charset="0"/>
              </a:rPr>
              <a:t>o</a:t>
            </a:r>
            <a:r>
              <a:rPr lang="en-US" sz="2400" b="1" dirty="0">
                <a:latin typeface="Comic Sans MS" panose="030F0702030302020204" pitchFamily="66" charset="0"/>
              </a:rPr>
              <a:t>/I)= </a:t>
            </a:r>
            <a:r>
              <a:rPr lang="en-US" sz="2400" b="1" dirty="0" err="1">
                <a:latin typeface="Comic Sans MS" panose="030F0702030302020204" pitchFamily="66" charset="0"/>
              </a:rPr>
              <a:t>EcL</a:t>
            </a:r>
            <a:endParaRPr lang="en-US" sz="2400" b="1" dirty="0">
              <a:latin typeface="Comic Sans MS" panose="030F0702030302020204" pitchFamily="66" charset="0"/>
            </a:endParaRPr>
          </a:p>
          <a:p>
            <a:r>
              <a:rPr lang="en-US" sz="2400" dirty="0">
                <a:latin typeface="Comic Sans MS" panose="030F0702030302020204" pitchFamily="66" charset="0"/>
              </a:rPr>
              <a:t>Where, A = absorbance</a:t>
            </a:r>
          </a:p>
          <a:p>
            <a:r>
              <a:rPr lang="en-US" sz="2400" dirty="0">
                <a:latin typeface="Comic Sans MS" panose="030F0702030302020204" pitchFamily="66" charset="0"/>
              </a:rPr>
              <a:t>I</a:t>
            </a:r>
            <a:r>
              <a:rPr lang="en-US" sz="2400" baseline="-25000" dirty="0">
                <a:latin typeface="Comic Sans MS" panose="030F0702030302020204" pitchFamily="66" charset="0"/>
              </a:rPr>
              <a:t>o</a:t>
            </a:r>
            <a:r>
              <a:rPr lang="en-US" sz="2400" dirty="0">
                <a:latin typeface="Comic Sans MS" panose="030F0702030302020204" pitchFamily="66" charset="0"/>
              </a:rPr>
              <a:t>= intensity of light incident upon sample cell </a:t>
            </a:r>
          </a:p>
          <a:p>
            <a:r>
              <a:rPr lang="en-US" sz="2400" dirty="0">
                <a:latin typeface="Comic Sans MS" panose="030F0702030302020204" pitchFamily="66" charset="0"/>
              </a:rPr>
              <a:t>I= intensity of light leaving sample cell</a:t>
            </a:r>
          </a:p>
          <a:p>
            <a:r>
              <a:rPr lang="en-US" sz="2400" dirty="0">
                <a:latin typeface="Comic Sans MS" panose="030F0702030302020204" pitchFamily="66" charset="0"/>
              </a:rPr>
              <a:t>C = molar concentration of solute</a:t>
            </a:r>
          </a:p>
          <a:p>
            <a:r>
              <a:rPr lang="en-US" sz="2400" dirty="0">
                <a:latin typeface="Comic Sans MS" panose="030F0702030302020204" pitchFamily="66" charset="0"/>
              </a:rPr>
              <a:t>L= length of sample cell (cm.)</a:t>
            </a:r>
          </a:p>
          <a:p>
            <a:r>
              <a:rPr lang="en-US" sz="2400" dirty="0">
                <a:latin typeface="Comic Sans MS" panose="030F0702030302020204" pitchFamily="66" charset="0"/>
              </a:rPr>
              <a:t>E = molar absorptivity</a:t>
            </a:r>
          </a:p>
        </p:txBody>
      </p:sp>
      <p:sp>
        <p:nvSpPr>
          <p:cNvPr id="7" name="Rectangle 6">
            <a:extLst>
              <a:ext uri="{FF2B5EF4-FFF2-40B4-BE49-F238E27FC236}">
                <a16:creationId xmlns:a16="http://schemas.microsoft.com/office/drawing/2014/main" id="{14BF6F04-4FC1-4BE5-B371-38515CBAECF7}"/>
              </a:ext>
            </a:extLst>
          </p:cNvPr>
          <p:cNvSpPr/>
          <p:nvPr/>
        </p:nvSpPr>
        <p:spPr>
          <a:xfrm>
            <a:off x="4730199" y="161090"/>
            <a:ext cx="3515706" cy="830997"/>
          </a:xfrm>
          <a:prstGeom prst="rect">
            <a:avLst/>
          </a:prstGeom>
        </p:spPr>
        <p:txBody>
          <a:bodyPr wrap="none">
            <a:spAutoFit/>
          </a:bodyPr>
          <a:lstStyle/>
          <a:p>
            <a:r>
              <a:rPr lang="en-US" sz="4800" b="1" dirty="0">
                <a:latin typeface="Comic Sans MS" panose="030F0702030302020204" pitchFamily="66" charset="0"/>
              </a:rPr>
              <a:t>PRINCIPLE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9A8C687-E06E-453B-A360-E871BA312A5B}"/>
              </a:ext>
            </a:extLst>
          </p:cNvPr>
          <p:cNvSpPr>
            <a:spLocks noGrp="1"/>
          </p:cNvSpPr>
          <p:nvPr>
            <p:ph type="sldNum" sz="quarter" idx="12"/>
          </p:nvPr>
        </p:nvSpPr>
        <p:spPr>
          <a:xfrm>
            <a:off x="8610600" y="6234967"/>
            <a:ext cx="2743200" cy="365125"/>
          </a:xfrm>
        </p:spPr>
        <p:txBody>
          <a:bodyPr/>
          <a:lstStyle/>
          <a:p>
            <a:fld id="{B6F15528-21DE-4FAA-801E-634DDDAF4B2B}" type="slidenum">
              <a:rPr lang="en-US" sz="1800" b="1" smtClean="0">
                <a:latin typeface="Comic Sans MS" panose="030F0702030302020204" pitchFamily="66" charset="0"/>
              </a:rPr>
              <a:pPr/>
              <a:t>6</a:t>
            </a:fld>
            <a:endParaRPr lang="en-US" sz="1800" b="1" dirty="0">
              <a:latin typeface="Comic Sans MS" panose="030F0702030302020204" pitchFamily="66" charset="0"/>
            </a:endParaRPr>
          </a:p>
        </p:txBody>
      </p:sp>
      <p:sp>
        <p:nvSpPr>
          <p:cNvPr id="5" name="Footer Placeholder 4">
            <a:extLst>
              <a:ext uri="{FF2B5EF4-FFF2-40B4-BE49-F238E27FC236}">
                <a16:creationId xmlns:a16="http://schemas.microsoft.com/office/drawing/2014/main" id="{3334BE3F-013F-456F-942D-9D2B31442500}"/>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6" name="Picture 5">
            <a:extLst>
              <a:ext uri="{FF2B5EF4-FFF2-40B4-BE49-F238E27FC236}">
                <a16:creationId xmlns:a16="http://schemas.microsoft.com/office/drawing/2014/main" id="{A0609539-F399-4974-967D-75826E9CFE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
        <p:nvSpPr>
          <p:cNvPr id="3" name="Rectangle 2">
            <a:extLst>
              <a:ext uri="{FF2B5EF4-FFF2-40B4-BE49-F238E27FC236}">
                <a16:creationId xmlns:a16="http://schemas.microsoft.com/office/drawing/2014/main" id="{E87CDC62-95F1-4D14-9BAE-D6B6383ADC27}"/>
              </a:ext>
            </a:extLst>
          </p:cNvPr>
          <p:cNvSpPr/>
          <p:nvPr/>
        </p:nvSpPr>
        <p:spPr>
          <a:xfrm>
            <a:off x="990600" y="1012954"/>
            <a:ext cx="10668000" cy="5006846"/>
          </a:xfrm>
          <a:prstGeom prst="rect">
            <a:avLst/>
          </a:prstGeom>
        </p:spPr>
        <p:txBody>
          <a:bodyPr wrap="square">
            <a:spAutoFit/>
          </a:bodyPr>
          <a:lstStyle/>
          <a:p>
            <a:pPr marL="285750" indent="-285750">
              <a:buFont typeface="Arial" panose="020B0604020202020204" pitchFamily="34" charset="0"/>
              <a:buChar char="•"/>
            </a:pPr>
            <a:r>
              <a:rPr lang="en-US" sz="2200" dirty="0">
                <a:latin typeface="Comic Sans MS" panose="030F0702030302020204" pitchFamily="66" charset="0"/>
              </a:rPr>
              <a:t>Chromophore- Chromophore is defined as any isolated covalently bonded group that shows a characteristic absorption in the </a:t>
            </a:r>
            <a:r>
              <a:rPr lang="en-US" sz="2200" b="1" dirty="0">
                <a:latin typeface="Comic Sans MS" panose="030F0702030302020204" pitchFamily="66" charset="0"/>
              </a:rPr>
              <a:t>ultraviolet or visible region (200-800 nm).</a:t>
            </a:r>
          </a:p>
          <a:p>
            <a:pPr marL="285750" indent="-285750">
              <a:buFont typeface="Arial" panose="020B0604020202020204" pitchFamily="34" charset="0"/>
              <a:buChar char="•"/>
            </a:pPr>
            <a:r>
              <a:rPr lang="en-US" sz="2200" dirty="0">
                <a:latin typeface="Comic Sans MS" panose="030F0702030302020204" pitchFamily="66" charset="0"/>
              </a:rPr>
              <a:t>Chromophores can be divided into two groups-</a:t>
            </a:r>
          </a:p>
          <a:p>
            <a:pPr marL="285750" indent="-285750">
              <a:buFont typeface="Wingdings" panose="05000000000000000000" pitchFamily="2" charset="2"/>
              <a:buChar char="Ø"/>
            </a:pPr>
            <a:r>
              <a:rPr lang="en-US" sz="2200" dirty="0">
                <a:latin typeface="Comic Sans MS" panose="030F0702030302020204" pitchFamily="66" charset="0"/>
              </a:rPr>
              <a:t>a) Chromophores which contain p electrons and which undergo pie to pie transitions.</a:t>
            </a:r>
          </a:p>
          <a:p>
            <a:r>
              <a:rPr lang="en-US" sz="2200" dirty="0">
                <a:latin typeface="Comic Sans MS" panose="030F0702030302020204" pitchFamily="66" charset="0"/>
              </a:rPr>
              <a:t>      </a:t>
            </a:r>
            <a:r>
              <a:rPr lang="en-US" sz="2200" dirty="0" err="1">
                <a:latin typeface="Comic Sans MS" panose="030F0702030302020204" pitchFamily="66" charset="0"/>
              </a:rPr>
              <a:t>Eg</a:t>
            </a:r>
            <a:r>
              <a:rPr lang="en-US" sz="2200" dirty="0">
                <a:latin typeface="Comic Sans MS" panose="030F0702030302020204" pitchFamily="66" charset="0"/>
              </a:rPr>
              <a:t>: </a:t>
            </a:r>
            <a:r>
              <a:rPr lang="en-US" sz="2200" dirty="0" err="1">
                <a:latin typeface="Comic Sans MS" panose="030F0702030302020204" pitchFamily="66" charset="0"/>
              </a:rPr>
              <a:t>Ethylenes</a:t>
            </a:r>
            <a:r>
              <a:rPr lang="en-US" sz="2200" dirty="0">
                <a:latin typeface="Comic Sans MS" panose="030F0702030302020204" pitchFamily="66" charset="0"/>
              </a:rPr>
              <a:t> and acetylenes</a:t>
            </a:r>
          </a:p>
          <a:p>
            <a:pPr marL="285750" indent="-285750">
              <a:buFont typeface="Wingdings" panose="05000000000000000000" pitchFamily="2" charset="2"/>
              <a:buChar char="Ø"/>
            </a:pPr>
            <a:r>
              <a:rPr lang="en-US" sz="2200" dirty="0">
                <a:latin typeface="Comic Sans MS" panose="030F0702030302020204" pitchFamily="66" charset="0"/>
              </a:rPr>
              <a:t>b) Chromophores which contain both p and nonbonding electrons. They undergo two types of transitions; pie to pie and nonbonding to pie".</a:t>
            </a:r>
          </a:p>
          <a:p>
            <a:r>
              <a:rPr lang="en-US" sz="2200" dirty="0">
                <a:latin typeface="Comic Sans MS" panose="030F0702030302020204" pitchFamily="66" charset="0"/>
              </a:rPr>
              <a:t>      </a:t>
            </a:r>
            <a:r>
              <a:rPr lang="en-US" sz="2200" dirty="0" err="1">
                <a:latin typeface="Comic Sans MS" panose="030F0702030302020204" pitchFamily="66" charset="0"/>
              </a:rPr>
              <a:t>Eg</a:t>
            </a:r>
            <a:r>
              <a:rPr lang="en-US" sz="2200" dirty="0">
                <a:latin typeface="Comic Sans MS" panose="030F0702030302020204" pitchFamily="66" charset="0"/>
              </a:rPr>
              <a:t>: Carbonyl, nitriles, azo compounds, nitro compounds</a:t>
            </a:r>
          </a:p>
          <a:p>
            <a:pPr marL="285750" indent="-285750">
              <a:buFont typeface="Arial" panose="020B0604020202020204" pitchFamily="34" charset="0"/>
              <a:buChar char="•"/>
            </a:pPr>
            <a:r>
              <a:rPr lang="en-US" sz="2200" u="sng" dirty="0" err="1">
                <a:latin typeface="Comic Sans MS" panose="030F0702030302020204" pitchFamily="66" charset="0"/>
              </a:rPr>
              <a:t>Auxochromes</a:t>
            </a:r>
            <a:r>
              <a:rPr lang="en-US" sz="2200" dirty="0">
                <a:latin typeface="Comic Sans MS" panose="030F0702030302020204" pitchFamily="66" charset="0"/>
              </a:rPr>
              <a:t>- An </a:t>
            </a:r>
            <a:r>
              <a:rPr lang="en-US" sz="2200" dirty="0" err="1">
                <a:latin typeface="Comic Sans MS" panose="030F0702030302020204" pitchFamily="66" charset="0"/>
              </a:rPr>
              <a:t>auxochrome</a:t>
            </a:r>
            <a:r>
              <a:rPr lang="en-US" sz="2200" dirty="0">
                <a:latin typeface="Comic Sans MS" panose="030F0702030302020204" pitchFamily="66" charset="0"/>
              </a:rPr>
              <a:t> can be defined as any group which does not itself act as a chromophore but whose presence brings about a shift of the absorption band towards the longer wavelength of the spectrum.</a:t>
            </a:r>
          </a:p>
          <a:p>
            <a:pPr marL="285750" indent="-285750">
              <a:buFont typeface="Arial" panose="020B0604020202020204" pitchFamily="34" charset="0"/>
              <a:buChar char="•"/>
            </a:pPr>
            <a:r>
              <a:rPr lang="en-US" sz="2200" dirty="0" err="1">
                <a:latin typeface="Comic Sans MS" panose="030F0702030302020204" pitchFamily="66" charset="0"/>
              </a:rPr>
              <a:t>Eg</a:t>
            </a:r>
            <a:r>
              <a:rPr lang="en-US" sz="2200" dirty="0">
                <a:latin typeface="Comic Sans MS" panose="030F0702030302020204" pitchFamily="66" charset="0"/>
              </a:rPr>
              <a:t>:-OH,-OR,-NH2,-NHR, -SH, etc.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82B860E-2353-46EB-8C0F-A6D0FADC8681}"/>
              </a:ext>
            </a:extLst>
          </p:cNvPr>
          <p:cNvSpPr>
            <a:spLocks noGrp="1"/>
          </p:cNvSpPr>
          <p:nvPr>
            <p:ph type="sldNum" sz="quarter" idx="12"/>
          </p:nvPr>
        </p:nvSpPr>
        <p:spPr>
          <a:xfrm>
            <a:off x="8610600" y="6234967"/>
            <a:ext cx="2743200" cy="365125"/>
          </a:xfrm>
        </p:spPr>
        <p:txBody>
          <a:bodyPr/>
          <a:lstStyle/>
          <a:p>
            <a:fld id="{B6F15528-21DE-4FAA-801E-634DDDAF4B2B}" type="slidenum">
              <a:rPr lang="en-US" sz="1800" b="1" smtClean="0">
                <a:latin typeface="Comic Sans MS" panose="030F0702030302020204" pitchFamily="66" charset="0"/>
              </a:rPr>
              <a:pPr/>
              <a:t>7</a:t>
            </a:fld>
            <a:endParaRPr lang="en-US" sz="1800" b="1" dirty="0">
              <a:latin typeface="Comic Sans MS" panose="030F0702030302020204" pitchFamily="66" charset="0"/>
            </a:endParaRPr>
          </a:p>
        </p:txBody>
      </p:sp>
      <p:sp>
        <p:nvSpPr>
          <p:cNvPr id="5" name="Footer Placeholder 4">
            <a:extLst>
              <a:ext uri="{FF2B5EF4-FFF2-40B4-BE49-F238E27FC236}">
                <a16:creationId xmlns:a16="http://schemas.microsoft.com/office/drawing/2014/main" id="{A4DD7B66-CA7C-49C9-A89A-51110E2E3E4C}"/>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6" name="Picture 5">
            <a:extLst>
              <a:ext uri="{FF2B5EF4-FFF2-40B4-BE49-F238E27FC236}">
                <a16:creationId xmlns:a16="http://schemas.microsoft.com/office/drawing/2014/main" id="{E8FEDB18-1DF6-4141-AE09-E5BC6B434B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
        <p:nvSpPr>
          <p:cNvPr id="3" name="Rectangle 2">
            <a:extLst>
              <a:ext uri="{FF2B5EF4-FFF2-40B4-BE49-F238E27FC236}">
                <a16:creationId xmlns:a16="http://schemas.microsoft.com/office/drawing/2014/main" id="{BF731AC3-1DF7-4527-A48E-2E7D034E1BC7}"/>
              </a:ext>
            </a:extLst>
          </p:cNvPr>
          <p:cNvSpPr/>
          <p:nvPr/>
        </p:nvSpPr>
        <p:spPr>
          <a:xfrm>
            <a:off x="1395987" y="889843"/>
            <a:ext cx="9729213" cy="5078313"/>
          </a:xfrm>
          <a:prstGeom prst="rect">
            <a:avLst/>
          </a:prstGeom>
        </p:spPr>
        <p:txBody>
          <a:bodyPr wrap="square">
            <a:spAutoFit/>
          </a:bodyPr>
          <a:lstStyle/>
          <a:p>
            <a:pPr marL="342900" indent="-342900">
              <a:buAutoNum type="alphaLcParenR"/>
            </a:pPr>
            <a:r>
              <a:rPr lang="en-US" b="1" u="sng" dirty="0">
                <a:latin typeface="Comic Sans MS" panose="030F0702030302020204" pitchFamily="66" charset="0"/>
              </a:rPr>
              <a:t>BATHOCHROMIC EFFECT- </a:t>
            </a:r>
            <a:r>
              <a:rPr lang="en-US" dirty="0">
                <a:latin typeface="Comic Sans MS" panose="030F0702030302020204" pitchFamily="66" charset="0"/>
              </a:rPr>
              <a:t>This type of shift is also known as red shift. Bathochromic shift is an effect by virtue of which the absorption maximum is shifted towards the longer wavelength due to the presence of an </a:t>
            </a:r>
            <a:r>
              <a:rPr lang="en-US" dirty="0" err="1">
                <a:latin typeface="Comic Sans MS" panose="030F0702030302020204" pitchFamily="66" charset="0"/>
              </a:rPr>
              <a:t>auxochrome</a:t>
            </a:r>
            <a:r>
              <a:rPr lang="en-US" dirty="0">
                <a:latin typeface="Comic Sans MS" panose="030F0702030302020204" pitchFamily="66" charset="0"/>
              </a:rPr>
              <a:t> or change in solvents. The nonbonding to pie transition of carbonyl compounds observes bathochromic or red shift.</a:t>
            </a:r>
          </a:p>
          <a:p>
            <a:pPr marL="342900" indent="-342900">
              <a:buAutoNum type="alphaLcParenR"/>
            </a:pPr>
            <a:endParaRPr lang="en-US" dirty="0">
              <a:latin typeface="Comic Sans MS" panose="030F0702030302020204" pitchFamily="66" charset="0"/>
            </a:endParaRPr>
          </a:p>
          <a:p>
            <a:pPr marL="342900" indent="-342900">
              <a:buAutoNum type="alphaLcParenR"/>
            </a:pPr>
            <a:r>
              <a:rPr lang="en-US" b="1" u="sng" dirty="0">
                <a:latin typeface="Comic Sans MS" panose="030F0702030302020204" pitchFamily="66" charset="0"/>
              </a:rPr>
              <a:t>HYPSOCHROMIC SHIFT- </a:t>
            </a:r>
            <a:r>
              <a:rPr lang="en-US" dirty="0">
                <a:latin typeface="Comic Sans MS" panose="030F0702030302020204" pitchFamily="66" charset="0"/>
              </a:rPr>
              <a:t>This effect is also known as blue shift. </a:t>
            </a:r>
            <a:r>
              <a:rPr lang="en-US" dirty="0" err="1">
                <a:latin typeface="Comic Sans MS" panose="030F0702030302020204" pitchFamily="66" charset="0"/>
              </a:rPr>
              <a:t>Hypsochromic</a:t>
            </a:r>
            <a:r>
              <a:rPr lang="en-US" dirty="0">
                <a:latin typeface="Comic Sans MS" panose="030F0702030302020204" pitchFamily="66" charset="0"/>
              </a:rPr>
              <a:t> shift is an effect by virtue of which absorption maximum is shifted towards the shorter wavelength. Generally it is caused due to the removal of conjugation or by changing the polarity of the solvents.</a:t>
            </a:r>
          </a:p>
          <a:p>
            <a:pPr marL="342900" indent="-342900">
              <a:buAutoNum type="alphaLcParenR"/>
            </a:pPr>
            <a:endParaRPr lang="en-US" dirty="0">
              <a:latin typeface="Comic Sans MS" panose="030F0702030302020204" pitchFamily="66" charset="0"/>
            </a:endParaRPr>
          </a:p>
          <a:p>
            <a:pPr marL="342900" indent="-342900">
              <a:buAutoNum type="alphaLcParenR"/>
            </a:pPr>
            <a:r>
              <a:rPr lang="en-US" b="1" u="sng" dirty="0">
                <a:latin typeface="Comic Sans MS" panose="030F0702030302020204" pitchFamily="66" charset="0"/>
              </a:rPr>
              <a:t>HYPERCHROMIC EFFECT- </a:t>
            </a:r>
            <a:r>
              <a:rPr lang="en-US" dirty="0">
                <a:latin typeface="Comic Sans MS" panose="030F0702030302020204" pitchFamily="66" charset="0"/>
              </a:rPr>
              <a:t>Hyperchromic shift is an effect by virtue of which absorption maximum increases. The introduction of an </a:t>
            </a:r>
            <a:r>
              <a:rPr lang="en-US" dirty="0" err="1">
                <a:latin typeface="Comic Sans MS" panose="030F0702030302020204" pitchFamily="66" charset="0"/>
              </a:rPr>
              <a:t>auxochrome</a:t>
            </a:r>
            <a:r>
              <a:rPr lang="en-US" dirty="0">
                <a:latin typeface="Comic Sans MS" panose="030F0702030302020204" pitchFamily="66" charset="0"/>
              </a:rPr>
              <a:t> in the compound generally results in the hyperchromic effect.</a:t>
            </a:r>
          </a:p>
          <a:p>
            <a:pPr marL="342900" indent="-342900">
              <a:buAutoNum type="alphaLcParenR"/>
            </a:pPr>
            <a:endParaRPr lang="en-US" dirty="0">
              <a:latin typeface="Comic Sans MS" panose="030F0702030302020204" pitchFamily="66" charset="0"/>
            </a:endParaRPr>
          </a:p>
          <a:p>
            <a:pPr marL="342900" indent="-342900">
              <a:buAutoNum type="alphaLcParenR"/>
            </a:pPr>
            <a:r>
              <a:rPr lang="en-US" b="1" u="sng" dirty="0">
                <a:latin typeface="Comic Sans MS" panose="030F0702030302020204" pitchFamily="66" charset="0"/>
              </a:rPr>
              <a:t>HYPOCHROMIC EFFECT- </a:t>
            </a:r>
            <a:r>
              <a:rPr lang="en-US" dirty="0">
                <a:latin typeface="Comic Sans MS" panose="030F0702030302020204" pitchFamily="66" charset="0"/>
              </a:rPr>
              <a:t>Hyperchromic effect is defined as the effect by virtue of intensity of absorption maximum decreases. Hyperchromic effect occurs due to the distortion of the geometry of the molecule with an introduction of new group.</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TotalTime>
  <Words>670</Words>
  <Application>Microsoft Office PowerPoint</Application>
  <PresentationFormat>Widescreen</PresentationFormat>
  <Paragraphs>63</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Comic Sans MS</vt:lpstr>
      <vt:lpstr>Times New Roman</vt:lpstr>
      <vt:lpstr>Wingdings</vt:lpstr>
      <vt:lpstr>Office Theme</vt:lpstr>
      <vt:lpstr>B.PHARM. 5th SEM. 504T  UNIT V- Basics of  Phytochemistry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 of Phytochemistry</dc:title>
  <dc:creator>admin</dc:creator>
  <cp:lastModifiedBy>user</cp:lastModifiedBy>
  <cp:revision>33</cp:revision>
  <dcterms:created xsi:type="dcterms:W3CDTF">2006-08-16T00:00:00Z</dcterms:created>
  <dcterms:modified xsi:type="dcterms:W3CDTF">2023-02-19T17:59:28Z</dcterms:modified>
</cp:coreProperties>
</file>