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71" r:id="rId4"/>
    <p:sldId id="258" r:id="rId5"/>
    <p:sldId id="259" r:id="rId6"/>
    <p:sldId id="260" r:id="rId7"/>
    <p:sldId id="261" r:id="rId8"/>
    <p:sldId id="262" r:id="rId9"/>
    <p:sldId id="268" r:id="rId10"/>
    <p:sldId id="269" r:id="rId11"/>
    <p:sldId id="263" r:id="rId12"/>
    <p:sldId id="270" r:id="rId13"/>
    <p:sldId id="264" r:id="rId14"/>
    <p:sldId id="265" r:id="rId15"/>
    <p:sldId id="266"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41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E05AEE-BCCF-4AEF-B42D-AD7CCD12A49E}" type="datetimeFigureOut">
              <a:rPr lang="en-IN" smtClean="0"/>
              <a:t>18-1-22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5FD206-6F6C-4AAD-AA2F-D6E71FE5BB41}" type="slidenum">
              <a:rPr lang="en-IN" smtClean="0"/>
              <a:t>‹#›</a:t>
            </a:fld>
            <a:endParaRPr lang="en-IN"/>
          </a:p>
        </p:txBody>
      </p:sp>
    </p:spTree>
    <p:extLst>
      <p:ext uri="{BB962C8B-B14F-4D97-AF65-F5344CB8AC3E}">
        <p14:creationId xmlns:p14="http://schemas.microsoft.com/office/powerpoint/2010/main" val="1693053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05AEE-BCCF-4AEF-B42D-AD7CCD12A49E}" type="datetimeFigureOut">
              <a:rPr lang="en-IN" smtClean="0"/>
              <a:t>18-1-22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F5FD206-6F6C-4AAD-AA2F-D6E71FE5BB41}" type="slidenum">
              <a:rPr lang="en-IN" smtClean="0"/>
              <a:t>‹#›</a:t>
            </a:fld>
            <a:endParaRPr lang="en-IN"/>
          </a:p>
        </p:txBody>
      </p:sp>
    </p:spTree>
    <p:extLst>
      <p:ext uri="{BB962C8B-B14F-4D97-AF65-F5344CB8AC3E}">
        <p14:creationId xmlns:p14="http://schemas.microsoft.com/office/powerpoint/2010/main" val="195407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05AEE-BCCF-4AEF-B42D-AD7CCD12A49E}" type="datetimeFigureOut">
              <a:rPr lang="en-IN" smtClean="0"/>
              <a:t>18-1-22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5FD206-6F6C-4AAD-AA2F-D6E71FE5BB41}" type="slidenum">
              <a:rPr lang="en-IN" smtClean="0"/>
              <a:t>‹#›</a:t>
            </a:fld>
            <a:endParaRPr lang="en-IN"/>
          </a:p>
        </p:txBody>
      </p:sp>
    </p:spTree>
    <p:extLst>
      <p:ext uri="{BB962C8B-B14F-4D97-AF65-F5344CB8AC3E}">
        <p14:creationId xmlns:p14="http://schemas.microsoft.com/office/powerpoint/2010/main" val="4240958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5E05AEE-BCCF-4AEF-B42D-AD7CCD12A49E}" type="datetimeFigureOut">
              <a:rPr lang="en-IN" smtClean="0"/>
              <a:t>18-1-22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5FD206-6F6C-4AAD-AA2F-D6E71FE5BB41}" type="slidenum">
              <a:rPr lang="en-IN" smtClean="0"/>
              <a:t>‹#›</a:t>
            </a:fld>
            <a:endParaRPr lang="en-IN"/>
          </a:p>
        </p:txBody>
      </p:sp>
    </p:spTree>
    <p:extLst>
      <p:ext uri="{BB962C8B-B14F-4D97-AF65-F5344CB8AC3E}">
        <p14:creationId xmlns:p14="http://schemas.microsoft.com/office/powerpoint/2010/main" val="1219375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5E05AEE-BCCF-4AEF-B42D-AD7CCD12A49E}" type="datetimeFigureOut">
              <a:rPr lang="en-IN" smtClean="0"/>
              <a:t>18-1-22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5FD206-6F6C-4AAD-AA2F-D6E71FE5BB41}" type="slidenum">
              <a:rPr lang="en-IN" smtClean="0"/>
              <a:t>‹#›</a:t>
            </a:fld>
            <a:endParaRPr lang="en-IN"/>
          </a:p>
        </p:txBody>
      </p:sp>
    </p:spTree>
    <p:extLst>
      <p:ext uri="{BB962C8B-B14F-4D97-AF65-F5344CB8AC3E}">
        <p14:creationId xmlns:p14="http://schemas.microsoft.com/office/powerpoint/2010/main" val="258047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05AEE-BCCF-4AEF-B42D-AD7CCD12A49E}" type="datetimeFigureOut">
              <a:rPr lang="en-IN" smtClean="0"/>
              <a:t>18-1-22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5FD206-6F6C-4AAD-AA2F-D6E71FE5BB41}" type="slidenum">
              <a:rPr lang="en-IN" smtClean="0"/>
              <a:t>‹#›</a:t>
            </a:fld>
            <a:endParaRPr lang="en-IN"/>
          </a:p>
        </p:txBody>
      </p:sp>
    </p:spTree>
    <p:extLst>
      <p:ext uri="{BB962C8B-B14F-4D97-AF65-F5344CB8AC3E}">
        <p14:creationId xmlns:p14="http://schemas.microsoft.com/office/powerpoint/2010/main" val="743465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05AEE-BCCF-4AEF-B42D-AD7CCD12A49E}" type="datetimeFigureOut">
              <a:rPr lang="en-IN" smtClean="0"/>
              <a:t>18-1-22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5FD206-6F6C-4AAD-AA2F-D6E71FE5BB41}" type="slidenum">
              <a:rPr lang="en-IN" smtClean="0"/>
              <a:t>‹#›</a:t>
            </a:fld>
            <a:endParaRPr lang="en-IN"/>
          </a:p>
        </p:txBody>
      </p:sp>
    </p:spTree>
    <p:extLst>
      <p:ext uri="{BB962C8B-B14F-4D97-AF65-F5344CB8AC3E}">
        <p14:creationId xmlns:p14="http://schemas.microsoft.com/office/powerpoint/2010/main" val="2027209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05AEE-BCCF-4AEF-B42D-AD7CCD12A49E}" type="datetimeFigureOut">
              <a:rPr lang="en-IN" smtClean="0"/>
              <a:t>18-1-22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5FD206-6F6C-4AAD-AA2F-D6E71FE5BB41}" type="slidenum">
              <a:rPr lang="en-IN" smtClean="0"/>
              <a:t>‹#›</a:t>
            </a:fld>
            <a:endParaRPr lang="en-IN"/>
          </a:p>
        </p:txBody>
      </p:sp>
    </p:spTree>
    <p:extLst>
      <p:ext uri="{BB962C8B-B14F-4D97-AF65-F5344CB8AC3E}">
        <p14:creationId xmlns:p14="http://schemas.microsoft.com/office/powerpoint/2010/main" val="3531346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05AEE-BCCF-4AEF-B42D-AD7CCD12A49E}" type="datetimeFigureOut">
              <a:rPr lang="en-IN" smtClean="0"/>
              <a:t>18-1-22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5FD206-6F6C-4AAD-AA2F-D6E71FE5BB41}" type="slidenum">
              <a:rPr lang="en-IN" smtClean="0"/>
              <a:t>‹#›</a:t>
            </a:fld>
            <a:endParaRPr lang="en-IN"/>
          </a:p>
        </p:txBody>
      </p:sp>
    </p:spTree>
    <p:extLst>
      <p:ext uri="{BB962C8B-B14F-4D97-AF65-F5344CB8AC3E}">
        <p14:creationId xmlns:p14="http://schemas.microsoft.com/office/powerpoint/2010/main" val="178585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05AEE-BCCF-4AEF-B42D-AD7CCD12A49E}" type="datetimeFigureOut">
              <a:rPr lang="en-IN" smtClean="0"/>
              <a:t>18-1-22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5FD206-6F6C-4AAD-AA2F-D6E71FE5BB41}" type="slidenum">
              <a:rPr lang="en-IN" smtClean="0"/>
              <a:t>‹#›</a:t>
            </a:fld>
            <a:endParaRPr lang="en-IN"/>
          </a:p>
        </p:txBody>
      </p:sp>
    </p:spTree>
    <p:extLst>
      <p:ext uri="{BB962C8B-B14F-4D97-AF65-F5344CB8AC3E}">
        <p14:creationId xmlns:p14="http://schemas.microsoft.com/office/powerpoint/2010/main" val="402425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05AEE-BCCF-4AEF-B42D-AD7CCD12A49E}" type="datetimeFigureOut">
              <a:rPr lang="en-IN" smtClean="0"/>
              <a:t>18-1-22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5FD206-6F6C-4AAD-AA2F-D6E71FE5BB41}" type="slidenum">
              <a:rPr lang="en-IN" smtClean="0"/>
              <a:t>‹#›</a:t>
            </a:fld>
            <a:endParaRPr lang="en-IN"/>
          </a:p>
        </p:txBody>
      </p:sp>
    </p:spTree>
    <p:extLst>
      <p:ext uri="{BB962C8B-B14F-4D97-AF65-F5344CB8AC3E}">
        <p14:creationId xmlns:p14="http://schemas.microsoft.com/office/powerpoint/2010/main" val="219139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E05AEE-BCCF-4AEF-B42D-AD7CCD12A49E}" type="datetimeFigureOut">
              <a:rPr lang="en-IN" smtClean="0"/>
              <a:t>18-1-22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F5FD206-6F6C-4AAD-AA2F-D6E71FE5BB41}" type="slidenum">
              <a:rPr lang="en-IN" smtClean="0"/>
              <a:t>‹#›</a:t>
            </a:fld>
            <a:endParaRPr lang="en-IN"/>
          </a:p>
        </p:txBody>
      </p:sp>
    </p:spTree>
    <p:extLst>
      <p:ext uri="{BB962C8B-B14F-4D97-AF65-F5344CB8AC3E}">
        <p14:creationId xmlns:p14="http://schemas.microsoft.com/office/powerpoint/2010/main" val="1295622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E05AEE-BCCF-4AEF-B42D-AD7CCD12A49E}" type="datetimeFigureOut">
              <a:rPr lang="en-IN" smtClean="0"/>
              <a:t>18-1-22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F5FD206-6F6C-4AAD-AA2F-D6E71FE5BB41}" type="slidenum">
              <a:rPr lang="en-IN" smtClean="0"/>
              <a:t>‹#›</a:t>
            </a:fld>
            <a:endParaRPr lang="en-IN"/>
          </a:p>
        </p:txBody>
      </p:sp>
    </p:spTree>
    <p:extLst>
      <p:ext uri="{BB962C8B-B14F-4D97-AF65-F5344CB8AC3E}">
        <p14:creationId xmlns:p14="http://schemas.microsoft.com/office/powerpoint/2010/main" val="363742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E05AEE-BCCF-4AEF-B42D-AD7CCD12A49E}" type="datetimeFigureOut">
              <a:rPr lang="en-IN" smtClean="0"/>
              <a:t>18-1-22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F5FD206-6F6C-4AAD-AA2F-D6E71FE5BB41}" type="slidenum">
              <a:rPr lang="en-IN" smtClean="0"/>
              <a:t>‹#›</a:t>
            </a:fld>
            <a:endParaRPr lang="en-IN"/>
          </a:p>
        </p:txBody>
      </p:sp>
    </p:spTree>
    <p:extLst>
      <p:ext uri="{BB962C8B-B14F-4D97-AF65-F5344CB8AC3E}">
        <p14:creationId xmlns:p14="http://schemas.microsoft.com/office/powerpoint/2010/main" val="14211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05AEE-BCCF-4AEF-B42D-AD7CCD12A49E}" type="datetimeFigureOut">
              <a:rPr lang="en-IN" smtClean="0"/>
              <a:t>18-1-22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F5FD206-6F6C-4AAD-AA2F-D6E71FE5BB41}" type="slidenum">
              <a:rPr lang="en-IN" smtClean="0"/>
              <a:t>‹#›</a:t>
            </a:fld>
            <a:endParaRPr lang="en-IN"/>
          </a:p>
        </p:txBody>
      </p:sp>
    </p:spTree>
    <p:extLst>
      <p:ext uri="{BB962C8B-B14F-4D97-AF65-F5344CB8AC3E}">
        <p14:creationId xmlns:p14="http://schemas.microsoft.com/office/powerpoint/2010/main" val="2610580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05AEE-BCCF-4AEF-B42D-AD7CCD12A49E}" type="datetimeFigureOut">
              <a:rPr lang="en-IN" smtClean="0"/>
              <a:t>18-1-22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F5FD206-6F6C-4AAD-AA2F-D6E71FE5BB41}" type="slidenum">
              <a:rPr lang="en-IN" smtClean="0"/>
              <a:t>‹#›</a:t>
            </a:fld>
            <a:endParaRPr lang="en-IN"/>
          </a:p>
        </p:txBody>
      </p:sp>
    </p:spTree>
    <p:extLst>
      <p:ext uri="{BB962C8B-B14F-4D97-AF65-F5344CB8AC3E}">
        <p14:creationId xmlns:p14="http://schemas.microsoft.com/office/powerpoint/2010/main" val="2099431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C5E05AEE-BCCF-4AEF-B42D-AD7CCD12A49E}" type="datetimeFigureOut">
              <a:rPr lang="en-IN" smtClean="0"/>
              <a:t>18-1-22</a:t>
            </a:fld>
            <a:endParaRPr lang="en-IN"/>
          </a:p>
        </p:txBody>
      </p:sp>
      <p:sp>
        <p:nvSpPr>
          <p:cNvPr id="6" name="Footer Placeholder 5"/>
          <p:cNvSpPr>
            <a:spLocks noGrp="1"/>
          </p:cNvSpPr>
          <p:nvPr>
            <p:ph type="ftr" sz="quarter" idx="11"/>
          </p:nvPr>
        </p:nvSpPr>
        <p:spPr>
          <a:xfrm>
            <a:off x="1141412" y="5883275"/>
            <a:ext cx="5105400" cy="365125"/>
          </a:xfrm>
        </p:spPr>
        <p:txBody>
          <a:bodyPr/>
          <a:lstStyle/>
          <a:p>
            <a:endParaRPr lang="en-IN"/>
          </a:p>
        </p:txBody>
      </p:sp>
      <p:sp>
        <p:nvSpPr>
          <p:cNvPr id="7" name="Slide Number Placeholder 6"/>
          <p:cNvSpPr>
            <a:spLocks noGrp="1"/>
          </p:cNvSpPr>
          <p:nvPr>
            <p:ph type="sldNum" sz="quarter" idx="12"/>
          </p:nvPr>
        </p:nvSpPr>
        <p:spPr>
          <a:xfrm>
            <a:off x="10742612" y="5883275"/>
            <a:ext cx="322567" cy="365125"/>
          </a:xfrm>
        </p:spPr>
        <p:txBody>
          <a:bodyPr/>
          <a:lstStyle/>
          <a:p>
            <a:fld id="{1F5FD206-6F6C-4AAD-AA2F-D6E71FE5BB41}" type="slidenum">
              <a:rPr lang="en-IN" smtClean="0"/>
              <a:t>‹#›</a:t>
            </a:fld>
            <a:endParaRPr lang="en-IN"/>
          </a:p>
        </p:txBody>
      </p:sp>
    </p:spTree>
    <p:extLst>
      <p:ext uri="{BB962C8B-B14F-4D97-AF65-F5344CB8AC3E}">
        <p14:creationId xmlns:p14="http://schemas.microsoft.com/office/powerpoint/2010/main" val="60798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C5E05AEE-BCCF-4AEF-B42D-AD7CCD12A49E}" type="datetimeFigureOut">
              <a:rPr lang="en-IN" smtClean="0"/>
              <a:t>18-1-22</a:t>
            </a:fld>
            <a:endParaRPr lang="en-IN"/>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IN"/>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1F5FD206-6F6C-4AAD-AA2F-D6E71FE5BB41}" type="slidenum">
              <a:rPr lang="en-IN" smtClean="0"/>
              <a:t>‹#›</a:t>
            </a:fld>
            <a:endParaRPr lang="en-IN"/>
          </a:p>
        </p:txBody>
      </p:sp>
    </p:spTree>
    <p:extLst>
      <p:ext uri="{BB962C8B-B14F-4D97-AF65-F5344CB8AC3E}">
        <p14:creationId xmlns:p14="http://schemas.microsoft.com/office/powerpoint/2010/main" val="160517711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FEDD4-AED8-4F37-9323-C0A1BDBD119D}"/>
              </a:ext>
            </a:extLst>
          </p:cNvPr>
          <p:cNvSpPr>
            <a:spLocks noGrp="1"/>
          </p:cNvSpPr>
          <p:nvPr>
            <p:ph type="ctrTitle"/>
          </p:nvPr>
        </p:nvSpPr>
        <p:spPr/>
        <p:txBody>
          <a:bodyPr>
            <a:normAutofit fontScale="90000"/>
          </a:bodyPr>
          <a:lstStyle/>
          <a:p>
            <a:pPr>
              <a:lnSpc>
                <a:spcPct val="107000"/>
              </a:lnSpc>
              <a:spcAft>
                <a:spcPts val="800"/>
              </a:spcAft>
            </a:pPr>
            <a:r>
              <a:rPr lang="en-US" sz="5300" b="1" dirty="0">
                <a:effectLst/>
                <a:latin typeface="Calibri" panose="020F0502020204030204" pitchFamily="34" charset="0"/>
                <a:ea typeface="LiSu" panose="02010509060101010101" pitchFamily="49" charset="-122"/>
                <a:cs typeface="Mangal" panose="02040503050203030202" pitchFamily="18" charset="0"/>
              </a:rPr>
              <a:t>Unit-6</a:t>
            </a:r>
            <a:br>
              <a:rPr lang="en-IN" sz="4000" dirty="0">
                <a:effectLst/>
                <a:latin typeface="Calibri" panose="020F0502020204030204" pitchFamily="34" charset="0"/>
                <a:ea typeface="Calibri" panose="020F0502020204030204" pitchFamily="34" charset="0"/>
                <a:cs typeface="Mangal" panose="02040503050203030202" pitchFamily="18" charset="0"/>
              </a:rPr>
            </a:br>
            <a:r>
              <a:rPr lang="en-US" sz="4000" b="1" dirty="0">
                <a:effectLst/>
                <a:latin typeface="Calibri" panose="020F0502020204030204" pitchFamily="34" charset="0"/>
                <a:ea typeface="LiSu" panose="02010509060101010101" pitchFamily="49" charset="-122"/>
                <a:cs typeface="Mangal" panose="02040503050203030202" pitchFamily="18" charset="0"/>
              </a:rPr>
              <a:t>Physical Activity and Leadership Training</a:t>
            </a:r>
            <a:br>
              <a:rPr lang="en-IN" sz="4000" dirty="0">
                <a:effectLst/>
                <a:latin typeface="Calibri" panose="020F0502020204030204" pitchFamily="34" charset="0"/>
                <a:ea typeface="Calibri" panose="020F0502020204030204" pitchFamily="34" charset="0"/>
                <a:cs typeface="Mangal" panose="02040503050203030202" pitchFamily="18" charset="0"/>
              </a:rPr>
            </a:br>
            <a:endParaRPr lang="en-IN" sz="8800" dirty="0"/>
          </a:p>
        </p:txBody>
      </p:sp>
      <p:sp>
        <p:nvSpPr>
          <p:cNvPr id="3" name="Subtitle 2">
            <a:extLst>
              <a:ext uri="{FF2B5EF4-FFF2-40B4-BE49-F238E27FC236}">
                <a16:creationId xmlns:a16="http://schemas.microsoft.com/office/drawing/2014/main" id="{B18D6A89-F577-4B0F-B8E1-B4944DF2D45F}"/>
              </a:ext>
            </a:extLst>
          </p:cNvPr>
          <p:cNvSpPr>
            <a:spLocks noGrp="1"/>
          </p:cNvSpPr>
          <p:nvPr>
            <p:ph type="subTitle" idx="1"/>
          </p:nvPr>
        </p:nvSpPr>
        <p:spPr>
          <a:xfrm>
            <a:off x="898386" y="5268285"/>
            <a:ext cx="1705252" cy="1110143"/>
          </a:xfrm>
        </p:spPr>
        <p:txBody>
          <a:bodyPr>
            <a:normAutofit fontScale="62500" lnSpcReduction="20000"/>
          </a:bodyPr>
          <a:lstStyle/>
          <a:p>
            <a:pPr algn="l"/>
            <a:r>
              <a:rPr lang="en-US" b="1" dirty="0">
                <a:solidFill>
                  <a:schemeClr val="tx1"/>
                </a:solidFill>
              </a:rPr>
              <a:t>VISHAL KUMAR </a:t>
            </a:r>
          </a:p>
          <a:p>
            <a:pPr algn="l"/>
            <a:r>
              <a:rPr lang="en-US" b="1" dirty="0">
                <a:solidFill>
                  <a:schemeClr val="tx1"/>
                </a:solidFill>
              </a:rPr>
              <a:t>PGT- PHE</a:t>
            </a:r>
          </a:p>
          <a:p>
            <a:pPr algn="l"/>
            <a:r>
              <a:rPr lang="en-US" b="1" dirty="0">
                <a:solidFill>
                  <a:schemeClr val="tx1"/>
                </a:solidFill>
              </a:rPr>
              <a:t>AIRFORCE SCHOOL</a:t>
            </a:r>
          </a:p>
          <a:p>
            <a:pPr algn="l"/>
            <a:endParaRPr lang="en-IN" dirty="0"/>
          </a:p>
        </p:txBody>
      </p:sp>
    </p:spTree>
    <p:extLst>
      <p:ext uri="{BB962C8B-B14F-4D97-AF65-F5344CB8AC3E}">
        <p14:creationId xmlns:p14="http://schemas.microsoft.com/office/powerpoint/2010/main" val="2086419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9FD4E-19DB-47A6-8EEE-B2726156328F}"/>
              </a:ext>
            </a:extLst>
          </p:cNvPr>
          <p:cNvSpPr>
            <a:spLocks noGrp="1"/>
          </p:cNvSpPr>
          <p:nvPr>
            <p:ph type="title"/>
          </p:nvPr>
        </p:nvSpPr>
        <p:spPr/>
        <p:txBody>
          <a:bodyPr>
            <a:normAutofit fontScale="90000"/>
          </a:bodyPr>
          <a:lstStyle/>
          <a:p>
            <a:pPr>
              <a:lnSpc>
                <a:spcPct val="107000"/>
              </a:lnSpc>
              <a:spcAft>
                <a:spcPts val="800"/>
              </a:spcAft>
            </a:pPr>
            <a:r>
              <a:rPr lang="en-US" sz="3200" b="1" dirty="0">
                <a:effectLst/>
                <a:latin typeface="Calibri" panose="020F0502020204030204" pitchFamily="34" charset="0"/>
                <a:ea typeface="LiSu" panose="02010509060101010101" pitchFamily="49" charset="-122"/>
                <a:cs typeface="Mangal" panose="02040503050203030202" pitchFamily="18" charset="0"/>
              </a:rPr>
              <a:t>Trekking</a:t>
            </a:r>
            <a:br>
              <a:rPr lang="en-IN" sz="3200" dirty="0">
                <a:effectLst/>
                <a:latin typeface="Calibri" panose="020F0502020204030204" pitchFamily="34" charset="0"/>
                <a:ea typeface="Calibri" panose="020F0502020204030204" pitchFamily="34" charset="0"/>
                <a:cs typeface="Mangal" panose="02040503050203030202" pitchFamily="18" charset="0"/>
              </a:rPr>
            </a:br>
            <a:r>
              <a:rPr lang="en-US" sz="3200" dirty="0">
                <a:effectLst/>
                <a:latin typeface="Calibri" panose="020F0502020204030204" pitchFamily="34" charset="0"/>
                <a:ea typeface="LiSu" panose="02010509060101010101" pitchFamily="49" charset="-122"/>
                <a:cs typeface="Mangal" panose="02040503050203030202" pitchFamily="18" charset="0"/>
              </a:rPr>
              <a:t>Trekking is a long adventurous journey undertaken on foot in areas where common means of transport are generally not available.</a:t>
            </a:r>
            <a:br>
              <a:rPr lang="en-IN" sz="3200" dirty="0">
                <a:effectLst/>
                <a:latin typeface="Calibri" panose="020F0502020204030204" pitchFamily="34" charset="0"/>
                <a:ea typeface="Calibri" panose="020F0502020204030204" pitchFamily="34" charset="0"/>
                <a:cs typeface="Mangal" panose="02040503050203030202" pitchFamily="18" charset="0"/>
              </a:rPr>
            </a:br>
            <a:endParaRPr lang="en-IN" dirty="0"/>
          </a:p>
        </p:txBody>
      </p:sp>
      <p:sp>
        <p:nvSpPr>
          <p:cNvPr id="3" name="Content Placeholder 2">
            <a:extLst>
              <a:ext uri="{FF2B5EF4-FFF2-40B4-BE49-F238E27FC236}">
                <a16:creationId xmlns:a16="http://schemas.microsoft.com/office/drawing/2014/main" id="{F4D71F89-132E-41C5-B6AD-54C91F71B7A6}"/>
              </a:ext>
            </a:extLst>
          </p:cNvPr>
          <p:cNvSpPr>
            <a:spLocks noGrp="1"/>
          </p:cNvSpPr>
          <p:nvPr>
            <p:ph idx="1"/>
          </p:nvPr>
        </p:nvSpPr>
        <p:spPr/>
        <p:txBody>
          <a:bodyPr/>
          <a:lstStyle/>
          <a:p>
            <a:endParaRPr lang="en-IN" dirty="0"/>
          </a:p>
        </p:txBody>
      </p:sp>
      <p:pic>
        <p:nvPicPr>
          <p:cNvPr id="4" name="Picture 3">
            <a:extLst>
              <a:ext uri="{FF2B5EF4-FFF2-40B4-BE49-F238E27FC236}">
                <a16:creationId xmlns:a16="http://schemas.microsoft.com/office/drawing/2014/main" id="{DB562E7A-F0D0-48DA-80D8-123342C2F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812" y="2815855"/>
            <a:ext cx="4243872" cy="2826485"/>
          </a:xfrm>
          <a:prstGeom prst="rect">
            <a:avLst/>
          </a:prstGeom>
        </p:spPr>
      </p:pic>
      <p:pic>
        <p:nvPicPr>
          <p:cNvPr id="5" name="Picture 4">
            <a:extLst>
              <a:ext uri="{FF2B5EF4-FFF2-40B4-BE49-F238E27FC236}">
                <a16:creationId xmlns:a16="http://schemas.microsoft.com/office/drawing/2014/main" id="{F3CB1F5E-1495-43A8-BB47-99C2A17D7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360" y="3116453"/>
            <a:ext cx="3340452" cy="2225290"/>
          </a:xfrm>
          <a:prstGeom prst="rect">
            <a:avLst/>
          </a:prstGeom>
        </p:spPr>
      </p:pic>
      <p:pic>
        <p:nvPicPr>
          <p:cNvPr id="6" name="Picture 5">
            <a:extLst>
              <a:ext uri="{FF2B5EF4-FFF2-40B4-BE49-F238E27FC236}">
                <a16:creationId xmlns:a16="http://schemas.microsoft.com/office/drawing/2014/main" id="{4CC114E1-CC3F-433E-86C8-665A52122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480" y="2666999"/>
            <a:ext cx="4373881" cy="3124200"/>
          </a:xfrm>
          <a:prstGeom prst="rect">
            <a:avLst/>
          </a:prstGeom>
        </p:spPr>
      </p:pic>
    </p:spTree>
    <p:extLst>
      <p:ext uri="{BB962C8B-B14F-4D97-AF65-F5344CB8AC3E}">
        <p14:creationId xmlns:p14="http://schemas.microsoft.com/office/powerpoint/2010/main" val="37321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04B7-2D22-4383-B0D2-C441F07E4165}"/>
              </a:ext>
            </a:extLst>
          </p:cNvPr>
          <p:cNvSpPr>
            <a:spLocks noGrp="1"/>
          </p:cNvSpPr>
          <p:nvPr>
            <p:ph type="title"/>
          </p:nvPr>
        </p:nvSpPr>
        <p:spPr/>
        <p:txBody>
          <a:bodyPr>
            <a:normAutofit fontScale="90000"/>
          </a:bodyPr>
          <a:lstStyle/>
          <a:p>
            <a:pPr>
              <a:lnSpc>
                <a:spcPct val="107000"/>
              </a:lnSpc>
              <a:spcAft>
                <a:spcPts val="800"/>
              </a:spcAft>
            </a:pPr>
            <a:r>
              <a:rPr lang="en-US" sz="3200" b="1" dirty="0">
                <a:effectLst/>
                <a:latin typeface="Calibri" panose="020F0502020204030204" pitchFamily="34" charset="0"/>
                <a:ea typeface="LiSu" panose="02010509060101010101" pitchFamily="49" charset="-122"/>
                <a:cs typeface="Mangal" panose="02040503050203030202" pitchFamily="18" charset="0"/>
              </a:rPr>
              <a:t>River Rafting</a:t>
            </a:r>
            <a:br>
              <a:rPr lang="en-IN" sz="3200" dirty="0">
                <a:effectLst/>
                <a:latin typeface="Calibri" panose="020F0502020204030204" pitchFamily="34" charset="0"/>
                <a:ea typeface="Calibri" panose="020F0502020204030204" pitchFamily="34" charset="0"/>
                <a:cs typeface="Mangal" panose="02040503050203030202" pitchFamily="18" charset="0"/>
              </a:rPr>
            </a:br>
            <a:r>
              <a:rPr lang="en-US" sz="3200" dirty="0">
                <a:effectLst/>
                <a:latin typeface="Calibri" panose="020F0502020204030204" pitchFamily="34" charset="0"/>
                <a:ea typeface="LiSu" panose="02010509060101010101" pitchFamily="49" charset="-122"/>
                <a:cs typeface="Mangal" panose="02040503050203030202" pitchFamily="18" charset="0"/>
              </a:rPr>
              <a:t>River rafting is also named as white-water Rafting. It is a challenging recreational outdoor activity using a boat or raft to navigate over the flow of river.</a:t>
            </a:r>
            <a:br>
              <a:rPr lang="en-IN" sz="3200" dirty="0">
                <a:effectLst/>
                <a:latin typeface="Calibri" panose="020F0502020204030204" pitchFamily="34" charset="0"/>
                <a:ea typeface="Calibri" panose="020F0502020204030204" pitchFamily="34" charset="0"/>
                <a:cs typeface="Mangal" panose="02040503050203030202" pitchFamily="18" charset="0"/>
              </a:rPr>
            </a:br>
            <a:endParaRPr lang="en-IN" dirty="0"/>
          </a:p>
        </p:txBody>
      </p:sp>
      <p:sp>
        <p:nvSpPr>
          <p:cNvPr id="3" name="Content Placeholder 2">
            <a:extLst>
              <a:ext uri="{FF2B5EF4-FFF2-40B4-BE49-F238E27FC236}">
                <a16:creationId xmlns:a16="http://schemas.microsoft.com/office/drawing/2014/main" id="{659D95CC-67D3-4BF6-A74F-E61EEDCFB266}"/>
              </a:ext>
            </a:extLst>
          </p:cNvPr>
          <p:cNvSpPr>
            <a:spLocks noGrp="1"/>
          </p:cNvSpPr>
          <p:nvPr>
            <p:ph idx="1"/>
          </p:nvPr>
        </p:nvSpPr>
        <p:spPr/>
        <p:txBody>
          <a:bodyPr/>
          <a:lstStyle/>
          <a:p>
            <a:endParaRPr lang="en-IN" dirty="0"/>
          </a:p>
        </p:txBody>
      </p:sp>
      <p:pic>
        <p:nvPicPr>
          <p:cNvPr id="5" name="Picture 4">
            <a:extLst>
              <a:ext uri="{FF2B5EF4-FFF2-40B4-BE49-F238E27FC236}">
                <a16:creationId xmlns:a16="http://schemas.microsoft.com/office/drawing/2014/main" id="{0B3FE612-2E23-411F-937F-C0841FA69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2767" y="2514600"/>
            <a:ext cx="4687695" cy="3281387"/>
          </a:xfrm>
          <a:prstGeom prst="rect">
            <a:avLst/>
          </a:prstGeom>
        </p:spPr>
      </p:pic>
      <p:pic>
        <p:nvPicPr>
          <p:cNvPr id="7" name="Picture 6">
            <a:extLst>
              <a:ext uri="{FF2B5EF4-FFF2-40B4-BE49-F238E27FC236}">
                <a16:creationId xmlns:a16="http://schemas.microsoft.com/office/drawing/2014/main" id="{9C6659EF-DB80-42C0-8CFD-040805291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78" y="2514600"/>
            <a:ext cx="4914900" cy="3276600"/>
          </a:xfrm>
          <a:prstGeom prst="rect">
            <a:avLst/>
          </a:prstGeom>
        </p:spPr>
      </p:pic>
    </p:spTree>
    <p:extLst>
      <p:ext uri="{BB962C8B-B14F-4D97-AF65-F5344CB8AC3E}">
        <p14:creationId xmlns:p14="http://schemas.microsoft.com/office/powerpoint/2010/main" val="1380287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020AA-31AF-4D41-9CC7-AE22598F4A32}"/>
              </a:ext>
            </a:extLst>
          </p:cNvPr>
          <p:cNvSpPr>
            <a:spLocks noGrp="1"/>
          </p:cNvSpPr>
          <p:nvPr>
            <p:ph type="title"/>
          </p:nvPr>
        </p:nvSpPr>
        <p:spPr/>
        <p:txBody>
          <a:bodyPr>
            <a:normAutofit fontScale="90000"/>
          </a:bodyPr>
          <a:lstStyle/>
          <a:p>
            <a:pPr>
              <a:lnSpc>
                <a:spcPct val="107000"/>
              </a:lnSpc>
              <a:spcAft>
                <a:spcPts val="800"/>
              </a:spcAft>
            </a:pPr>
            <a:r>
              <a:rPr lang="en-US" sz="3200" b="1" dirty="0">
                <a:effectLst/>
                <a:latin typeface="Calibri" panose="020F0502020204030204" pitchFamily="34" charset="0"/>
                <a:ea typeface="LiSu" panose="02010509060101010101" pitchFamily="49" charset="-122"/>
                <a:cs typeface="Mangal" panose="02040503050203030202" pitchFamily="18" charset="0"/>
              </a:rPr>
              <a:t>Surfing</a:t>
            </a:r>
            <a:br>
              <a:rPr lang="en-IN" sz="3200" dirty="0">
                <a:effectLst/>
                <a:latin typeface="Calibri" panose="020F0502020204030204" pitchFamily="34" charset="0"/>
                <a:ea typeface="Calibri" panose="020F0502020204030204" pitchFamily="34" charset="0"/>
                <a:cs typeface="Mangal" panose="02040503050203030202" pitchFamily="18" charset="0"/>
              </a:rPr>
            </a:br>
            <a:r>
              <a:rPr lang="en-US" sz="3200" dirty="0">
                <a:effectLst/>
                <a:latin typeface="Calibri" panose="020F0502020204030204" pitchFamily="34" charset="0"/>
                <a:ea typeface="LiSu" panose="02010509060101010101" pitchFamily="49" charset="-122"/>
                <a:cs typeface="Mangal" panose="02040503050203030202" pitchFamily="18" charset="0"/>
              </a:rPr>
              <a:t>It is a water sports in which the wave rider referred as ‘Surfer’ rides on moving wave balancing on the surfing board, the wave usually carrying the surfer near the shore.</a:t>
            </a:r>
            <a:br>
              <a:rPr lang="en-IN" sz="3200" dirty="0">
                <a:effectLst/>
                <a:latin typeface="Calibri" panose="020F0502020204030204" pitchFamily="34" charset="0"/>
                <a:ea typeface="Calibri" panose="020F0502020204030204" pitchFamily="34" charset="0"/>
                <a:cs typeface="Mangal" panose="02040503050203030202" pitchFamily="18" charset="0"/>
              </a:rPr>
            </a:br>
            <a:endParaRPr lang="en-IN" dirty="0"/>
          </a:p>
        </p:txBody>
      </p:sp>
      <p:sp>
        <p:nvSpPr>
          <p:cNvPr id="3" name="Content Placeholder 2">
            <a:extLst>
              <a:ext uri="{FF2B5EF4-FFF2-40B4-BE49-F238E27FC236}">
                <a16:creationId xmlns:a16="http://schemas.microsoft.com/office/drawing/2014/main" id="{2A778654-0509-445D-B5BD-37DC257B9954}"/>
              </a:ext>
            </a:extLst>
          </p:cNvPr>
          <p:cNvSpPr>
            <a:spLocks noGrp="1"/>
          </p:cNvSpPr>
          <p:nvPr>
            <p:ph idx="1"/>
          </p:nvPr>
        </p:nvSpPr>
        <p:spPr/>
        <p:txBody>
          <a:bodyPr/>
          <a:lstStyle/>
          <a:p>
            <a:endParaRPr lang="en-IN" dirty="0"/>
          </a:p>
        </p:txBody>
      </p:sp>
      <p:pic>
        <p:nvPicPr>
          <p:cNvPr id="4" name="Picture 3">
            <a:extLst>
              <a:ext uri="{FF2B5EF4-FFF2-40B4-BE49-F238E27FC236}">
                <a16:creationId xmlns:a16="http://schemas.microsoft.com/office/drawing/2014/main" id="{FB40C4C6-3139-4443-B1A1-DB7AA5EC5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7433" y="2726422"/>
            <a:ext cx="5365479" cy="3410915"/>
          </a:xfrm>
          <a:prstGeom prst="rect">
            <a:avLst/>
          </a:prstGeom>
        </p:spPr>
      </p:pic>
      <p:pic>
        <p:nvPicPr>
          <p:cNvPr id="5" name="Picture 4">
            <a:extLst>
              <a:ext uri="{FF2B5EF4-FFF2-40B4-BE49-F238E27FC236}">
                <a16:creationId xmlns:a16="http://schemas.microsoft.com/office/drawing/2014/main" id="{784E34BC-393A-4392-B1FB-11CC24032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267" y="2666998"/>
            <a:ext cx="4780078" cy="3469291"/>
          </a:xfrm>
          <a:prstGeom prst="rect">
            <a:avLst/>
          </a:prstGeom>
        </p:spPr>
      </p:pic>
    </p:spTree>
    <p:extLst>
      <p:ext uri="{BB962C8B-B14F-4D97-AF65-F5344CB8AC3E}">
        <p14:creationId xmlns:p14="http://schemas.microsoft.com/office/powerpoint/2010/main" val="1705233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1E8A1-4BE4-4087-AB3D-5BE6500BBF32}"/>
              </a:ext>
            </a:extLst>
          </p:cNvPr>
          <p:cNvSpPr>
            <a:spLocks noGrp="1"/>
          </p:cNvSpPr>
          <p:nvPr>
            <p:ph type="title"/>
          </p:nvPr>
        </p:nvSpPr>
        <p:spPr/>
        <p:txBody>
          <a:bodyPr>
            <a:normAutofit fontScale="90000"/>
          </a:bodyPr>
          <a:lstStyle/>
          <a:p>
            <a:pPr>
              <a:lnSpc>
                <a:spcPct val="107000"/>
              </a:lnSpc>
              <a:spcAft>
                <a:spcPts val="800"/>
              </a:spcAft>
            </a:pPr>
            <a:r>
              <a:rPr lang="en-US" sz="3200" b="1" dirty="0">
                <a:effectLst/>
                <a:latin typeface="Calibri" panose="020F0502020204030204" pitchFamily="34" charset="0"/>
                <a:ea typeface="LiSu" panose="02010509060101010101" pitchFamily="49" charset="-122"/>
                <a:cs typeface="Mangal" panose="02040503050203030202" pitchFamily="18" charset="0"/>
              </a:rPr>
              <a:t>Paragliding</a:t>
            </a:r>
            <a:br>
              <a:rPr lang="en-IN" sz="3200" dirty="0">
                <a:effectLst/>
                <a:latin typeface="Calibri" panose="020F0502020204030204" pitchFamily="34" charset="0"/>
                <a:ea typeface="Calibri" panose="020F0502020204030204" pitchFamily="34" charset="0"/>
                <a:cs typeface="Mangal" panose="02040503050203030202" pitchFamily="18" charset="0"/>
              </a:rPr>
            </a:br>
            <a:r>
              <a:rPr lang="en-US" sz="3200" dirty="0">
                <a:effectLst/>
                <a:latin typeface="Calibri" panose="020F0502020204030204" pitchFamily="34" charset="0"/>
                <a:ea typeface="LiSu" panose="02010509060101010101" pitchFamily="49" charset="-122"/>
                <a:cs typeface="Mangal" panose="02040503050203030202" pitchFamily="18" charset="0"/>
              </a:rPr>
              <a:t>It is a recreational, thrilling and competitive adventure sports of flying with paraglider. Paraglider is a lightweight free flying foot launched glider aircraft with no rigid primary structure.</a:t>
            </a:r>
            <a:br>
              <a:rPr lang="en-IN" sz="3200" dirty="0">
                <a:effectLst/>
                <a:latin typeface="Calibri" panose="020F0502020204030204" pitchFamily="34" charset="0"/>
                <a:ea typeface="Calibri" panose="020F0502020204030204" pitchFamily="34" charset="0"/>
                <a:cs typeface="Mangal" panose="02040503050203030202" pitchFamily="18" charset="0"/>
              </a:rPr>
            </a:br>
            <a:endParaRPr lang="en-IN" dirty="0"/>
          </a:p>
        </p:txBody>
      </p:sp>
      <p:sp>
        <p:nvSpPr>
          <p:cNvPr id="3" name="Content Placeholder 2">
            <a:extLst>
              <a:ext uri="{FF2B5EF4-FFF2-40B4-BE49-F238E27FC236}">
                <a16:creationId xmlns:a16="http://schemas.microsoft.com/office/drawing/2014/main" id="{429DE30B-EC6A-430D-BFA9-D35C4C09E62F}"/>
              </a:ext>
            </a:extLst>
          </p:cNvPr>
          <p:cNvSpPr>
            <a:spLocks noGrp="1"/>
          </p:cNvSpPr>
          <p:nvPr>
            <p:ph idx="1"/>
          </p:nvPr>
        </p:nvSpPr>
        <p:spPr/>
        <p:txBody>
          <a:bodyPr/>
          <a:lstStyle/>
          <a:p>
            <a:endParaRPr lang="en-IN" dirty="0"/>
          </a:p>
        </p:txBody>
      </p:sp>
      <p:pic>
        <p:nvPicPr>
          <p:cNvPr id="4" name="Picture 3">
            <a:extLst>
              <a:ext uri="{FF2B5EF4-FFF2-40B4-BE49-F238E27FC236}">
                <a16:creationId xmlns:a16="http://schemas.microsoft.com/office/drawing/2014/main" id="{28DD4C22-F9DD-42BE-801A-AF58F010B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84" y="2666999"/>
            <a:ext cx="4686302" cy="3124201"/>
          </a:xfrm>
          <a:prstGeom prst="rect">
            <a:avLst/>
          </a:prstGeom>
        </p:spPr>
      </p:pic>
      <p:pic>
        <p:nvPicPr>
          <p:cNvPr id="7" name="Picture 6">
            <a:extLst>
              <a:ext uri="{FF2B5EF4-FFF2-40B4-BE49-F238E27FC236}">
                <a16:creationId xmlns:a16="http://schemas.microsoft.com/office/drawing/2014/main" id="{91C01FFC-6123-449A-914A-C950D1F6A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6747" y="3182334"/>
            <a:ext cx="3521935" cy="1981088"/>
          </a:xfrm>
          <a:prstGeom prst="rect">
            <a:avLst/>
          </a:prstGeom>
        </p:spPr>
      </p:pic>
      <p:pic>
        <p:nvPicPr>
          <p:cNvPr id="8" name="Picture 7">
            <a:extLst>
              <a:ext uri="{FF2B5EF4-FFF2-40B4-BE49-F238E27FC236}">
                <a16:creationId xmlns:a16="http://schemas.microsoft.com/office/drawing/2014/main" id="{22E74C17-4DB8-42C2-AA6A-843C95066895}"/>
              </a:ext>
            </a:extLst>
          </p:cNvPr>
          <p:cNvPicPr>
            <a:picLocks noChangeAspect="1"/>
          </p:cNvPicPr>
          <p:nvPr/>
        </p:nvPicPr>
        <p:blipFill rotWithShape="1">
          <a:blip r:embed="rId4">
            <a:extLst>
              <a:ext uri="{28A0092B-C50C-407E-A947-70E740481C1C}">
                <a14:useLocalDpi xmlns:a14="http://schemas.microsoft.com/office/drawing/2010/main" val="0"/>
              </a:ext>
            </a:extLst>
          </a:blip>
          <a:srcRect l="11021" r="10090" b="27419"/>
          <a:stretch/>
        </p:blipFill>
        <p:spPr>
          <a:xfrm>
            <a:off x="7599090" y="2629012"/>
            <a:ext cx="4592910" cy="3162188"/>
          </a:xfrm>
          <a:prstGeom prst="rect">
            <a:avLst/>
          </a:prstGeom>
        </p:spPr>
      </p:pic>
    </p:spTree>
    <p:extLst>
      <p:ext uri="{BB962C8B-B14F-4D97-AF65-F5344CB8AC3E}">
        <p14:creationId xmlns:p14="http://schemas.microsoft.com/office/powerpoint/2010/main" val="4161551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2745-7D66-4217-897C-CC4C07CF6740}"/>
              </a:ext>
            </a:extLst>
          </p:cNvPr>
          <p:cNvSpPr>
            <a:spLocks noGrp="1"/>
          </p:cNvSpPr>
          <p:nvPr>
            <p:ph type="title"/>
          </p:nvPr>
        </p:nvSpPr>
        <p:spPr>
          <a:xfrm>
            <a:off x="1141412" y="297809"/>
            <a:ext cx="9905998" cy="850084"/>
          </a:xfrm>
        </p:spPr>
        <p:txBody>
          <a:bodyPr>
            <a:normAutofit fontScale="90000"/>
          </a:bodyPr>
          <a:lstStyle/>
          <a:p>
            <a:r>
              <a:rPr lang="en-US" sz="3200" b="1" dirty="0">
                <a:effectLst/>
                <a:latin typeface="Calibri" panose="020F0502020204030204" pitchFamily="34" charset="0"/>
                <a:ea typeface="LiSu" panose="02010509060101010101" pitchFamily="49" charset="-122"/>
                <a:cs typeface="Mangal" panose="02040503050203030202" pitchFamily="18" charset="0"/>
              </a:rPr>
              <a:t>Causes of Sports Injuries</a:t>
            </a:r>
            <a:br>
              <a:rPr lang="en-IN" sz="3200" dirty="0">
                <a:effectLst/>
                <a:latin typeface="Calibri" panose="020F0502020204030204" pitchFamily="34" charset="0"/>
                <a:ea typeface="Calibri" panose="020F0502020204030204" pitchFamily="34" charset="0"/>
                <a:cs typeface="Mangal" panose="02040503050203030202" pitchFamily="18" charset="0"/>
              </a:rPr>
            </a:br>
            <a:endParaRPr lang="en-IN" dirty="0"/>
          </a:p>
        </p:txBody>
      </p:sp>
      <p:sp>
        <p:nvSpPr>
          <p:cNvPr id="3" name="Content Placeholder 2">
            <a:extLst>
              <a:ext uri="{FF2B5EF4-FFF2-40B4-BE49-F238E27FC236}">
                <a16:creationId xmlns:a16="http://schemas.microsoft.com/office/drawing/2014/main" id="{2A8AB083-28C8-4C28-9426-70CB8EEAB549}"/>
              </a:ext>
            </a:extLst>
          </p:cNvPr>
          <p:cNvSpPr>
            <a:spLocks noGrp="1"/>
          </p:cNvSpPr>
          <p:nvPr>
            <p:ph idx="1"/>
          </p:nvPr>
        </p:nvSpPr>
        <p:spPr>
          <a:xfrm>
            <a:off x="1141412" y="1258349"/>
            <a:ext cx="10343115" cy="5301842"/>
          </a:xfrm>
        </p:spPr>
        <p:txBody>
          <a:bodyPr>
            <a:normAutofit/>
          </a:bodyPr>
          <a:lstStyle/>
          <a:p>
            <a:pPr marL="34290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Lack of Fitness: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Poor Concentration: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Overstress or Tension: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Not performing Warming-up</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Equipment Failure:</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Faulty Skill Actions: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Not Following Rules: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Aggression or Violence:</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Poor Playfield:</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Not Considering Safety Means: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Not Wearing Protective Guards: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Wrong Training Methods: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spcBef>
                <a:spcPts val="0"/>
              </a:spcBef>
              <a:spcAft>
                <a:spcPts val="800"/>
              </a:spcAft>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Wrong Treatment of Injury: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3876819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A039-771C-4C68-B3CE-215F614E9268}"/>
              </a:ext>
            </a:extLst>
          </p:cNvPr>
          <p:cNvSpPr>
            <a:spLocks noGrp="1"/>
          </p:cNvSpPr>
          <p:nvPr>
            <p:ph type="title"/>
          </p:nvPr>
        </p:nvSpPr>
        <p:spPr>
          <a:xfrm>
            <a:off x="1141413" y="282430"/>
            <a:ext cx="9905998" cy="690694"/>
          </a:xfrm>
        </p:spPr>
        <p:txBody>
          <a:bodyPr>
            <a:normAutofit fontScale="90000"/>
          </a:bodyPr>
          <a:lstStyle/>
          <a:p>
            <a:r>
              <a:rPr lang="en-US" sz="3200" b="1" dirty="0">
                <a:effectLst/>
                <a:latin typeface="Calibri" panose="020F0502020204030204" pitchFamily="34" charset="0"/>
                <a:ea typeface="LiSu" panose="02010509060101010101" pitchFamily="49" charset="-122"/>
                <a:cs typeface="Mangal" panose="02040503050203030202" pitchFamily="18" charset="0"/>
              </a:rPr>
              <a:t>Safety measures to prevent Sports Injuries</a:t>
            </a:r>
            <a:br>
              <a:rPr lang="en-IN" sz="3200" dirty="0">
                <a:effectLst/>
                <a:latin typeface="Calibri" panose="020F0502020204030204" pitchFamily="34" charset="0"/>
                <a:ea typeface="Calibri" panose="020F0502020204030204" pitchFamily="34" charset="0"/>
                <a:cs typeface="Mangal" panose="02040503050203030202" pitchFamily="18" charset="0"/>
              </a:rPr>
            </a:br>
            <a:endParaRPr lang="en-IN" dirty="0"/>
          </a:p>
        </p:txBody>
      </p:sp>
      <p:sp>
        <p:nvSpPr>
          <p:cNvPr id="3" name="Content Placeholder 2">
            <a:extLst>
              <a:ext uri="{FF2B5EF4-FFF2-40B4-BE49-F238E27FC236}">
                <a16:creationId xmlns:a16="http://schemas.microsoft.com/office/drawing/2014/main" id="{76AE5723-2858-47F3-A154-BE105099F6BA}"/>
              </a:ext>
            </a:extLst>
          </p:cNvPr>
          <p:cNvSpPr>
            <a:spLocks noGrp="1"/>
          </p:cNvSpPr>
          <p:nvPr>
            <p:ph idx="1"/>
          </p:nvPr>
        </p:nvSpPr>
        <p:spPr>
          <a:xfrm>
            <a:off x="1141413" y="1241571"/>
            <a:ext cx="9905998" cy="5616429"/>
          </a:xfrm>
        </p:spPr>
        <p:txBody>
          <a:bodyPr>
            <a:normAutofit fontScale="92500" lnSpcReduction="20000"/>
          </a:bodyPr>
          <a:lstStyle/>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Proper Warming-up:</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Medical Check before Activity: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Proper Concentration: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Safety Guards and Check Equipment:</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Regular Conditioning and proper Skill:</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Sufficient Physical Fitness: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Consider Safety Means: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Proper and Safe Environment:</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Activity Under Expert’s Observation: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Good Coaching Skills: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Follow Rules and Regulations: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Consider Sports Ethics and Sportsmanship:</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Controlling Aggression and Violence:</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Proper Training Methods: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Follow Training Principles: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Balanced Diet and Good Posture:</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Knowledge of Health Education and First Aid:</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Training Regarding Safe Escape:</a:t>
            </a:r>
            <a:endParaRPr lang="en-IN" sz="18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438938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ank-you-poster-spectrum-brush-260nw-1153070891.jpg"/>
          <p:cNvPicPr>
            <a:picLocks noGrp="1" noChangeAspect="1"/>
          </p:cNvPicPr>
          <p:nvPr>
            <p:ph idx="1"/>
          </p:nvPr>
        </p:nvPicPr>
        <p:blipFill>
          <a:blip r:embed="rId2"/>
          <a:srcRect b="9167"/>
          <a:stretch>
            <a:fillRect/>
          </a:stretch>
        </p:blipFill>
        <p:spPr>
          <a:xfrm>
            <a:off x="11930" y="1339943"/>
            <a:ext cx="12180070" cy="414645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D328D-7460-44DA-A89A-D18272D87C35}"/>
              </a:ext>
            </a:extLst>
          </p:cNvPr>
          <p:cNvSpPr>
            <a:spLocks noGrp="1"/>
          </p:cNvSpPr>
          <p:nvPr>
            <p:ph type="title"/>
          </p:nvPr>
        </p:nvSpPr>
        <p:spPr>
          <a:xfrm>
            <a:off x="3789282" y="315986"/>
            <a:ext cx="4613435" cy="833306"/>
          </a:xfrm>
        </p:spPr>
        <p:txBody>
          <a:bodyPr>
            <a:noAutofit/>
          </a:bodyPr>
          <a:lstStyle/>
          <a:p>
            <a:r>
              <a:rPr lang="en-US" b="1" dirty="0">
                <a:effectLst/>
                <a:latin typeface="Calibri" panose="020F0502020204030204" pitchFamily="34" charset="0"/>
                <a:ea typeface="LiSu" panose="02010509060101010101" pitchFamily="49" charset="-122"/>
                <a:cs typeface="Mangal" panose="02040503050203030202" pitchFamily="18" charset="0"/>
              </a:rPr>
              <a:t>Leadership Qualities</a:t>
            </a:r>
            <a:br>
              <a:rPr lang="en-IN" sz="1000" dirty="0">
                <a:effectLst/>
                <a:latin typeface="Calibri" panose="020F0502020204030204" pitchFamily="34" charset="0"/>
                <a:ea typeface="Calibri" panose="020F0502020204030204" pitchFamily="34" charset="0"/>
                <a:cs typeface="Mangal" panose="02040503050203030202" pitchFamily="18" charset="0"/>
              </a:rPr>
            </a:br>
            <a:endParaRPr lang="en-IN" sz="1000" dirty="0"/>
          </a:p>
        </p:txBody>
      </p:sp>
      <p:sp>
        <p:nvSpPr>
          <p:cNvPr id="3" name="Content Placeholder 2">
            <a:extLst>
              <a:ext uri="{FF2B5EF4-FFF2-40B4-BE49-F238E27FC236}">
                <a16:creationId xmlns:a16="http://schemas.microsoft.com/office/drawing/2014/main" id="{8C8D0D1D-1E94-440E-82F0-0252FF3AEF0E}"/>
              </a:ext>
            </a:extLst>
          </p:cNvPr>
          <p:cNvSpPr>
            <a:spLocks noGrp="1"/>
          </p:cNvSpPr>
          <p:nvPr>
            <p:ph idx="1"/>
          </p:nvPr>
        </p:nvSpPr>
        <p:spPr>
          <a:xfrm>
            <a:off x="654851" y="2155271"/>
            <a:ext cx="9905998" cy="3124201"/>
          </a:xfrm>
        </p:spPr>
        <p:txBody>
          <a:bodyPr>
            <a:normAutofit fontScale="25000" lnSpcReduction="20000"/>
          </a:bodyPr>
          <a:lstStyle/>
          <a:p>
            <a:pPr marL="0">
              <a:lnSpc>
                <a:spcPct val="120000"/>
              </a:lnSpc>
              <a:spcBef>
                <a:spcPts val="0"/>
              </a:spcBef>
            </a:pPr>
            <a:r>
              <a:rPr lang="en-US" sz="8000" b="1" dirty="0">
                <a:effectLst/>
                <a:latin typeface="Calibri" panose="020F0502020204030204" pitchFamily="34" charset="0"/>
                <a:ea typeface="LiSu" panose="02010509060101010101" pitchFamily="49" charset="-122"/>
                <a:cs typeface="Mangal" panose="02040503050203030202" pitchFamily="18" charset="0"/>
              </a:rPr>
              <a:t>According to R.M. </a:t>
            </a:r>
            <a:r>
              <a:rPr lang="en-US" sz="8000" b="1" dirty="0" err="1">
                <a:effectLst/>
                <a:latin typeface="Calibri" panose="020F0502020204030204" pitchFamily="34" charset="0"/>
                <a:ea typeface="LiSu" panose="02010509060101010101" pitchFamily="49" charset="-122"/>
                <a:cs typeface="Mangal" panose="02040503050203030202" pitchFamily="18" charset="0"/>
              </a:rPr>
              <a:t>Snodgill</a:t>
            </a:r>
            <a:r>
              <a:rPr lang="en-US" sz="8000" b="1" dirty="0">
                <a:effectLst/>
                <a:latin typeface="Calibri" panose="020F0502020204030204" pitchFamily="34" charset="0"/>
                <a:ea typeface="LiSu" panose="02010509060101010101" pitchFamily="49" charset="-122"/>
                <a:cs typeface="Mangal" panose="02040503050203030202" pitchFamily="18" charset="0"/>
              </a:rPr>
              <a:t>:</a:t>
            </a:r>
            <a:r>
              <a:rPr lang="en-US" sz="8000" dirty="0">
                <a:effectLst/>
                <a:latin typeface="Calibri" panose="020F0502020204030204" pitchFamily="34" charset="0"/>
                <a:ea typeface="LiSu" panose="02010509060101010101" pitchFamily="49" charset="-122"/>
                <a:cs typeface="Mangal" panose="02040503050203030202" pitchFamily="18" charset="0"/>
              </a:rPr>
              <a:t> “Leadership is a process of influencing the activities of an organized group for any goal achievement.</a:t>
            </a:r>
            <a:endParaRPr lang="en-IN" sz="7200" dirty="0">
              <a:effectLst/>
              <a:latin typeface="Calibri" panose="020F0502020204030204" pitchFamily="34" charset="0"/>
              <a:ea typeface="Calibri" panose="020F0502020204030204" pitchFamily="34" charset="0"/>
              <a:cs typeface="Mangal" panose="02040503050203030202" pitchFamily="18" charset="0"/>
            </a:endParaRPr>
          </a:p>
          <a:p>
            <a:pPr marL="0">
              <a:lnSpc>
                <a:spcPct val="120000"/>
              </a:lnSpc>
              <a:spcBef>
                <a:spcPts val="0"/>
              </a:spcBef>
            </a:pPr>
            <a:r>
              <a:rPr lang="en-US" sz="8000" b="1" dirty="0">
                <a:effectLst/>
                <a:latin typeface="Calibri" panose="020F0502020204030204" pitchFamily="34" charset="0"/>
                <a:ea typeface="LiSu" panose="02010509060101010101" pitchFamily="49" charset="-122"/>
                <a:cs typeface="Mangal" panose="02040503050203030202" pitchFamily="18" charset="0"/>
              </a:rPr>
              <a:t>According to P.M. Joseph: </a:t>
            </a:r>
            <a:r>
              <a:rPr lang="en-US" sz="8000" dirty="0">
                <a:effectLst/>
                <a:latin typeface="Calibri" panose="020F0502020204030204" pitchFamily="34" charset="0"/>
                <a:ea typeface="LiSu" panose="02010509060101010101" pitchFamily="49" charset="-122"/>
                <a:cs typeface="Mangal" panose="02040503050203030202" pitchFamily="18" charset="0"/>
              </a:rPr>
              <a:t>“Leadership is the quality which enables the person to take initiative and guide others in performing some required task.”</a:t>
            </a:r>
            <a:endParaRPr lang="en-IN" sz="7200" dirty="0">
              <a:effectLst/>
              <a:latin typeface="Calibri" panose="020F0502020204030204" pitchFamily="34" charset="0"/>
              <a:ea typeface="Calibri" panose="020F0502020204030204" pitchFamily="34" charset="0"/>
              <a:cs typeface="Mangal" panose="02040503050203030202" pitchFamily="18" charset="0"/>
            </a:endParaRPr>
          </a:p>
          <a:p>
            <a:pPr marL="0">
              <a:lnSpc>
                <a:spcPct val="120000"/>
              </a:lnSpc>
              <a:spcBef>
                <a:spcPts val="0"/>
              </a:spcBef>
            </a:pPr>
            <a:r>
              <a:rPr lang="en-US" sz="8000" b="1" dirty="0">
                <a:effectLst/>
                <a:latin typeface="Calibri" panose="020F0502020204030204" pitchFamily="34" charset="0"/>
                <a:ea typeface="LiSu" panose="02010509060101010101" pitchFamily="49" charset="-122"/>
                <a:cs typeface="Mangal" panose="02040503050203030202" pitchFamily="18" charset="0"/>
              </a:rPr>
              <a:t>According to Montgomery: </a:t>
            </a:r>
            <a:r>
              <a:rPr lang="en-US" sz="8000" dirty="0">
                <a:effectLst/>
                <a:latin typeface="Calibri" panose="020F0502020204030204" pitchFamily="34" charset="0"/>
                <a:ea typeface="LiSu" panose="02010509060101010101" pitchFamily="49" charset="-122"/>
                <a:cs typeface="Mangal" panose="02040503050203030202" pitchFamily="18" charset="0"/>
              </a:rPr>
              <a:t>“The capacity to rally people for common purpose.”</a:t>
            </a:r>
          </a:p>
          <a:p>
            <a:pPr marL="0" indent="0">
              <a:lnSpc>
                <a:spcPct val="120000"/>
              </a:lnSpc>
              <a:spcBef>
                <a:spcPts val="0"/>
              </a:spcBef>
              <a:buNone/>
            </a:pPr>
            <a:endParaRPr lang="en-US" sz="8000" dirty="0">
              <a:effectLst/>
              <a:latin typeface="Calibri" panose="020F0502020204030204" pitchFamily="34" charset="0"/>
              <a:ea typeface="LiSu" panose="02010509060101010101" pitchFamily="49" charset="-122"/>
              <a:cs typeface="Mangal" panose="02040503050203030202" pitchFamily="18" charset="0"/>
            </a:endParaRPr>
          </a:p>
          <a:p>
            <a:pPr marL="0" indent="0">
              <a:lnSpc>
                <a:spcPct val="120000"/>
              </a:lnSpc>
              <a:spcBef>
                <a:spcPts val="0"/>
              </a:spcBef>
              <a:buNone/>
            </a:pPr>
            <a:br>
              <a:rPr lang="en-US" sz="4400" dirty="0">
                <a:effectLst/>
                <a:latin typeface="Calibri" panose="020F0502020204030204" pitchFamily="34" charset="0"/>
                <a:ea typeface="LiSu" panose="02010509060101010101" pitchFamily="49" charset="-122"/>
                <a:cs typeface="Mangal" panose="02040503050203030202" pitchFamily="18" charset="0"/>
              </a:rPr>
            </a:br>
            <a:r>
              <a:rPr lang="en-US" sz="8000" dirty="0">
                <a:effectLst/>
                <a:latin typeface="Calibri" panose="020F0502020204030204" pitchFamily="34" charset="0"/>
                <a:ea typeface="LiSu" panose="02010509060101010101" pitchFamily="49" charset="-122"/>
                <a:cs typeface="Mangal" panose="02040503050203030202" pitchFamily="18" charset="0"/>
              </a:rPr>
              <a:t>Good leadership requires three basic things:</a:t>
            </a:r>
            <a:endParaRPr lang="en-IN" sz="72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20000"/>
              </a:lnSpc>
              <a:spcBef>
                <a:spcPts val="0"/>
              </a:spcBef>
              <a:buFont typeface="+mj-lt"/>
              <a:buAutoNum type="romanLcParenBoth"/>
            </a:pPr>
            <a:r>
              <a:rPr lang="en-US" sz="8000" dirty="0">
                <a:effectLst/>
                <a:latin typeface="Calibri" panose="020F0502020204030204" pitchFamily="34" charset="0"/>
                <a:ea typeface="LiSu" panose="02010509060101010101" pitchFamily="49" charset="-122"/>
                <a:cs typeface="Mangal" panose="02040503050203030202" pitchFamily="18" charset="0"/>
              </a:rPr>
              <a:t>Good leader</a:t>
            </a:r>
            <a:endParaRPr lang="en-IN" sz="72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20000"/>
              </a:lnSpc>
              <a:spcBef>
                <a:spcPts val="0"/>
              </a:spcBef>
              <a:buFont typeface="+mj-lt"/>
              <a:buAutoNum type="romanLcParenBoth"/>
            </a:pPr>
            <a:r>
              <a:rPr lang="en-US" sz="8000" dirty="0">
                <a:effectLst/>
                <a:latin typeface="Calibri" panose="020F0502020204030204" pitchFamily="34" charset="0"/>
                <a:ea typeface="LiSu" panose="02010509060101010101" pitchFamily="49" charset="-122"/>
                <a:cs typeface="Mangal" panose="02040503050203030202" pitchFamily="18" charset="0"/>
              </a:rPr>
              <a:t>Good followers</a:t>
            </a:r>
            <a:endParaRPr lang="en-IN" sz="72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20000"/>
              </a:lnSpc>
              <a:spcBef>
                <a:spcPts val="0"/>
              </a:spcBef>
              <a:buFont typeface="+mj-lt"/>
              <a:buAutoNum type="romanLcParenBoth"/>
            </a:pPr>
            <a:r>
              <a:rPr lang="en-US" sz="8000" dirty="0">
                <a:effectLst/>
                <a:latin typeface="Calibri" panose="020F0502020204030204" pitchFamily="34" charset="0"/>
                <a:ea typeface="LiSu" panose="02010509060101010101" pitchFamily="49" charset="-122"/>
                <a:cs typeface="Mangal" panose="02040503050203030202" pitchFamily="18" charset="0"/>
              </a:rPr>
              <a:t>Common purpose</a:t>
            </a:r>
          </a:p>
          <a:p>
            <a:pPr marL="0" lvl="0" indent="0">
              <a:lnSpc>
                <a:spcPct val="120000"/>
              </a:lnSpc>
              <a:spcBef>
                <a:spcPts val="0"/>
              </a:spcBef>
              <a:buNone/>
            </a:pPr>
            <a:endParaRPr lang="en-US" sz="8000" dirty="0">
              <a:effectLst/>
              <a:latin typeface="Calibri" panose="020F0502020204030204" pitchFamily="34" charset="0"/>
              <a:ea typeface="LiSu" panose="02010509060101010101" pitchFamily="49" charset="-122"/>
              <a:cs typeface="Mangal" panose="02040503050203030202" pitchFamily="18" charset="0"/>
            </a:endParaRPr>
          </a:p>
          <a:p>
            <a:pPr marL="0" lvl="0" indent="0">
              <a:lnSpc>
                <a:spcPct val="120000"/>
              </a:lnSpc>
              <a:spcBef>
                <a:spcPts val="0"/>
              </a:spcBef>
              <a:buNone/>
            </a:pPr>
            <a:endParaRPr lang="en-IN" sz="72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sz="1400" b="1" dirty="0">
                <a:effectLst/>
                <a:latin typeface="Calibri" panose="020F0502020204030204" pitchFamily="34" charset="0"/>
                <a:ea typeface="LiSu" panose="02010509060101010101" pitchFamily="49" charset="-122"/>
                <a:cs typeface="Mangal" panose="02040503050203030202" pitchFamily="18" charset="0"/>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265504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51319-CFC3-473B-A47A-1AFD77427243}"/>
              </a:ext>
            </a:extLst>
          </p:cNvPr>
          <p:cNvSpPr>
            <a:spLocks noGrp="1"/>
          </p:cNvSpPr>
          <p:nvPr>
            <p:ph type="title"/>
          </p:nvPr>
        </p:nvSpPr>
        <p:spPr>
          <a:xfrm>
            <a:off x="1141413" y="609600"/>
            <a:ext cx="7054631" cy="457200"/>
          </a:xfrm>
        </p:spPr>
        <p:txBody>
          <a:bodyPr>
            <a:normAutofit fontScale="90000"/>
          </a:bodyPr>
          <a:lstStyle/>
          <a:p>
            <a:r>
              <a:rPr lang="en-US" sz="3200" dirty="0">
                <a:effectLst/>
                <a:latin typeface="Calibri" panose="020F0502020204030204" pitchFamily="34" charset="0"/>
                <a:ea typeface="LiSu" panose="02010509060101010101" pitchFamily="49" charset="-122"/>
                <a:cs typeface="Mangal" panose="02040503050203030202" pitchFamily="18" charset="0"/>
              </a:rPr>
              <a:t>There are two types of leaders:</a:t>
            </a:r>
            <a:br>
              <a:rPr lang="en-IN" sz="2800" dirty="0">
                <a:effectLst/>
                <a:latin typeface="Calibri" panose="020F0502020204030204" pitchFamily="34" charset="0"/>
                <a:ea typeface="Calibri" panose="020F0502020204030204" pitchFamily="34" charset="0"/>
                <a:cs typeface="Mangal" panose="02040503050203030202" pitchFamily="18" charset="0"/>
              </a:rPr>
            </a:br>
            <a:endParaRPr lang="en-IN" dirty="0"/>
          </a:p>
        </p:txBody>
      </p:sp>
      <p:sp>
        <p:nvSpPr>
          <p:cNvPr id="3" name="Content Placeholder 2">
            <a:extLst>
              <a:ext uri="{FF2B5EF4-FFF2-40B4-BE49-F238E27FC236}">
                <a16:creationId xmlns:a16="http://schemas.microsoft.com/office/drawing/2014/main" id="{5A098733-8EB7-4B48-BFF8-8EA853A9645B}"/>
              </a:ext>
            </a:extLst>
          </p:cNvPr>
          <p:cNvSpPr>
            <a:spLocks noGrp="1"/>
          </p:cNvSpPr>
          <p:nvPr>
            <p:ph idx="1"/>
          </p:nvPr>
        </p:nvSpPr>
        <p:spPr>
          <a:xfrm>
            <a:off x="1082690" y="1066800"/>
            <a:ext cx="9905998" cy="5485002"/>
          </a:xfrm>
        </p:spPr>
        <p:txBody>
          <a:bodyPr>
            <a:normAutofit fontScale="47500" lnSpcReduction="20000"/>
          </a:bodyPr>
          <a:lstStyle/>
          <a:p>
            <a:pPr marL="0" lvl="0" indent="-342900">
              <a:lnSpc>
                <a:spcPct val="120000"/>
              </a:lnSpc>
              <a:spcBef>
                <a:spcPts val="0"/>
              </a:spcBef>
              <a:buFont typeface="+mj-lt"/>
              <a:buAutoNum type="alphaLcParenBoth"/>
            </a:pPr>
            <a:r>
              <a:rPr lang="en-US" sz="7400" dirty="0">
                <a:effectLst/>
                <a:latin typeface="Calibri" panose="020F0502020204030204" pitchFamily="34" charset="0"/>
                <a:ea typeface="LiSu" panose="02010509060101010101" pitchFamily="49" charset="-122"/>
                <a:cs typeface="Mangal" panose="02040503050203030202" pitchFamily="18" charset="0"/>
              </a:rPr>
              <a:t>Professional </a:t>
            </a:r>
            <a:endParaRPr lang="en-IN" sz="62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20000"/>
              </a:lnSpc>
              <a:spcBef>
                <a:spcPts val="0"/>
              </a:spcBef>
              <a:buFont typeface="+mj-lt"/>
              <a:buAutoNum type="alphaLcParenBoth"/>
            </a:pPr>
            <a:r>
              <a:rPr lang="en-US" sz="7400" dirty="0">
                <a:effectLst/>
                <a:latin typeface="Calibri" panose="020F0502020204030204" pitchFamily="34" charset="0"/>
                <a:ea typeface="LiSu" panose="02010509060101010101" pitchFamily="49" charset="-122"/>
                <a:cs typeface="Mangal" panose="02040503050203030202" pitchFamily="18" charset="0"/>
              </a:rPr>
              <a:t>Democratic</a:t>
            </a:r>
            <a:endParaRPr lang="en-IN" sz="6200" dirty="0">
              <a:effectLst/>
              <a:latin typeface="Calibri" panose="020F0502020204030204" pitchFamily="34" charset="0"/>
              <a:ea typeface="Calibri" panose="020F0502020204030204" pitchFamily="34" charset="0"/>
              <a:cs typeface="Mangal" panose="02040503050203030202" pitchFamily="18" charset="0"/>
            </a:endParaRPr>
          </a:p>
          <a:p>
            <a:pPr marL="0">
              <a:lnSpc>
                <a:spcPct val="120000"/>
              </a:lnSpc>
              <a:spcBef>
                <a:spcPts val="0"/>
              </a:spcBef>
            </a:pPr>
            <a:endParaRPr lang="en-US" sz="4400" b="1" dirty="0">
              <a:effectLst/>
              <a:latin typeface="Calibri" panose="020F0502020204030204" pitchFamily="34" charset="0"/>
              <a:ea typeface="LiSu" panose="02010509060101010101" pitchFamily="49" charset="-122"/>
              <a:cs typeface="Mangal" panose="02040503050203030202" pitchFamily="18" charset="0"/>
            </a:endParaRPr>
          </a:p>
          <a:p>
            <a:pPr marL="0">
              <a:lnSpc>
                <a:spcPct val="120000"/>
              </a:lnSpc>
              <a:spcBef>
                <a:spcPts val="0"/>
              </a:spcBef>
            </a:pPr>
            <a:endParaRPr lang="en-US" sz="4400" b="1" dirty="0">
              <a:effectLst/>
              <a:latin typeface="Calibri" panose="020F0502020204030204" pitchFamily="34" charset="0"/>
              <a:ea typeface="LiSu" panose="02010509060101010101" pitchFamily="49" charset="-122"/>
              <a:cs typeface="Mangal" panose="02040503050203030202" pitchFamily="18" charset="0"/>
            </a:endParaRPr>
          </a:p>
          <a:p>
            <a:pPr marL="0" indent="0">
              <a:lnSpc>
                <a:spcPct val="120000"/>
              </a:lnSpc>
              <a:spcBef>
                <a:spcPts val="0"/>
              </a:spcBef>
              <a:buNone/>
            </a:pPr>
            <a:endParaRPr lang="en-IN" sz="40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20000"/>
              </a:lnSpc>
              <a:spcBef>
                <a:spcPts val="0"/>
              </a:spcBef>
              <a:buFont typeface="+mj-lt"/>
              <a:buAutoNum type="alphaLcParenBoth"/>
            </a:pPr>
            <a:r>
              <a:rPr lang="en-US" sz="4400" b="1" dirty="0">
                <a:effectLst/>
                <a:latin typeface="Calibri" panose="020F0502020204030204" pitchFamily="34" charset="0"/>
                <a:ea typeface="LiSu" panose="02010509060101010101" pitchFamily="49" charset="-122"/>
                <a:cs typeface="Mangal" panose="02040503050203030202" pitchFamily="18" charset="0"/>
              </a:rPr>
              <a:t>Professional Leader: </a:t>
            </a:r>
            <a:r>
              <a:rPr lang="en-US" sz="4400" dirty="0">
                <a:effectLst/>
                <a:latin typeface="Calibri" panose="020F0502020204030204" pitchFamily="34" charset="0"/>
                <a:ea typeface="LiSu" panose="02010509060101010101" pitchFamily="49" charset="-122"/>
                <a:cs typeface="Mangal" panose="02040503050203030202" pitchFamily="18" charset="0"/>
              </a:rPr>
              <a:t>Professional leader is that who earns the quality of leadership by becoming a teacher, officer, administrator or manager, etc.</a:t>
            </a:r>
          </a:p>
          <a:p>
            <a:pPr marL="0" lvl="0" indent="-342900">
              <a:lnSpc>
                <a:spcPct val="120000"/>
              </a:lnSpc>
              <a:spcBef>
                <a:spcPts val="0"/>
              </a:spcBef>
              <a:buFont typeface="+mj-lt"/>
              <a:buAutoNum type="alphaLcParenBoth"/>
            </a:pPr>
            <a:endParaRPr lang="en-IN" sz="40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20000"/>
              </a:lnSpc>
              <a:spcBef>
                <a:spcPts val="0"/>
              </a:spcBef>
              <a:buFont typeface="+mj-lt"/>
              <a:buAutoNum type="alphaLcParenBoth"/>
            </a:pPr>
            <a:r>
              <a:rPr lang="en-US" sz="4400" b="1" dirty="0">
                <a:effectLst/>
                <a:latin typeface="Calibri" panose="020F0502020204030204" pitchFamily="34" charset="0"/>
                <a:ea typeface="LiSu" panose="02010509060101010101" pitchFamily="49" charset="-122"/>
                <a:cs typeface="Mangal" panose="02040503050203030202" pitchFamily="18" charset="0"/>
              </a:rPr>
              <a:t>Democratic Leader:</a:t>
            </a:r>
            <a:r>
              <a:rPr lang="en-US" sz="4400" dirty="0">
                <a:effectLst/>
                <a:latin typeface="Calibri" panose="020F0502020204030204" pitchFamily="34" charset="0"/>
                <a:ea typeface="LiSu" panose="02010509060101010101" pitchFamily="49" charset="-122"/>
                <a:cs typeface="Mangal" panose="02040503050203030202" pitchFamily="18" charset="0"/>
              </a:rPr>
              <a:t> It is of two types. They are chosen by the choice of the people. </a:t>
            </a:r>
            <a:endParaRPr lang="en-IN" sz="4000" dirty="0">
              <a:effectLst/>
              <a:latin typeface="Calibri" panose="020F0502020204030204" pitchFamily="34" charset="0"/>
              <a:ea typeface="Calibri" panose="020F0502020204030204" pitchFamily="34" charset="0"/>
              <a:cs typeface="Mangal" panose="02040503050203030202" pitchFamily="18" charset="0"/>
            </a:endParaRPr>
          </a:p>
          <a:p>
            <a:pPr marL="0" lvl="2" indent="-228600">
              <a:lnSpc>
                <a:spcPct val="120000"/>
              </a:lnSpc>
              <a:spcBef>
                <a:spcPts val="0"/>
              </a:spcBef>
              <a:buFont typeface="+mj-lt"/>
              <a:buAutoNum type="romanLcPeriod"/>
            </a:pPr>
            <a:r>
              <a:rPr lang="en-US" sz="4400" b="1" dirty="0">
                <a:effectLst/>
                <a:latin typeface="Calibri" panose="020F0502020204030204" pitchFamily="34" charset="0"/>
                <a:ea typeface="LiSu" panose="02010509060101010101" pitchFamily="49" charset="-122"/>
                <a:cs typeface="Mangal" panose="02040503050203030202" pitchFamily="18" charset="0"/>
              </a:rPr>
              <a:t>Mature leader: </a:t>
            </a:r>
            <a:r>
              <a:rPr lang="en-US" sz="4400" dirty="0">
                <a:effectLst/>
                <a:latin typeface="Calibri" panose="020F0502020204030204" pitchFamily="34" charset="0"/>
                <a:ea typeface="LiSu" panose="02010509060101010101" pitchFamily="49" charset="-122"/>
                <a:cs typeface="Mangal" panose="02040503050203030202" pitchFamily="18" charset="0"/>
              </a:rPr>
              <a:t>Mature leader is like a political leader.</a:t>
            </a:r>
            <a:endParaRPr lang="en-IN" sz="4000" dirty="0">
              <a:effectLst/>
              <a:latin typeface="Calibri" panose="020F0502020204030204" pitchFamily="34" charset="0"/>
              <a:ea typeface="Calibri" panose="020F0502020204030204" pitchFamily="34" charset="0"/>
              <a:cs typeface="Mangal" panose="02040503050203030202" pitchFamily="18" charset="0"/>
            </a:endParaRPr>
          </a:p>
          <a:p>
            <a:pPr marL="0" lvl="2" indent="-228600">
              <a:lnSpc>
                <a:spcPct val="120000"/>
              </a:lnSpc>
              <a:spcBef>
                <a:spcPts val="0"/>
              </a:spcBef>
              <a:buFont typeface="+mj-lt"/>
              <a:buAutoNum type="romanLcPeriod"/>
            </a:pPr>
            <a:r>
              <a:rPr lang="en-US" sz="4400" b="1" dirty="0">
                <a:effectLst/>
                <a:latin typeface="Calibri" panose="020F0502020204030204" pitchFamily="34" charset="0"/>
                <a:ea typeface="LiSu" panose="02010509060101010101" pitchFamily="49" charset="-122"/>
                <a:cs typeface="Mangal" panose="02040503050203030202" pitchFamily="18" charset="0"/>
              </a:rPr>
              <a:t>Amateur leader:</a:t>
            </a:r>
            <a:r>
              <a:rPr lang="en-US" sz="4400" dirty="0">
                <a:effectLst/>
                <a:latin typeface="Calibri" panose="020F0502020204030204" pitchFamily="34" charset="0"/>
                <a:ea typeface="LiSu" panose="02010509060101010101" pitchFamily="49" charset="-122"/>
                <a:cs typeface="Mangal" panose="02040503050203030202" pitchFamily="18" charset="0"/>
              </a:rPr>
              <a:t> These are leaders with voluntary service like student leader, game leader, captain, group leader, academic leader, cultural leader and stage leader, etc.</a:t>
            </a:r>
            <a:endParaRPr lang="en-IN" sz="40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397960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C6258-B008-4542-BF39-74F2E30DB06D}"/>
              </a:ext>
            </a:extLst>
          </p:cNvPr>
          <p:cNvSpPr>
            <a:spLocks noGrp="1"/>
          </p:cNvSpPr>
          <p:nvPr>
            <p:ph type="title"/>
          </p:nvPr>
        </p:nvSpPr>
        <p:spPr>
          <a:xfrm>
            <a:off x="1910148" y="517321"/>
            <a:ext cx="8371703" cy="640360"/>
          </a:xfrm>
        </p:spPr>
        <p:txBody>
          <a:bodyPr>
            <a:normAutofit fontScale="90000"/>
          </a:bodyPr>
          <a:lstStyle/>
          <a:p>
            <a:r>
              <a:rPr lang="en-US" sz="3200" b="1" dirty="0">
                <a:effectLst/>
                <a:latin typeface="Calibri" panose="020F0502020204030204" pitchFamily="34" charset="0"/>
                <a:ea typeface="LiSu" panose="02010509060101010101" pitchFamily="49" charset="-122"/>
                <a:cs typeface="Mangal" panose="02040503050203030202" pitchFamily="18" charset="0"/>
              </a:rPr>
              <a:t>Qualities of a leader or captain</a:t>
            </a:r>
            <a:br>
              <a:rPr lang="en-IN" sz="3200" dirty="0">
                <a:effectLst/>
                <a:latin typeface="Calibri" panose="020F0502020204030204" pitchFamily="34" charset="0"/>
                <a:ea typeface="Calibri" panose="020F0502020204030204" pitchFamily="34" charset="0"/>
                <a:cs typeface="Mangal" panose="02040503050203030202" pitchFamily="18" charset="0"/>
              </a:rPr>
            </a:br>
            <a:endParaRPr lang="en-IN" dirty="0"/>
          </a:p>
        </p:txBody>
      </p:sp>
      <p:sp>
        <p:nvSpPr>
          <p:cNvPr id="3" name="Content Placeholder 2">
            <a:extLst>
              <a:ext uri="{FF2B5EF4-FFF2-40B4-BE49-F238E27FC236}">
                <a16:creationId xmlns:a16="http://schemas.microsoft.com/office/drawing/2014/main" id="{66B5DBBC-566E-487A-936A-6F5E11AEAE63}"/>
              </a:ext>
            </a:extLst>
          </p:cNvPr>
          <p:cNvSpPr>
            <a:spLocks noGrp="1"/>
          </p:cNvSpPr>
          <p:nvPr>
            <p:ph idx="1"/>
          </p:nvPr>
        </p:nvSpPr>
        <p:spPr>
          <a:xfrm>
            <a:off x="1143001" y="1403759"/>
            <a:ext cx="9905998" cy="5027802"/>
          </a:xfrm>
        </p:spPr>
        <p:txBody>
          <a:bodyPr>
            <a:normAutofit lnSpcReduction="10000"/>
          </a:bodyPr>
          <a:lstStyle/>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Academically Sound:</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God personality: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Good Moral Character:</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Intelligent:</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Self-Discipline:</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Determination: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Inculcate Friendship:</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Master of Physical Skill:</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Expressive and Optimistic:</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Loyal:</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Example for Others: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spcAft>
                <a:spcPts val="800"/>
              </a:spcAft>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Impartial:</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224443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4A1-2AA7-4AE1-A8C2-CC0C0ADDE633}"/>
              </a:ext>
            </a:extLst>
          </p:cNvPr>
          <p:cNvSpPr>
            <a:spLocks noGrp="1"/>
          </p:cNvSpPr>
          <p:nvPr>
            <p:ph type="title"/>
          </p:nvPr>
        </p:nvSpPr>
        <p:spPr>
          <a:xfrm>
            <a:off x="1141413" y="609600"/>
            <a:ext cx="9905998" cy="1235978"/>
          </a:xfrm>
        </p:spPr>
        <p:txBody>
          <a:bodyPr>
            <a:normAutofit fontScale="90000"/>
          </a:bodyPr>
          <a:lstStyle/>
          <a:p>
            <a:r>
              <a:rPr lang="en-US" sz="3200" dirty="0">
                <a:effectLst/>
                <a:latin typeface="Calibri" panose="020F0502020204030204" pitchFamily="34" charset="0"/>
                <a:ea typeface="LiSu" panose="02010509060101010101" pitchFamily="49" charset="-122"/>
                <a:cs typeface="Mangal" panose="02040503050203030202" pitchFamily="18" charset="0"/>
              </a:rPr>
              <a:t>To Create and develop a good leader the following points should be considered such as:</a:t>
            </a:r>
            <a:br>
              <a:rPr lang="en-IN" sz="3200" dirty="0">
                <a:effectLst/>
                <a:latin typeface="Calibri" panose="020F0502020204030204" pitchFamily="34" charset="0"/>
                <a:ea typeface="Calibri" panose="020F0502020204030204" pitchFamily="34" charset="0"/>
                <a:cs typeface="Mangal" panose="02040503050203030202" pitchFamily="18" charset="0"/>
              </a:rPr>
            </a:br>
            <a:endParaRPr lang="en-IN" dirty="0"/>
          </a:p>
        </p:txBody>
      </p:sp>
      <p:sp>
        <p:nvSpPr>
          <p:cNvPr id="3" name="Content Placeholder 2">
            <a:extLst>
              <a:ext uri="{FF2B5EF4-FFF2-40B4-BE49-F238E27FC236}">
                <a16:creationId xmlns:a16="http://schemas.microsoft.com/office/drawing/2014/main" id="{3F1A35A9-47F1-4F10-8958-B13D7B692D34}"/>
              </a:ext>
            </a:extLst>
          </p:cNvPr>
          <p:cNvSpPr>
            <a:spLocks noGrp="1"/>
          </p:cNvSpPr>
          <p:nvPr>
            <p:ph idx="1"/>
          </p:nvPr>
        </p:nvSpPr>
        <p:spPr>
          <a:xfrm>
            <a:off x="1141413" y="2666999"/>
            <a:ext cx="9905998" cy="3581401"/>
          </a:xfrm>
        </p:spPr>
        <p:txBody>
          <a:bodyPr>
            <a:normAutofit/>
          </a:bodyPr>
          <a:lstStyle/>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Appointing Leader for Different Activities: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Responsibility for Conducting Event:</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Given Authority: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Guidance to Leader:</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Assigning Duties: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Recognition and </a:t>
            </a:r>
            <a:r>
              <a:rPr lang="en-US" sz="1800" b="1" dirty="0" err="1">
                <a:effectLst/>
                <a:latin typeface="Calibri" panose="020F0502020204030204" pitchFamily="34" charset="0"/>
                <a:ea typeface="LiSu" panose="02010509060101010101" pitchFamily="49" charset="-122"/>
                <a:cs typeface="Mangal" panose="02040503050203030202" pitchFamily="18" charset="0"/>
              </a:rPr>
              <a:t>Honour</a:t>
            </a:r>
            <a:r>
              <a:rPr lang="en-US" sz="1800" b="1" dirty="0">
                <a:effectLst/>
                <a:latin typeface="Calibri" panose="020F0502020204030204" pitchFamily="34" charset="0"/>
                <a:ea typeface="LiSu" panose="02010509060101010101" pitchFamily="49" charset="-122"/>
                <a:cs typeface="Mangal" panose="02040503050203030202" pitchFamily="18" charset="0"/>
              </a:rPr>
              <a:t> to Leaders: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Special Consideration: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spcAft>
                <a:spcPts val="800"/>
              </a:spcAft>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Technical Tips: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93448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676D2-E681-4F3B-A617-070C6FECC709}"/>
              </a:ext>
            </a:extLst>
          </p:cNvPr>
          <p:cNvSpPr>
            <a:spLocks noGrp="1"/>
          </p:cNvSpPr>
          <p:nvPr>
            <p:ph type="title"/>
          </p:nvPr>
        </p:nvSpPr>
        <p:spPr>
          <a:xfrm>
            <a:off x="2010816" y="534099"/>
            <a:ext cx="8170367" cy="699083"/>
          </a:xfrm>
        </p:spPr>
        <p:txBody>
          <a:bodyPr>
            <a:normAutofit fontScale="90000"/>
          </a:bodyPr>
          <a:lstStyle/>
          <a:p>
            <a:pPr algn="ctr"/>
            <a:r>
              <a:rPr lang="en-US" sz="3200" b="1" dirty="0">
                <a:effectLst/>
                <a:latin typeface="Calibri" panose="020F0502020204030204" pitchFamily="34" charset="0"/>
                <a:ea typeface="LiSu" panose="02010509060101010101" pitchFamily="49" charset="-122"/>
                <a:cs typeface="Mangal" panose="02040503050203030202" pitchFamily="18" charset="0"/>
              </a:rPr>
              <a:t>Role of leader or Captain</a:t>
            </a:r>
            <a:br>
              <a:rPr lang="en-IN" sz="3200" dirty="0">
                <a:effectLst/>
                <a:latin typeface="Calibri" panose="020F0502020204030204" pitchFamily="34" charset="0"/>
                <a:ea typeface="Calibri" panose="020F0502020204030204" pitchFamily="34" charset="0"/>
                <a:cs typeface="Mangal" panose="02040503050203030202" pitchFamily="18" charset="0"/>
              </a:rPr>
            </a:br>
            <a:endParaRPr lang="en-IN" dirty="0"/>
          </a:p>
        </p:txBody>
      </p:sp>
      <p:sp>
        <p:nvSpPr>
          <p:cNvPr id="3" name="Content Placeholder 2">
            <a:extLst>
              <a:ext uri="{FF2B5EF4-FFF2-40B4-BE49-F238E27FC236}">
                <a16:creationId xmlns:a16="http://schemas.microsoft.com/office/drawing/2014/main" id="{7138B52A-6FE3-4AFE-9115-50F63C701D71}"/>
              </a:ext>
            </a:extLst>
          </p:cNvPr>
          <p:cNvSpPr>
            <a:spLocks noGrp="1"/>
          </p:cNvSpPr>
          <p:nvPr>
            <p:ph idx="1"/>
          </p:nvPr>
        </p:nvSpPr>
        <p:spPr>
          <a:xfrm>
            <a:off x="1143000" y="1359017"/>
            <a:ext cx="9905998" cy="4432183"/>
          </a:xfrm>
        </p:spPr>
        <p:txBody>
          <a:bodyPr>
            <a:normAutofit fontScale="92500" lnSpcReduction="20000"/>
          </a:bodyPr>
          <a:lstStyle/>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Group Representation: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Opportunity to Direct:</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Reduces Stress: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Better Discipline:</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Develops Socialization: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Inspire Others: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Close Relationship:</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Better Organization: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Good Medium to Convey: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Improves Abilities: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Provides Recognition: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spcAft>
                <a:spcPts val="800"/>
              </a:spcAft>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Improves Coordination: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3707667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781D-0C49-4DE9-BA44-652708BD52DA}"/>
              </a:ext>
            </a:extLst>
          </p:cNvPr>
          <p:cNvSpPr>
            <a:spLocks noGrp="1"/>
          </p:cNvSpPr>
          <p:nvPr>
            <p:ph type="title"/>
          </p:nvPr>
        </p:nvSpPr>
        <p:spPr>
          <a:xfrm>
            <a:off x="1143001" y="206929"/>
            <a:ext cx="9905998" cy="590026"/>
          </a:xfrm>
        </p:spPr>
        <p:txBody>
          <a:bodyPr/>
          <a:lstStyle/>
          <a:p>
            <a:pPr algn="ctr"/>
            <a:r>
              <a:rPr lang="en-US" sz="3200" b="1" dirty="0">
                <a:effectLst/>
                <a:latin typeface="Calibri" panose="020F0502020204030204" pitchFamily="34" charset="0"/>
                <a:ea typeface="LiSu" panose="02010509060101010101" pitchFamily="49" charset="-122"/>
                <a:cs typeface="Mangal" panose="02040503050203030202" pitchFamily="18" charset="0"/>
              </a:rPr>
              <a:t>Meaning of Adventure Sports</a:t>
            </a:r>
            <a:endParaRPr lang="en-IN" dirty="0"/>
          </a:p>
        </p:txBody>
      </p:sp>
      <p:sp>
        <p:nvSpPr>
          <p:cNvPr id="3" name="Content Placeholder 2">
            <a:extLst>
              <a:ext uri="{FF2B5EF4-FFF2-40B4-BE49-F238E27FC236}">
                <a16:creationId xmlns:a16="http://schemas.microsoft.com/office/drawing/2014/main" id="{D16291CE-2344-4D56-BBE0-32BA2BA31AEF}"/>
              </a:ext>
            </a:extLst>
          </p:cNvPr>
          <p:cNvSpPr>
            <a:spLocks noGrp="1"/>
          </p:cNvSpPr>
          <p:nvPr>
            <p:ph idx="1"/>
          </p:nvPr>
        </p:nvSpPr>
        <p:spPr>
          <a:xfrm>
            <a:off x="604007" y="704674"/>
            <a:ext cx="11274804" cy="6153325"/>
          </a:xfrm>
        </p:spPr>
        <p:txBody>
          <a:bodyPr>
            <a:normAutofit fontScale="92500" lnSpcReduction="10000"/>
          </a:bodyPr>
          <a:lstStyle/>
          <a:p>
            <a:pPr marL="0" indent="0">
              <a:lnSpc>
                <a:spcPct val="107000"/>
              </a:lnSpc>
              <a:spcBef>
                <a:spcPts val="0"/>
              </a:spcBef>
              <a:buNone/>
            </a:pPr>
            <a:r>
              <a:rPr lang="en-US" sz="1800" b="1" dirty="0">
                <a:effectLst/>
                <a:latin typeface="Calibri" panose="020F0502020204030204" pitchFamily="34" charset="0"/>
                <a:ea typeface="LiSu" panose="02010509060101010101" pitchFamily="49" charset="-122"/>
                <a:cs typeface="Mangal" panose="02040503050203030202" pitchFamily="18" charset="0"/>
              </a:rPr>
              <a:t>Adventure sports activities are the risky and dangerous activities which are mostly performed in natural environment. These are the activities which give us exciting or unusual experience with uncertain outcome. These activities are also termed as Extreme Sports.</a:t>
            </a:r>
          </a:p>
          <a:p>
            <a:pPr marL="0" indent="0">
              <a:lnSpc>
                <a:spcPct val="107000"/>
              </a:lnSpc>
              <a:spcBef>
                <a:spcPts val="0"/>
              </a:spcBef>
              <a:buNone/>
            </a:pPr>
            <a:endParaRPr lang="en-IN" sz="1800" b="1" dirty="0">
              <a:effectLst/>
              <a:latin typeface="Calibri" panose="020F0502020204030204" pitchFamily="34" charset="0"/>
              <a:ea typeface="Calibri" panose="020F0502020204030204" pitchFamily="34" charset="0"/>
              <a:cs typeface="Mangal" panose="02040503050203030202" pitchFamily="18" charset="0"/>
            </a:endParaRPr>
          </a:p>
          <a:p>
            <a:pPr marL="0">
              <a:lnSpc>
                <a:spcPct val="107000"/>
              </a:lnSpc>
              <a:spcBef>
                <a:spcPts val="0"/>
              </a:spcBef>
            </a:pPr>
            <a:r>
              <a:rPr lang="en-US" sz="1800" b="1" dirty="0">
                <a:effectLst/>
                <a:latin typeface="Calibri" panose="020F0502020204030204" pitchFamily="34" charset="0"/>
                <a:ea typeface="LiSu" panose="02010509060101010101" pitchFamily="49" charset="-122"/>
                <a:cs typeface="Mangal" panose="02040503050203030202" pitchFamily="18" charset="0"/>
              </a:rPr>
              <a:t>Objectives of Adventure Sports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Minimize Pollution: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Protection of Wildlife:</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Use of Natural Resources: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Understanding Nature:</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Healthy Activity: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Information about Area:</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Leadership and Togetherness: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Develop physical Fitness: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Gives Thrill and Recreation: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Overcome Problems and Develop Creativity:</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err="1">
                <a:effectLst/>
                <a:latin typeface="Calibri" panose="020F0502020204030204" pitchFamily="34" charset="0"/>
                <a:ea typeface="LiSu" panose="02010509060101010101" pitchFamily="49" charset="-122"/>
                <a:cs typeface="Mangal" panose="02040503050203030202" pitchFamily="18" charset="0"/>
              </a:rPr>
              <a:t>Organisational</a:t>
            </a:r>
            <a:r>
              <a:rPr lang="en-US" sz="1800" b="1" dirty="0">
                <a:effectLst/>
                <a:latin typeface="Calibri" panose="020F0502020204030204" pitchFamily="34" charset="0"/>
                <a:ea typeface="LiSu" panose="02010509060101010101" pitchFamily="49" charset="-122"/>
                <a:cs typeface="Mangal" panose="02040503050203030202" pitchFamily="18" charset="0"/>
              </a:rPr>
              <a:t> Skills: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Encourage Tourism:</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Considering Safety Tools: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lvl="0" indent="-342900">
              <a:lnSpc>
                <a:spcPct val="107000"/>
              </a:lnSpc>
              <a:spcBef>
                <a:spcPts val="0"/>
              </a:spcBef>
              <a:buFont typeface="+mj-lt"/>
              <a:buAutoNum type="romanLcParenBoth"/>
            </a:pPr>
            <a:r>
              <a:rPr lang="en-US" sz="1800" b="1" dirty="0">
                <a:effectLst/>
                <a:latin typeface="Calibri" panose="020F0502020204030204" pitchFamily="34" charset="0"/>
                <a:ea typeface="LiSu" panose="02010509060101010101" pitchFamily="49" charset="-122"/>
                <a:cs typeface="Mangal" panose="02040503050203030202" pitchFamily="18" charset="0"/>
              </a:rPr>
              <a:t>Knowledge about Forest Resources: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32123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B728C-6E6C-449D-9827-E172C275A3D1}"/>
              </a:ext>
            </a:extLst>
          </p:cNvPr>
          <p:cNvSpPr>
            <a:spLocks noGrp="1"/>
          </p:cNvSpPr>
          <p:nvPr>
            <p:ph type="title"/>
          </p:nvPr>
        </p:nvSpPr>
        <p:spPr>
          <a:xfrm>
            <a:off x="0" y="22925"/>
            <a:ext cx="6853295" cy="775427"/>
          </a:xfrm>
        </p:spPr>
        <p:txBody>
          <a:bodyPr>
            <a:normAutofit fontScale="90000"/>
          </a:bodyPr>
          <a:lstStyle/>
          <a:p>
            <a:r>
              <a:rPr lang="en-US" sz="3200" b="1" dirty="0">
                <a:effectLst/>
                <a:latin typeface="Calibri" panose="020F0502020204030204" pitchFamily="34" charset="0"/>
                <a:ea typeface="LiSu" panose="02010509060101010101" pitchFamily="49" charset="-122"/>
                <a:cs typeface="Mangal" panose="02040503050203030202" pitchFamily="18" charset="0"/>
              </a:rPr>
              <a:t>Adventure Activities And their Safety Equipment</a:t>
            </a:r>
            <a:endParaRPr lang="en-IN" dirty="0"/>
          </a:p>
        </p:txBody>
      </p:sp>
      <p:sp>
        <p:nvSpPr>
          <p:cNvPr id="3" name="Content Placeholder 2">
            <a:extLst>
              <a:ext uri="{FF2B5EF4-FFF2-40B4-BE49-F238E27FC236}">
                <a16:creationId xmlns:a16="http://schemas.microsoft.com/office/drawing/2014/main" id="{DB63FF24-E0CB-4690-B003-3E5051AEC1EE}"/>
              </a:ext>
            </a:extLst>
          </p:cNvPr>
          <p:cNvSpPr>
            <a:spLocks noGrp="1"/>
          </p:cNvSpPr>
          <p:nvPr>
            <p:ph idx="1"/>
          </p:nvPr>
        </p:nvSpPr>
        <p:spPr/>
        <p:txBody>
          <a:bodyPr>
            <a:normAutofit lnSpcReduction="10000"/>
          </a:bodyPr>
          <a:lstStyle/>
          <a:p>
            <a:pPr>
              <a:lnSpc>
                <a:spcPct val="107000"/>
              </a:lnSpc>
              <a:spcAft>
                <a:spcPts val="800"/>
              </a:spcAft>
            </a:pP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sz="2800" b="1" dirty="0">
                <a:effectLst/>
                <a:latin typeface="Calibri" panose="020F0502020204030204" pitchFamily="34" charset="0"/>
                <a:ea typeface="LiSu" panose="02010509060101010101" pitchFamily="49" charset="-122"/>
                <a:cs typeface="Mangal" panose="02040503050203030202" pitchFamily="18" charset="0"/>
              </a:rPr>
              <a:t>Rock Climbing:</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sz="2800" dirty="0">
                <a:effectLst/>
                <a:latin typeface="Calibri" panose="020F0502020204030204" pitchFamily="34" charset="0"/>
                <a:ea typeface="LiSu" panose="02010509060101010101" pitchFamily="49" charset="-122"/>
                <a:cs typeface="Mangal" panose="02040503050203030202" pitchFamily="18" charset="0"/>
              </a:rPr>
              <a:t>Rock climbing is an activity in which participant climbs up or down or across natural rock formation. The goal is to reach the summit or topo of a formation or the end point of a pre-defined route without falling.</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pic>
        <p:nvPicPr>
          <p:cNvPr id="5" name="Picture 4">
            <a:extLst>
              <a:ext uri="{FF2B5EF4-FFF2-40B4-BE49-F238E27FC236}">
                <a16:creationId xmlns:a16="http://schemas.microsoft.com/office/drawing/2014/main" id="{8B7CE38B-3B2E-4653-A56D-0762E6C3B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3835" y="8708"/>
            <a:ext cx="4071091" cy="3446857"/>
          </a:xfrm>
          <a:prstGeom prst="rect">
            <a:avLst/>
          </a:prstGeom>
        </p:spPr>
      </p:pic>
      <p:pic>
        <p:nvPicPr>
          <p:cNvPr id="7" name="Picture 6">
            <a:extLst>
              <a:ext uri="{FF2B5EF4-FFF2-40B4-BE49-F238E27FC236}">
                <a16:creationId xmlns:a16="http://schemas.microsoft.com/office/drawing/2014/main" id="{6FCC813A-FCED-4FE5-B7A2-005F86292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9464" y="1006511"/>
            <a:ext cx="2314400" cy="2304757"/>
          </a:xfrm>
          <a:prstGeom prst="rect">
            <a:avLst/>
          </a:prstGeom>
        </p:spPr>
      </p:pic>
      <p:pic>
        <p:nvPicPr>
          <p:cNvPr id="8" name="Content Placeholder 4">
            <a:extLst>
              <a:ext uri="{FF2B5EF4-FFF2-40B4-BE49-F238E27FC236}">
                <a16:creationId xmlns:a16="http://schemas.microsoft.com/office/drawing/2014/main" id="{313898AB-1BE5-48ED-A6F2-F72596CA1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101" y="573033"/>
            <a:ext cx="1962836" cy="2943174"/>
          </a:xfrm>
          <a:prstGeom prst="rect">
            <a:avLst/>
          </a:prstGeom>
        </p:spPr>
      </p:pic>
    </p:spTree>
    <p:extLst>
      <p:ext uri="{BB962C8B-B14F-4D97-AF65-F5344CB8AC3E}">
        <p14:creationId xmlns:p14="http://schemas.microsoft.com/office/powerpoint/2010/main" val="2276396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0DB0-BD6B-4AB7-8B80-637E8DD3EF01}"/>
              </a:ext>
            </a:extLst>
          </p:cNvPr>
          <p:cNvSpPr>
            <a:spLocks noGrp="1"/>
          </p:cNvSpPr>
          <p:nvPr>
            <p:ph type="title"/>
          </p:nvPr>
        </p:nvSpPr>
        <p:spPr/>
        <p:txBody>
          <a:bodyPr>
            <a:normAutofit fontScale="90000"/>
          </a:bodyPr>
          <a:lstStyle/>
          <a:p>
            <a:pPr>
              <a:lnSpc>
                <a:spcPct val="107000"/>
              </a:lnSpc>
              <a:spcAft>
                <a:spcPts val="800"/>
              </a:spcAft>
            </a:pPr>
            <a:r>
              <a:rPr lang="en-US" sz="3200" b="1" dirty="0">
                <a:effectLst/>
                <a:latin typeface="Calibri" panose="020F0502020204030204" pitchFamily="34" charset="0"/>
                <a:ea typeface="LiSu" panose="02010509060101010101" pitchFamily="49" charset="-122"/>
                <a:cs typeface="Mangal" panose="02040503050203030202" pitchFamily="18" charset="0"/>
              </a:rPr>
              <a:t>Mountaineering </a:t>
            </a:r>
            <a:br>
              <a:rPr lang="en-IN" sz="2400" dirty="0">
                <a:effectLst/>
                <a:latin typeface="Calibri" panose="020F0502020204030204" pitchFamily="34" charset="0"/>
                <a:ea typeface="Calibri" panose="020F0502020204030204" pitchFamily="34" charset="0"/>
                <a:cs typeface="Mangal" panose="02040503050203030202" pitchFamily="18" charset="0"/>
              </a:rPr>
            </a:br>
            <a:r>
              <a:rPr lang="en-US" sz="3200" dirty="0">
                <a:effectLst/>
                <a:latin typeface="Calibri" panose="020F0502020204030204" pitchFamily="34" charset="0"/>
                <a:ea typeface="LiSu" panose="02010509060101010101" pitchFamily="49" charset="-122"/>
                <a:cs typeface="Mangal" panose="02040503050203030202" pitchFamily="18" charset="0"/>
              </a:rPr>
              <a:t>Mountaineering or mountain climbing is an age old activity of climbing up or scaling the steep slopes of a mountain side in hopes of reaching the summit or top.</a:t>
            </a:r>
            <a:br>
              <a:rPr lang="en-IN" sz="2400" dirty="0">
                <a:effectLst/>
                <a:latin typeface="Calibri" panose="020F0502020204030204" pitchFamily="34" charset="0"/>
                <a:ea typeface="Calibri" panose="020F0502020204030204" pitchFamily="34" charset="0"/>
                <a:cs typeface="Mangal" panose="02040503050203030202" pitchFamily="18" charset="0"/>
              </a:rPr>
            </a:br>
            <a:endParaRPr lang="en-IN" dirty="0"/>
          </a:p>
        </p:txBody>
      </p:sp>
      <p:sp>
        <p:nvSpPr>
          <p:cNvPr id="3" name="Content Placeholder 2">
            <a:extLst>
              <a:ext uri="{FF2B5EF4-FFF2-40B4-BE49-F238E27FC236}">
                <a16:creationId xmlns:a16="http://schemas.microsoft.com/office/drawing/2014/main" id="{ADC5C1F2-5428-44CF-945E-3CDF13C83881}"/>
              </a:ext>
            </a:extLst>
          </p:cNvPr>
          <p:cNvSpPr>
            <a:spLocks noGrp="1"/>
          </p:cNvSpPr>
          <p:nvPr>
            <p:ph idx="1"/>
          </p:nvPr>
        </p:nvSpPr>
        <p:spPr/>
        <p:txBody>
          <a:bodyPr/>
          <a:lstStyle/>
          <a:p>
            <a:endParaRPr lang="en-IN" dirty="0"/>
          </a:p>
        </p:txBody>
      </p:sp>
      <p:pic>
        <p:nvPicPr>
          <p:cNvPr id="4" name="Picture 3">
            <a:extLst>
              <a:ext uri="{FF2B5EF4-FFF2-40B4-BE49-F238E27FC236}">
                <a16:creationId xmlns:a16="http://schemas.microsoft.com/office/drawing/2014/main" id="{BB04044E-E39E-493F-8753-F1B56BB45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8095" y="2624202"/>
            <a:ext cx="4125516" cy="2945619"/>
          </a:xfrm>
          <a:prstGeom prst="rect">
            <a:avLst/>
          </a:prstGeom>
        </p:spPr>
      </p:pic>
      <p:pic>
        <p:nvPicPr>
          <p:cNvPr id="5" name="Picture 4">
            <a:extLst>
              <a:ext uri="{FF2B5EF4-FFF2-40B4-BE49-F238E27FC236}">
                <a16:creationId xmlns:a16="http://schemas.microsoft.com/office/drawing/2014/main" id="{FF258007-EFD9-481B-95C3-39958A106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829" y="3057364"/>
            <a:ext cx="2893000" cy="2169750"/>
          </a:xfrm>
          <a:prstGeom prst="rect">
            <a:avLst/>
          </a:prstGeom>
        </p:spPr>
      </p:pic>
      <p:pic>
        <p:nvPicPr>
          <p:cNvPr id="6" name="Picture 5">
            <a:extLst>
              <a:ext uri="{FF2B5EF4-FFF2-40B4-BE49-F238E27FC236}">
                <a16:creationId xmlns:a16="http://schemas.microsoft.com/office/drawing/2014/main" id="{391056FA-EFE7-4F71-BE91-1568E0B15B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650" y="2539767"/>
            <a:ext cx="4858623" cy="3255278"/>
          </a:xfrm>
          <a:prstGeom prst="rect">
            <a:avLst/>
          </a:prstGeom>
        </p:spPr>
      </p:pic>
    </p:spTree>
    <p:extLst>
      <p:ext uri="{BB962C8B-B14F-4D97-AF65-F5344CB8AC3E}">
        <p14:creationId xmlns:p14="http://schemas.microsoft.com/office/powerpoint/2010/main" val="2832303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27</TotalTime>
  <Words>805</Words>
  <Application>Microsoft Office PowerPoint</Application>
  <PresentationFormat>Widescreen</PresentationFormat>
  <Paragraphs>122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Century Gothic</vt:lpstr>
      <vt:lpstr>Mesh</vt:lpstr>
      <vt:lpstr>Unit-6 Physical Activity and Leadership Training </vt:lpstr>
      <vt:lpstr>Leadership Qualities </vt:lpstr>
      <vt:lpstr>There are two types of leaders: </vt:lpstr>
      <vt:lpstr>Qualities of a leader or captain </vt:lpstr>
      <vt:lpstr>To Create and develop a good leader the following points should be considered such as: </vt:lpstr>
      <vt:lpstr>Role of leader or Captain </vt:lpstr>
      <vt:lpstr>Meaning of Adventure Sports</vt:lpstr>
      <vt:lpstr>Adventure Activities And their Safety Equipment</vt:lpstr>
      <vt:lpstr>Mountaineering  Mountaineering or mountain climbing is an age old activity of climbing up or scaling the steep slopes of a mountain side in hopes of reaching the summit or top. </vt:lpstr>
      <vt:lpstr>Trekking Trekking is a long adventurous journey undertaken on foot in areas where common means of transport are generally not available. </vt:lpstr>
      <vt:lpstr>River Rafting River rafting is also named as white-water Rafting. It is a challenging recreational outdoor activity using a boat or raft to navigate over the flow of river. </vt:lpstr>
      <vt:lpstr>Surfing It is a water sports in which the wave rider referred as ‘Surfer’ rides on moving wave balancing on the surfing board, the wave usually carrying the surfer near the shore. </vt:lpstr>
      <vt:lpstr>Paragliding It is a recreational, thrilling and competitive adventure sports of flying with paraglider. Paraglider is a lightweight free flying foot launched glider aircraft with no rigid primary structure. </vt:lpstr>
      <vt:lpstr>Causes of Sports Injuries </vt:lpstr>
      <vt:lpstr>Safety measures to prevent Sports Injuries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Unit-6 Physical Activity and Leadership Training </dc:title>
  <dc:creator>Vishal Kumar</dc:creator>
  <cp:lastModifiedBy>Vishal Kumar</cp:lastModifiedBy>
  <cp:revision>4</cp:revision>
  <dcterms:created xsi:type="dcterms:W3CDTF">2021-12-27T04:49:31Z</dcterms:created>
  <dcterms:modified xsi:type="dcterms:W3CDTF">2022-01-18T02:56:30Z</dcterms:modified>
</cp:coreProperties>
</file>