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3" r:id="rId2"/>
    <p:sldId id="274" r:id="rId3"/>
    <p:sldId id="257" r:id="rId4"/>
    <p:sldId id="259" r:id="rId5"/>
    <p:sldId id="258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1367A9E-82BF-4E72-8480-601F5348FCC5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5D455C2-1F68-4522-AF28-7FD162EFC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04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455C2-1F68-4522-AF28-7FD162EFCB0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20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626790-3D98-49E4-9F64-29AC7CFA3743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33B34-8FA5-4C3B-BC1D-A280CAC16060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F24B53-9BD0-4423-A2C4-3A5F0F6217F1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3E2F0-150B-414A-A978-7CC7D19EA108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E99A0-4B58-4AEA-8AB1-0F0DF912EBE5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8D24D2-2D2E-417E-87B3-4FEA3B1C0B01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219F3-4436-486E-AAD8-40BA17C43129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959EB-5537-495E-B3E1-F1D26D12DF8E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9292CF-B8DA-45C1-AC5D-0FDDF4500387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CA816C9-AF42-4591-9D90-DE2C753F10F9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264B3F-1F83-447C-B018-360D8DE37AB8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BD0FB9-8D98-4DD8-B22A-79E67DE88A11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hyperlink" Target="https://www.tuscany-diet.net/2014/04/16/isoflavones-definition-structure-soy/" TargetMode="Externa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scany-diet.net/2014/02/02/catechins-green-tea-black-tea-foods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png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scany-diet.net/2014/02/12/proanthocyanidins-definition-structure-absorption/" TargetMode="External"/><Relationship Id="rId2" Type="http://schemas.openxmlformats.org/officeDocument/2006/relationships/hyperlink" Target="https://www.tuscany-diet.net/2014/02/02/catechins-green-tea-black-tea-foods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hyperlink" Target="https://www.tuscany-diet.net/2014/02/22/anthocyanins-definition-structure-ph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hyperlink" Target="https://www.tuscany-diet.net/2014/02/22/anthocyanins-definition-structure-ph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93/ajcn/79.5.727" TargetMode="External"/><Relationship Id="rId2" Type="http://schemas.openxmlformats.org/officeDocument/2006/relationships/hyperlink" Target="http://dx.doi.org/10.3390/i809095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x.doi.org/10.3390/nu212123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scany-diet.net/2014/03/04/flavonols-definition-structure-foods/" TargetMode="External"/><Relationship Id="rId2" Type="http://schemas.openxmlformats.org/officeDocument/2006/relationships/hyperlink" Target="https://www.tuscany-diet.net/2014/04/16/isoflavones-definition-structure-so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uscany-diet.net/2014/02/22/anthocyanins-definition-structure-ph/" TargetMode="External"/><Relationship Id="rId4" Type="http://schemas.openxmlformats.org/officeDocument/2006/relationships/hyperlink" Target="https://www.tuscany-diet.net/2014/02/02/catechins-green-tea-black-tea-food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scany-diet.net/2014/03/04/flavonols-definition-structure-foods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8610600" cy="28956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effectLst/>
                <a:latin typeface="Times New Roman" pitchFamily="18" charset="0"/>
                <a:cs typeface="Times New Roman" pitchFamily="18" charset="0"/>
              </a:rPr>
              <a:t>B.Pharm</a:t>
            </a:r>
            <a:r>
              <a:rPr lang="en-US" sz="5400" dirty="0" smtClean="0">
                <a:effectLst/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5400" dirty="0" smtClean="0"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5400" baseline="30000" dirty="0" smtClean="0">
                <a:effectLst/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5400" dirty="0" smtClean="0">
                <a:effectLst/>
                <a:latin typeface="Times New Roman" pitchFamily="18" charset="0"/>
                <a:cs typeface="Times New Roman" pitchFamily="18" charset="0"/>
              </a:rPr>
              <a:t> Semester</a:t>
            </a:r>
            <a:br>
              <a:rPr lang="en-US" sz="5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PHARMACOGNOSY AND PHYTOCHEMISTRY II</a:t>
            </a:r>
            <a:b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>BP504 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486400"/>
            <a:ext cx="7848600" cy="11430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Anju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Singh</a:t>
            </a:r>
          </a:p>
          <a:p>
            <a:pPr algn="l">
              <a:spcBef>
                <a:spcPts val="600"/>
              </a:spcBef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School of Pharmaceutical Sciences,</a:t>
            </a:r>
          </a:p>
          <a:p>
            <a:pPr algn="l">
              <a:spcBef>
                <a:spcPts val="600"/>
              </a:spcBef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CSJM University, Kanpur</a:t>
            </a:r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53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876800"/>
          </a:xfrm>
        </p:spPr>
        <p:txBody>
          <a:bodyPr>
            <a:noAutofit/>
          </a:bodyPr>
          <a:lstStyle/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Flavanones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dihydroflavones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Have C ring saturated; unlike flavones, the double bond between positions 2 and 3 is saturated. the only structural difference between the two subgroups of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flavonoids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flavanones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can be multi-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hydroxylated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and several hydroxyl groups can be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glycosylated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and/or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methylated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Some have unique patterns of substitution, example: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furano-flavanones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prenylated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flavanones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pyrano-flavanones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benzylated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flavanones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giving a great number of substituted derivatives.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31838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Flavanones</a:t>
            </a:r>
            <a:endParaRPr lang="en-US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6249564" y="0"/>
          <a:ext cx="2676949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CS ChemDraw Drawing" r:id="rId3" imgW="2373480" imgH="1823760" progId="ChemDraw.Document.6.0">
                  <p:embed/>
                </p:oleObj>
              </mc:Choice>
              <mc:Fallback>
                <p:oleObj name="CS ChemDraw Drawing" r:id="rId3" imgW="2373480" imgH="1823760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9564" y="0"/>
                        <a:ext cx="2676949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8153400" cy="4267200"/>
          </a:xfrm>
        </p:spPr>
        <p:txBody>
          <a:bodyPr>
            <a:noAutofit/>
          </a:bodyPr>
          <a:lstStyle/>
          <a:p>
            <a:pPr fontAlgn="base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Flavanonols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Flavanonols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also called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dihydroflavonols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are the 3-hydroxy derivatives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flavanones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they are an highly diversified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multisubstituted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subgroup.</a:t>
            </a:r>
          </a:p>
          <a:p>
            <a:pPr fontAlgn="base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Isoflavones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anticipated, 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isoflavones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are a subgroup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flavonoids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which the B ring is attached to position 3 of the C ring. They have structural similarities to estrogens, such as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estradiol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and for this reason they are also called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phytoestrogens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Neoflavonoids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have the B ring attached to position 4 of the C ring.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609600" y="4808246"/>
          <a:ext cx="2667000" cy="2049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CS ChemDraw Drawing" r:id="rId4" imgW="2373480" imgH="1823760" progId="ChemDraw.Document.6.0">
                  <p:embed/>
                </p:oleObj>
              </mc:Choice>
              <mc:Fallback>
                <p:oleObj name="CS ChemDraw Drawing" r:id="rId4" imgW="2373480" imgH="1823760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808246"/>
                        <a:ext cx="2667000" cy="20497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4953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FLAVANONOLS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6781800" y="4616450"/>
          <a:ext cx="1955169" cy="224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CS ChemDraw Drawing" r:id="rId6" imgW="1756440" imgH="2013120" progId="ChemDraw.Document.6.0">
                  <p:embed/>
                </p:oleObj>
              </mc:Choice>
              <mc:Fallback>
                <p:oleObj name="CS ChemDraw Drawing" r:id="rId6" imgW="1756440" imgH="2013120" progId="ChemDraw.Document.6.0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616450"/>
                        <a:ext cx="1955169" cy="224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6172200" y="5562600"/>
            <a:ext cx="15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Neoflavonoids</a:t>
            </a:r>
            <a:endParaRPr lang="en-US" dirty="0"/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3581400" y="5181600"/>
          <a:ext cx="2760153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CS ChemDraw Drawing" r:id="rId8" imgW="2373480" imgH="1441800" progId="ChemDraw.Document.6.0">
                  <p:embed/>
                </p:oleObj>
              </mc:Choice>
              <mc:Fallback>
                <p:oleObj name="CS ChemDraw Drawing" r:id="rId8" imgW="2373480" imgH="1441800" progId="ChemDraw.Document.6.0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181600"/>
                        <a:ext cx="2760153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3352800" y="6324600"/>
            <a:ext cx="1345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Isoflavones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7696200" cy="4800600"/>
          </a:xfrm>
        </p:spPr>
        <p:txBody>
          <a:bodyPr>
            <a:noAutofit/>
          </a:bodyPr>
          <a:lstStyle/>
          <a:p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Flavanols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or flavan-3-ols or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catechins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300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Flavanols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 are also referred to flavan-3-ols as the hydroxyl group is almost always bound to position 3 of C ring; they are called 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catechins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 as well.</a:t>
            </a:r>
          </a:p>
          <a:p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flavanols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to have two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chiral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centers in the molecule, on positions 2 and 3, then four possible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diastereoisomers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Epicatechin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is the isomer with the </a:t>
            </a: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cis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 configuration and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catechin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is the one with the 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trans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 configuration. Each of these configurations has two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stereoisomers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namely, (+)-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epicatechin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and (-)-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epicatechin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(+)-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catechin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and (-)-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catechin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(+)-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Catechin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and (-)-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epicatechin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are the two isomers most often present in edible plants.</a:t>
            </a:r>
            <a:br>
              <a:rPr lang="en-US" sz="2300" dirty="0" smtClean="0">
                <a:latin typeface="Times New Roman" pitchFamily="18" charset="0"/>
                <a:cs typeface="Times New Roman" pitchFamily="18" charset="0"/>
              </a:rPr>
            </a:b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6172200" y="5105400"/>
          <a:ext cx="2516188" cy="148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CS ChemDraw Drawing" r:id="rId4" imgW="2373480" imgH="1399320" progId="ChemDraw.Document.6.0">
                  <p:embed/>
                </p:oleObj>
              </mc:Choice>
              <mc:Fallback>
                <p:oleObj name="CS ChemDraw Drawing" r:id="rId4" imgW="2373480" imgH="1399320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105400"/>
                        <a:ext cx="2516188" cy="148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248400" y="5181600"/>
            <a:ext cx="1548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FLAVANOLS</a:t>
            </a:r>
            <a:endParaRPr lang="en-US" dirty="0"/>
          </a:p>
        </p:txBody>
      </p:sp>
      <p:pic>
        <p:nvPicPr>
          <p:cNvPr id="7" name="Picture 2" descr="Catechin - Wikipedi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1" y="5181600"/>
            <a:ext cx="2927046" cy="1676399"/>
          </a:xfrm>
          <a:prstGeom prst="rect">
            <a:avLst/>
          </a:prstGeom>
          <a:noFill/>
        </p:spPr>
      </p:pic>
      <p:sp>
        <p:nvSpPr>
          <p:cNvPr id="11269" name="AutoShape 5" descr="Epicatechin – The Dark Force Behind Dark Chocol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1" name="AutoShape 7" descr="Epicatechin ((-)-Epicatechol) | COX Inhibitor | MedChemExpr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3" name="AutoShape 9" descr="Epicatechin ((-)-Epicatechol) | COX Inhibitor | MedChemExpr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78486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Another important feature of 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flavanols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particularly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catechin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epicatechin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is the ability to form polymers, called 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proanthocyanidins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 or condensed tannins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name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proanthocyanidins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is due to the fact that an acid-catalyzed cleavage produces 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anthocyanidins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Proanthocyanidins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typically contain 2 to 60 monomers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flavanols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Monomeric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oligomeric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flavanols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(containing 2 to 7 monomers) are strong antioxidants.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4340" name="Picture 4" descr="Proanthocyanidins | CAS#:20347-71-1 | Chemsrc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4267200"/>
            <a:ext cx="2486025" cy="2486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153400" cy="4724400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Anthocyanidins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Chemically, 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anthocyanidins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flavylium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present as chloride salts.</a:t>
            </a: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Only group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flavonoids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that gives plants colors (all other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flavonoids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colorless).</a:t>
            </a:r>
          </a:p>
          <a:p>
            <a:pPr fontAlgn="base"/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Anthocyanins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are glycosides of 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anthocyanidins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Sugar units are bound mostly to position 3 of the C ring and often conjugated with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phenolic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acids, as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ferulic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acid.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color of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anthocyanins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depends on pH &amp; also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methylation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acylation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at the hydroxyl groups on the A and B rings.</a:t>
            </a:r>
          </a:p>
          <a:p>
            <a:pPr fontAlgn="base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Chalcones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Chalcones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dihydrochalcones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flavonoids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with open structure; they are classified 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flavonoids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because they have similar synthetic pathways.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5562600" y="4633448"/>
          <a:ext cx="2590800" cy="1991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CS ChemDraw Drawing" r:id="rId5" imgW="2373480" imgH="1823760" progId="ChemDraw.Document.6.0">
                  <p:embed/>
                </p:oleObj>
              </mc:Choice>
              <mc:Fallback>
                <p:oleObj name="CS ChemDraw Drawing" r:id="rId5" imgW="2373480" imgH="1823760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633448"/>
                        <a:ext cx="2590800" cy="19911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1828800" y="4977236"/>
          <a:ext cx="3191536" cy="1880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CS ChemDraw Drawing" r:id="rId7" imgW="2373480" imgH="1399320" progId="ChemDraw.Document.6.0">
                  <p:embed/>
                </p:oleObj>
              </mc:Choice>
              <mc:Fallback>
                <p:oleObj name="CS ChemDraw Drawing" r:id="rId7" imgW="2373480" imgH="1399320" progId="ChemDraw.Document.6.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977236"/>
                        <a:ext cx="3191536" cy="18807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153400" cy="5135563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If we consume food containing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lignan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precursor, it is changed into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enterolignans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enterodiol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enterolactone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by bacterial action residing in the colon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enterodiol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enterolactone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have weak estrogenic activity &amp; may exert action by non estrogenic mechanism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enterodiol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enterolactone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can mimic some actions of  estrogens- so plant derived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lignan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precursor are called as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Phytoestrogens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Lignans</a:t>
            </a:r>
            <a:endParaRPr lang="en-US" dirty="0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685800" y="4572000"/>
          <a:ext cx="2643188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CS ChemDraw Drawing" r:id="rId3" imgW="2642760" imgH="2056680" progId="ChemDraw.Document.6.0">
                  <p:embed/>
                </p:oleObj>
              </mc:Choice>
              <mc:Fallback>
                <p:oleObj name="CS ChemDraw Drawing" r:id="rId3" imgW="2642760" imgH="2056680" progId="ChemDraw.Document.6.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572000"/>
                        <a:ext cx="2643188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4876800" y="4419600"/>
          <a:ext cx="2478088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CS ChemDraw Drawing" r:id="rId5" imgW="2477880" imgH="2056680" progId="ChemDraw.Document.6.0">
                  <p:embed/>
                </p:oleObj>
              </mc:Choice>
              <mc:Fallback>
                <p:oleObj name="CS ChemDraw Drawing" r:id="rId5" imgW="2477880" imgH="2056680" progId="ChemDraw.Document.6.0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419600"/>
                        <a:ext cx="2478088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5562600"/>
            <a:ext cx="1395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ENTERODIOL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541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ENTEROLACTONE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153400" cy="5135563"/>
          </a:xfrm>
        </p:spPr>
        <p:txBody>
          <a:bodyPr>
            <a:normAutofit/>
          </a:bodyPr>
          <a:lstStyle/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1948- Haworth- introduced term-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Lignan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grp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dimeric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phenylpropenoid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Lignans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– subgroup of non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flavanoid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polyphenols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Based on C skeleton,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cyclization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pattern and the way O is added in the skeleton they are divided into 8 types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Furofuran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	2. Furan	3.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Dibenzylbutane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dibenzylbutyrolactol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	5.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dibenzylbutyrolactone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Aryltetralin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	7.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Arylnaphtalene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dibenzocyclooctadienes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Lignans</a:t>
            </a:r>
            <a:endParaRPr lang="en-US" dirty="0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3276600" y="5105400"/>
          <a:ext cx="3113087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CS ChemDraw Drawing" r:id="rId3" imgW="3113640" imgH="1050480" progId="ChemDraw.Document.6.0">
                  <p:embed/>
                </p:oleObj>
              </mc:Choice>
              <mc:Fallback>
                <p:oleObj name="CS ChemDraw Drawing" r:id="rId3" imgW="3113640" imgH="1050480" progId="ChemDraw.Document.6.0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105400"/>
                        <a:ext cx="3113087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685800" y="5257800"/>
          <a:ext cx="1711325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5" name="CS ChemDraw Drawing" r:id="rId5" imgW="1710720" imgH="827640" progId="ChemDraw.Document.6.0">
                  <p:embed/>
                </p:oleObj>
              </mc:Choice>
              <mc:Fallback>
                <p:oleObj name="CS ChemDraw Drawing" r:id="rId5" imgW="1710720" imgH="827640" progId="ChemDraw.Document.6.0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257800"/>
                        <a:ext cx="1711325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4906963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 la Rosa L.A., Alvarez-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Parrilla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E.,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Gonzàlez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-Aguilar G.A. Fruit and vegetable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phytochemicals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chemistry, nutritional value, and stability. 1th Edition. Wiley J. &amp; Sons, Inc., Publication, 2010</a:t>
            </a: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Han X.,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T. and Lou H. Dietary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polyphenols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their biological significance.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 Mol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2007;9:950-988. doi: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10.3390/i8090950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Manach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C.,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Scalbert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A.,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Morand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C.,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Rémésy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C.,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Jime´nez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Polyphenols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food sources and bioavailability. Am J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Nutr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2004;79(5):727-47 doi: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10.1093/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ajcn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/79.5.727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R. Chemistry and biochemistry of dietary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polyphenols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Nutrients 2010;2:1231-1246. doi: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10.3390/nu2121231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REFERENCES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33400"/>
            <a:ext cx="7467600" cy="52578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300" b="1" dirty="0">
                <a:latin typeface="Times New Roman" pitchFamily="18" charset="0"/>
                <a:cs typeface="Times New Roman" pitchFamily="18" charset="0"/>
              </a:rPr>
              <a:t>UNIT-II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General introduction, composition, chemistry &amp; chemical classes,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biosources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therapeutic uses and commercial applications of following secondary metabolites:</a:t>
            </a:r>
          </a:p>
          <a:p>
            <a:pPr lvl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Alkaloids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Vinca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Rauwolfia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Belladonna, Opium,</a:t>
            </a:r>
          </a:p>
          <a:p>
            <a:pPr lvl="1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Phenylpropanoids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and Flavonoids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Lignans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Tea,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Ruta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Steroids, Cardiac Glycosides &amp;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Triterpenoids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Liquorice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Dioscorea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Digitalis </a:t>
            </a:r>
          </a:p>
          <a:p>
            <a:pPr lvl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Volatile oils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Mentha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Clove, Cinnamon, Fennel, Coriander, </a:t>
            </a:r>
          </a:p>
          <a:p>
            <a:pPr lvl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Tannins: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Catechu,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Pterocarpus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Resins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Benzoin,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Guggul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Ginger,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Asafoetida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Myrrh, Colophony </a:t>
            </a:r>
          </a:p>
          <a:p>
            <a:pPr lvl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Glycosides: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Senna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Aloes, Bitter Almond </a:t>
            </a:r>
          </a:p>
          <a:p>
            <a:pPr lvl="1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Iridoids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Other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terpenoids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Naphthaquinones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Gentian, Artemisia,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taxus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carotenoids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45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001000" cy="54102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Second important class of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biphenylpropanoid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derivatives is known as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Flavonoids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polyphenolic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compounds which are found in fruits, flowers, seeds &amp; vegetable.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2000 different compounds reported to be present mostly phenols either in the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free state or as the glycosides</a:t>
            </a:r>
          </a:p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flavous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is a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latin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word yellow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yellow-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coloured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compounds)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have a very limited role in this respect due to their low toxicity when compared with other plant secondary metabolites such as alkaloids.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are the pigments of flowers and attract pollinating insects.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play a role in plant growth control by inhibiting &amp; activating enzymes.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55638"/>
          </a:xfrm>
        </p:spPr>
        <p:txBody>
          <a:bodyPr>
            <a:normAutofit/>
          </a:bodyPr>
          <a:lstStyle/>
          <a:p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Flavonoids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0"/>
            <a:ext cx="8077200" cy="4572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flavonoids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possess15 carbon atoms; two benzene rings joined by a linear three carbon chain the skeleton can be represented as the C6 - C3 - C6 carbon skeleton having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pyran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chroman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ring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second benzene (aromatic) ring strategically positioned at C—2, C—3 or C—4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three-carbon (-C3-) may be included through an oxygen bond between the two phenyl rings into: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1- A 5-membered heterocyclic ring (furan) as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aurones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2- A 6-membered heterocyclic ring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pyran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to give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flavonoids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constitute the largest group.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55638"/>
          </a:xfrm>
        </p:spPr>
        <p:txBody>
          <a:bodyPr>
            <a:normAutofit/>
          </a:bodyPr>
          <a:lstStyle/>
          <a:p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Flavonoids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4876800"/>
          <a:ext cx="3200400" cy="1763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CS ChemDraw Drawing" r:id="rId3" imgW="2906640" imgH="1601640" progId="ChemDraw.Document.6.0">
                  <p:embed/>
                </p:oleObj>
              </mc:Choice>
              <mc:Fallback>
                <p:oleObj name="CS ChemDraw Drawing" r:id="rId3" imgW="2906640" imgH="1601640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876800"/>
                        <a:ext cx="3200400" cy="17636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276600" y="4648200"/>
          <a:ext cx="2819400" cy="1837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CS ChemDraw Drawing" r:id="rId5" imgW="2735280" imgH="1783440" progId="ChemDraw.Document.6.0">
                  <p:embed/>
                </p:oleObj>
              </mc:Choice>
              <mc:Fallback>
                <p:oleObj name="CS ChemDraw Drawing" r:id="rId5" imgW="2735280" imgH="1783440" progId="ChemDraw.Document.6.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648200"/>
                        <a:ext cx="2819400" cy="18376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096000" y="4648200"/>
          <a:ext cx="2819400" cy="1778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CS ChemDraw Drawing" r:id="rId7" imgW="2725920" imgH="1718640" progId="ChemDraw.Document.6.0">
                  <p:embed/>
                </p:oleObj>
              </mc:Choice>
              <mc:Fallback>
                <p:oleObj name="CS ChemDraw Drawing" r:id="rId7" imgW="2725920" imgH="1718640" progId="ChemDraw.Document.6.0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648200"/>
                        <a:ext cx="2819400" cy="17783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05800" cy="4572000"/>
          </a:xfrm>
        </p:spPr>
        <p:txBody>
          <a:bodyPr>
            <a:normAutofit lnSpcReduction="10000"/>
          </a:bodyPr>
          <a:lstStyle/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flavones,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flavanones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flavonols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isoflavones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and</a:t>
            </a:r>
          </a:p>
          <a:p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Anthocyanidins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colored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aglycones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found as a large number of pigments from flower and fruits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In certain specific cases either the 6-membered heterocyclic ring (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pyrones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) is replaced by  5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membered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heterocyclic ring (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aurones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) or exists in an open-chain isomeric form (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chalcones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Apart from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glycosylated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derivatives,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methylated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acetylated,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prenylated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or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sulphated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derivatives also exist</a:t>
            </a:r>
          </a:p>
          <a:p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Flavonoid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aglycone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: consists of benzene ring  A, condensed with 6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membered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ring C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pyran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ring, which in 2</a:t>
            </a:r>
            <a:r>
              <a:rPr lang="en-US" sz="25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position carries phenyl ring B as a substituent 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55638"/>
          </a:xfrm>
        </p:spPr>
        <p:txBody>
          <a:bodyPr>
            <a:normAutofit/>
          </a:bodyPr>
          <a:lstStyle/>
          <a:p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Flavonoids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943600" y="5138737"/>
          <a:ext cx="2725737" cy="171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CS ChemDraw Drawing" r:id="rId3" imgW="2725920" imgH="1718640" progId="ChemDraw.Document.6.0">
                  <p:embed/>
                </p:oleObj>
              </mc:Choice>
              <mc:Fallback>
                <p:oleObj name="CS ChemDraw Drawing" r:id="rId3" imgW="2725920" imgH="1718640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138737"/>
                        <a:ext cx="2725737" cy="171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058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flavonoid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glycosides: Glycosides →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aglycone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(non sugar part)+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glycone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(sugar part) When glycosides are formed,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glycosidic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linkage can be located in positions 3 or 7 and may be L-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rhamnose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D- glucose,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galactose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arabinose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55638"/>
          </a:xfrm>
        </p:spPr>
        <p:txBody>
          <a:bodyPr>
            <a:normAutofit/>
          </a:bodyPr>
          <a:lstStyle/>
          <a:p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Flavonoids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657192" y="3429000"/>
          <a:ext cx="521706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S ChemDraw Drawing" r:id="rId3" imgW="3181320" imgH="1718640" progId="ChemDraw.Document.6.0">
                  <p:embed/>
                </p:oleObj>
              </mc:Choice>
              <mc:Fallback>
                <p:oleObj name="CS ChemDraw Drawing" r:id="rId3" imgW="3181320" imgH="1718640" progId="ChemDraw.Document.6.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192" y="3429000"/>
                        <a:ext cx="5217060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 Based on the carbon of the C ring on which B ring is attached, and the degree of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unsaturation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and oxidation of the C ring.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Flavonoids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in which B ring is linked in position 3 of the ring C are called </a:t>
            </a:r>
            <a:r>
              <a:rPr lang="en-US" sz="2600" b="1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isoflavones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Those in which B ring is linked in position 4 – </a:t>
            </a:r>
            <a:r>
              <a:rPr lang="en-US" sz="26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neoflavonoids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Flavonoids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with open C ring are called </a:t>
            </a:r>
            <a:r>
              <a:rPr lang="en-US" sz="26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chalcones</a:t>
            </a:r>
            <a:r>
              <a:rPr lang="en-US" sz="2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Those in which the B ring is linked in position 2 further subdivided into several subgroups on the basis of the structural features of the C ring. 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These subgroup are: </a:t>
            </a:r>
          </a:p>
          <a:p>
            <a:pPr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	flavones, </a:t>
            </a:r>
            <a:r>
              <a:rPr lang="en-US" sz="2600" b="1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flavonols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flavanones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flavanonols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600" b="1" u="sng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flavanols</a:t>
            </a:r>
            <a:r>
              <a:rPr lang="en-US" sz="2600" b="1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 or </a:t>
            </a:r>
            <a:r>
              <a:rPr lang="en-US" sz="2600" b="1" u="sng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catechins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sz="2600" b="1" u="sng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anthocyanins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556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Classification: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Flavonoids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Have a double bond b/w  positions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and 3 and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position 4 of the C ring.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flavones of vegetables and fruits has a hydroxyl group in position 5 of the A ring, while the hydroxylation in other positions, for the most part in position 7 of the A ring or 3′ and 4′ of the B ring may vary according to the taxonomic classification of the particular vegetable or fruit.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Glycosylation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occurs primarily on position 5 and 7,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methylation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acylation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the hydroxyl groups of the B ring.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 flavones, such 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nobiletin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tangeretin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polymethoxylated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Flavones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6566197" y="0"/>
          <a:ext cx="2577803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CS ChemDraw Drawing" r:id="rId3" imgW="2373480" imgH="1823760" progId="ChemDraw.Document.6.0">
                  <p:embed/>
                </p:oleObj>
              </mc:Choice>
              <mc:Fallback>
                <p:oleObj name="CS ChemDraw Drawing" r:id="rId3" imgW="2373480" imgH="1823760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6197" y="0"/>
                        <a:ext cx="2577803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>
            <a:normAutofit lnSpcReduction="10000"/>
          </a:bodyPr>
          <a:lstStyle/>
          <a:p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Compared to flavones, they have a hydroxyl group in position 3 of the C ring, which may also be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glycosylated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Again, like flavones, </a:t>
            </a:r>
            <a:r>
              <a:rPr lang="en-US" sz="2700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flavonols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 are very diverse in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methylation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and hydroxylation patterns as well, and, considering the different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glycosylation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patterns, they are perhaps the most common and largest subgroup of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flavonoids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in fruits and vegetables. </a:t>
            </a:r>
          </a:p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For example,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quercetin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is present in many plant foods.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31838"/>
          </a:xfrm>
        </p:spPr>
        <p:txBody>
          <a:bodyPr>
            <a:normAutofit/>
          </a:bodyPr>
          <a:lstStyle/>
          <a:p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Flavonols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6019800" y="0"/>
          <a:ext cx="2875242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CS ChemDraw Drawing" r:id="rId4" imgW="2373480" imgH="1823760" progId="ChemDraw.Document.6.0">
                  <p:embed/>
                </p:oleObj>
              </mc:Choice>
              <mc:Fallback>
                <p:oleObj name="CS ChemDraw Drawing" r:id="rId4" imgW="2373480" imgH="1823760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0"/>
                        <a:ext cx="2875242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841</TotalTime>
  <Words>897</Words>
  <Application>Microsoft Office PowerPoint</Application>
  <PresentationFormat>On-screen Show (4:3)</PresentationFormat>
  <Paragraphs>118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Concourse</vt:lpstr>
      <vt:lpstr>CS ChemDraw Drawing</vt:lpstr>
      <vt:lpstr>            B.Pharm.  5th Semester  PHARMACOGNOSY AND PHYTOCHEMISTRY II  BP504 T</vt:lpstr>
      <vt:lpstr>PowerPoint Presentation</vt:lpstr>
      <vt:lpstr>Flavonoids</vt:lpstr>
      <vt:lpstr>Flavonoids</vt:lpstr>
      <vt:lpstr>Flavonoids</vt:lpstr>
      <vt:lpstr>Flavonoids</vt:lpstr>
      <vt:lpstr>Classification: Flavonoids</vt:lpstr>
      <vt:lpstr>Flavones</vt:lpstr>
      <vt:lpstr>Flavonols</vt:lpstr>
      <vt:lpstr>Flavanones</vt:lpstr>
      <vt:lpstr>PowerPoint Presentation</vt:lpstr>
      <vt:lpstr>PowerPoint Presentation</vt:lpstr>
      <vt:lpstr>PowerPoint Presentation</vt:lpstr>
      <vt:lpstr>PowerPoint Presentation</vt:lpstr>
      <vt:lpstr>Lignans</vt:lpstr>
      <vt:lpstr>Lignans</vt:lpstr>
      <vt:lpstr>REFERENCES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Phenylpropanoids and Flavonoids</dc:title>
  <dc:creator>admin</dc:creator>
  <cp:lastModifiedBy>AnjuSingh</cp:lastModifiedBy>
  <cp:revision>86</cp:revision>
  <dcterms:created xsi:type="dcterms:W3CDTF">2006-08-16T00:00:00Z</dcterms:created>
  <dcterms:modified xsi:type="dcterms:W3CDTF">2022-10-05T12:52:39Z</dcterms:modified>
</cp:coreProperties>
</file>