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4" r:id="rId2"/>
  </p:sldMasterIdLst>
  <p:sldIdLst>
    <p:sldId id="256" r:id="rId3"/>
    <p:sldId id="257" r:id="rId4"/>
    <p:sldId id="258" r:id="rId5"/>
    <p:sldId id="259" r:id="rId6"/>
    <p:sldId id="260" r:id="rId7"/>
    <p:sldId id="261" r:id="rId8"/>
    <p:sldId id="262" r:id="rId9"/>
    <p:sldId id="264" r:id="rId10"/>
    <p:sldId id="265" r:id="rId11"/>
    <p:sldId id="266" r:id="rId12"/>
    <p:sldId id="269" r:id="rId13"/>
    <p:sldId id="267" r:id="rId14"/>
    <p:sldId id="268" r:id="rId15"/>
    <p:sldId id="271" r:id="rId16"/>
    <p:sldId id="270" r:id="rId17"/>
    <p:sldId id="273" r:id="rId18"/>
    <p:sldId id="274" r:id="rId19"/>
    <p:sldId id="275" r:id="rId20"/>
    <p:sldId id="278" r:id="rId21"/>
    <p:sldId id="283" r:id="rId22"/>
    <p:sldId id="280" r:id="rId23"/>
    <p:sldId id="279" r:id="rId24"/>
    <p:sldId id="284" r:id="rId25"/>
    <p:sldId id="276" r:id="rId26"/>
    <p:sldId id="285" r:id="rId27"/>
    <p:sldId id="286" r:id="rId28"/>
    <p:sldId id="287" r:id="rId29"/>
    <p:sldId id="288" r:id="rId30"/>
    <p:sldId id="293"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653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204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873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121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11790-8261-48F0-845E-324E157BC76F}"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92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8BA56-0267-4039-B8F5-FE9C5BCE5E52}"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07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1C706-83A9-4FF4-B212-246223C646E1}"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473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03458D-8647-47B8-81B2-34C3F7139391}"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622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18400-D6D7-4366-9C8A-A90D6E42AC61}" type="datetime1">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748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1B1416-3BDF-489C-9118-77DB701584A3}" type="datetime1">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4156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C68ED-CDF3-4CA4-A9CB-04820D1DF8C6}" type="datetime1">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76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98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FA0BE-6992-43AE-AC22-5AF8E0F9C526}"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128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6BCE0-D68C-452F-B6ED-D849A128ABD2}"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76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74227-28EE-43E1-AB24-BC9775C8663A}"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88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4A3DD-E2F0-4199-AF31-E27C5349AA37}"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93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43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913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013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7059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117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7468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t>11/4/2022</a:t>
            </a:fld>
            <a:endParaRPr lang="en-US"/>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6650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11/4/2022</a:t>
            </a:fld>
            <a:endParaRPr lang="en-US"/>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2913143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576C7-7478-4351-858F-B0E6BA312EC6}" type="datetime1">
              <a:rPr lang="en-US" smtClean="0"/>
              <a:pPr/>
              <a:t>11/4/2022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793626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xmlns="" id="{B7BD7FCF-A254-4A97-A15C-319B67622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xmlns="" id="{85C8E785-C847-45BA-7E7C-300FFF36D442}"/>
              </a:ext>
            </a:extLst>
          </p:cNvPr>
          <p:cNvSpPr>
            <a:spLocks noGrp="1"/>
          </p:cNvSpPr>
          <p:nvPr>
            <p:ph type="subTitle" idx="1"/>
          </p:nvPr>
        </p:nvSpPr>
        <p:spPr>
          <a:xfrm>
            <a:off x="643467" y="5277684"/>
            <a:ext cx="4620584" cy="775494"/>
          </a:xfrm>
        </p:spPr>
        <p:txBody>
          <a:bodyPr>
            <a:normAutofit/>
          </a:bodyPr>
          <a:lstStyle/>
          <a:p>
            <a:endParaRPr lang="en-US"/>
          </a:p>
        </p:txBody>
      </p:sp>
      <p:sp>
        <p:nvSpPr>
          <p:cNvPr id="2" name="Title 1">
            <a:extLst>
              <a:ext uri="{FF2B5EF4-FFF2-40B4-BE49-F238E27FC236}">
                <a16:creationId xmlns:a16="http://schemas.microsoft.com/office/drawing/2014/main" xmlns="" id="{ED02D1C3-C5F6-2D78-9A6C-AA77E0F3B0A1}"/>
              </a:ext>
            </a:extLst>
          </p:cNvPr>
          <p:cNvSpPr>
            <a:spLocks noGrp="1"/>
          </p:cNvSpPr>
          <p:nvPr>
            <p:ph type="ctrTitle"/>
          </p:nvPr>
        </p:nvSpPr>
        <p:spPr>
          <a:xfrm>
            <a:off x="643468" y="643467"/>
            <a:ext cx="5869092" cy="2668693"/>
          </a:xfrm>
        </p:spPr>
        <p:txBody>
          <a:bodyPr>
            <a:normAutofit/>
          </a:bodyPr>
          <a:lstStyle/>
          <a:p>
            <a:r>
              <a:rPr lang="en-US" dirty="0"/>
              <a:t>         Basics  </a:t>
            </a:r>
            <a:br>
              <a:rPr lang="en-US" dirty="0"/>
            </a:br>
            <a:r>
              <a:rPr lang="en-US" dirty="0"/>
              <a:t>              of </a:t>
            </a:r>
            <a:br>
              <a:rPr lang="en-US" dirty="0"/>
            </a:br>
            <a:r>
              <a:rPr lang="en-US" sz="5400" dirty="0"/>
              <a:t>Phytochemistry</a:t>
            </a:r>
          </a:p>
        </p:txBody>
      </p:sp>
      <p:pic>
        <p:nvPicPr>
          <p:cNvPr id="4" name="Picture 3" descr="Pink flowers and leaves on white background">
            <a:extLst>
              <a:ext uri="{FF2B5EF4-FFF2-40B4-BE49-F238E27FC236}">
                <a16:creationId xmlns:a16="http://schemas.microsoft.com/office/drawing/2014/main" xmlns="" id="{2C46DD99-EAB0-C5AE-15BF-DE84B4A3ECD7}"/>
              </a:ext>
            </a:extLst>
          </p:cNvPr>
          <p:cNvPicPr>
            <a:picLocks noChangeAspect="1"/>
          </p:cNvPicPr>
          <p:nvPr/>
        </p:nvPicPr>
        <p:blipFill rotWithShape="1">
          <a:blip r:embed="rId2"/>
          <a:srcRect l="22177" r="22177"/>
          <a:stretch/>
        </p:blipFill>
        <p:spPr>
          <a:xfrm>
            <a:off x="6655459" y="643467"/>
            <a:ext cx="4843868" cy="5571066"/>
          </a:xfrm>
          <a:prstGeom prst="rect">
            <a:avLst/>
          </a:prstGeom>
        </p:spPr>
      </p:pic>
    </p:spTree>
    <p:extLst>
      <p:ext uri="{BB962C8B-B14F-4D97-AF65-F5344CB8AC3E}">
        <p14:creationId xmlns:p14="http://schemas.microsoft.com/office/powerpoint/2010/main" val="9932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752600" y="381000"/>
            <a:ext cx="8715746"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10</a:t>
            </a:fld>
            <a:endParaRPr lang="en-US">
              <a:solidFill>
                <a:prstClr val="black">
                  <a:tint val="75000"/>
                </a:prstClr>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DA2E7C1E-2B5A-4BBA-AE51-1CD8C1930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6">
            <a:extLst>
              <a:ext uri="{FF2B5EF4-FFF2-40B4-BE49-F238E27FC236}">
                <a16:creationId xmlns:a16="http://schemas.microsoft.com/office/drawing/2014/main" xmlns="" id="{43DF76B1-5174-4FAF-9D19-FFEE98426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xtraction processes">
            <a:extLst>
              <a:ext uri="{FF2B5EF4-FFF2-40B4-BE49-F238E27FC236}">
                <a16:creationId xmlns:a16="http://schemas.microsoft.com/office/drawing/2014/main" xmlns="" id="{5BD5CB61-8532-48EA-3D22-3C30B06136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7475" y="914400"/>
            <a:ext cx="7458075" cy="49688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400AFCD9-EAD0-8AC5-2189-80B79B012D91}"/>
              </a:ext>
            </a:extLst>
          </p:cNvPr>
          <p:cNvSpPr>
            <a:spLocks noGrp="1"/>
          </p:cNvSpPr>
          <p:nvPr>
            <p:ph type="sldNum" sz="quarter" idx="12"/>
          </p:nvPr>
        </p:nvSpPr>
        <p:spPr>
          <a:xfrm>
            <a:off x="8610600" y="6356350"/>
            <a:ext cx="2743200" cy="365125"/>
          </a:xfrm>
        </p:spPr>
        <p:txBody>
          <a:bodyPr>
            <a:normAutofit/>
          </a:bodyPr>
          <a:lstStyle/>
          <a:p>
            <a:pPr>
              <a:spcAft>
                <a:spcPts val="600"/>
              </a:spcAft>
            </a:pPr>
            <a:fld id="{B6F15528-21DE-4FAA-801E-634DDDAF4B2B}" type="slidenum">
              <a:rPr lang="en-US" smtClean="0"/>
              <a:pPr>
                <a:spcAft>
                  <a:spcPts val="600"/>
                </a:spcAft>
              </a:pPr>
              <a:t>11</a:t>
            </a:fld>
            <a:endParaRPr lang="en-US"/>
          </a:p>
        </p:txBody>
      </p:sp>
    </p:spTree>
    <p:extLst>
      <p:ext uri="{BB962C8B-B14F-4D97-AF65-F5344CB8AC3E}">
        <p14:creationId xmlns:p14="http://schemas.microsoft.com/office/powerpoint/2010/main" val="159548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05000" y="457200"/>
            <a:ext cx="8423936"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12</a:t>
            </a:fld>
            <a:endParaRPr lang="en-US">
              <a:solidFill>
                <a:prstClr val="black">
                  <a:tint val="75000"/>
                </a:prstClr>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745862" y="323850"/>
            <a:ext cx="8707535" cy="5638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13</a:t>
            </a:fld>
            <a:endParaRPr lang="en-US">
              <a:solidFill>
                <a:prstClr val="black">
                  <a:tint val="75000"/>
                </a:prstClr>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BC5A6-F52F-8C5B-1478-EDEDCA34269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0F273A6A-06E7-4999-016B-9BCE462F69AB}"/>
              </a:ext>
            </a:extLst>
          </p:cNvPr>
          <p:cNvSpPr>
            <a:spLocks noGrp="1"/>
          </p:cNvSpPr>
          <p:nvPr>
            <p:ph idx="1"/>
          </p:nvPr>
        </p:nvSpPr>
        <p:spPr>
          <a:xfrm>
            <a:off x="609600" y="274639"/>
            <a:ext cx="10972800" cy="5851526"/>
          </a:xfrm>
        </p:spPr>
        <p:txBody>
          <a:bodyPr/>
          <a:lstStyle/>
          <a:p>
            <a:r>
              <a:rPr lang="en-US" sz="2000" b="1" i="0" u="none" strike="noStrike" baseline="0" dirty="0">
                <a:solidFill>
                  <a:srgbClr val="000000"/>
                </a:solidFill>
                <a:latin typeface="Times New Roman" panose="02020603050405020304" pitchFamily="18" charset="0"/>
              </a:rPr>
              <a:t>The drug is allowed to stand for few days </a:t>
            </a:r>
          </a:p>
          <a:p>
            <a:pPr marL="0" indent="0">
              <a:buNone/>
            </a:pPr>
            <a:r>
              <a:rPr lang="en-US" sz="2000" b="0" i="0" u="none" strike="noStrike" baseline="0" dirty="0">
                <a:solidFill>
                  <a:srgbClr val="000000"/>
                </a:solidFill>
                <a:latin typeface="Times New Roman" panose="02020603050405020304" pitchFamily="18" charset="0"/>
              </a:rPr>
              <a:t>      </a:t>
            </a:r>
            <a:r>
              <a:rPr lang="en-US" sz="2000" b="0" i="0" u="none" strike="noStrike" baseline="0" dirty="0" err="1">
                <a:solidFill>
                  <a:srgbClr val="000000"/>
                </a:solidFill>
                <a:latin typeface="Times New Roman" panose="02020603050405020304" pitchFamily="18" charset="0"/>
              </a:rPr>
              <a:t>i</a:t>
            </a:r>
            <a:r>
              <a:rPr lang="en-US" sz="2000" b="0" i="0" u="none" strike="noStrike" baseline="0" dirty="0">
                <a:solidFill>
                  <a:srgbClr val="000000"/>
                </a:solidFill>
                <a:latin typeface="Times New Roman" panose="02020603050405020304" pitchFamily="18" charset="0"/>
              </a:rPr>
              <a:t>) To help the solvent to penetrate the cells of the drugs</a:t>
            </a:r>
          </a:p>
          <a:p>
            <a:pPr marL="0" indent="0">
              <a:buNone/>
            </a:pPr>
            <a:r>
              <a:rPr lang="en-US" sz="2000" b="0" i="0" u="none" strike="noStrike" baseline="0" dirty="0">
                <a:solidFill>
                  <a:srgbClr val="000000"/>
                </a:solidFill>
                <a:latin typeface="Times New Roman" panose="02020603050405020304" pitchFamily="18" charset="0"/>
              </a:rPr>
              <a:t>     ii) To provide the time for partitioning the active ingredient into the solvent.</a:t>
            </a:r>
          </a:p>
          <a:p>
            <a:pPr marL="0" indent="0">
              <a:buNone/>
            </a:pPr>
            <a:r>
              <a:rPr lang="en-US" sz="2000" b="0" i="0" u="none" strike="noStrike" baseline="0" dirty="0">
                <a:solidFill>
                  <a:srgbClr val="000000"/>
                </a:solidFill>
                <a:latin typeface="Times New Roman" panose="02020603050405020304" pitchFamily="18" charset="0"/>
              </a:rPr>
              <a:t>    iii) To transfer the drug out of the cells into the bulk of the solvent. </a:t>
            </a:r>
          </a:p>
          <a:p>
            <a:endParaRPr lang="en-US" sz="2000" b="0" i="0" u="none" strike="noStrike" baseline="0" dirty="0">
              <a:solidFill>
                <a:srgbClr val="000000"/>
              </a:solidFill>
              <a:latin typeface="Times New Roman" panose="02020603050405020304" pitchFamily="18" charset="0"/>
            </a:endParaRPr>
          </a:p>
          <a:p>
            <a:pPr marL="0" indent="0">
              <a:buNone/>
            </a:pPr>
            <a:r>
              <a:rPr lang="en-US" sz="2000" b="0" i="0" u="none" strike="noStrike" baseline="0" dirty="0">
                <a:solidFill>
                  <a:srgbClr val="000000"/>
                </a:solidFill>
                <a:latin typeface="Times New Roman" panose="02020603050405020304" pitchFamily="18" charset="0"/>
              </a:rPr>
              <a:t>     The process is normally used for the preparation of </a:t>
            </a:r>
            <a:r>
              <a:rPr lang="en-US" sz="2000" b="0" i="0" u="none" strike="noStrike" baseline="0" dirty="0">
                <a:solidFill>
                  <a:srgbClr val="000000"/>
                </a:solidFill>
                <a:highlight>
                  <a:srgbClr val="FFFF00"/>
                </a:highlight>
                <a:latin typeface="Times New Roman" panose="02020603050405020304" pitchFamily="18" charset="0"/>
              </a:rPr>
              <a:t>tinctures or extracts </a:t>
            </a:r>
            <a:r>
              <a:rPr lang="en-US" sz="2000" b="0" i="0" u="none" strike="noStrike" baseline="0" dirty="0">
                <a:solidFill>
                  <a:srgbClr val="000000"/>
                </a:solidFill>
                <a:latin typeface="Times New Roman" panose="02020603050405020304" pitchFamily="18" charset="0"/>
              </a:rPr>
              <a:t>and </a:t>
            </a:r>
            <a:r>
              <a:rPr lang="en-US" sz="2000" b="0" i="0" u="none" strike="noStrike" baseline="0" dirty="0" err="1">
                <a:solidFill>
                  <a:srgbClr val="000000"/>
                </a:solidFill>
                <a:latin typeface="Times New Roman" panose="02020603050405020304" pitchFamily="18" charset="0"/>
              </a:rPr>
              <a:t>menstrum</a:t>
            </a:r>
            <a:r>
              <a:rPr lang="en-US" sz="2000" b="0" i="0" u="none" strike="noStrike" baseline="0" dirty="0">
                <a:solidFill>
                  <a:srgbClr val="000000"/>
                </a:solidFill>
                <a:latin typeface="Times New Roman" panose="02020603050405020304" pitchFamily="18" charset="0"/>
              </a:rPr>
              <a:t> is usually</a:t>
            </a:r>
          </a:p>
          <a:p>
            <a:pPr marL="0" indent="0">
              <a:buNone/>
            </a:pPr>
            <a:r>
              <a:rPr lang="en-US" sz="2000" dirty="0">
                <a:solidFill>
                  <a:srgbClr val="000000"/>
                </a:solidFill>
                <a:latin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rPr>
              <a:t> </a:t>
            </a:r>
            <a:r>
              <a:rPr lang="en-US" sz="2000" b="0" i="0" u="none" strike="noStrike" baseline="0" dirty="0">
                <a:solidFill>
                  <a:srgbClr val="000000"/>
                </a:solidFill>
                <a:highlight>
                  <a:srgbClr val="FFFF00"/>
                </a:highlight>
                <a:latin typeface="Times New Roman" panose="02020603050405020304" pitchFamily="18" charset="0"/>
              </a:rPr>
              <a:t>alcoholic, hydro alcoholic </a:t>
            </a:r>
            <a:r>
              <a:rPr lang="en-US" sz="2000" b="0" i="0" u="none" strike="noStrike" baseline="0" dirty="0">
                <a:solidFill>
                  <a:srgbClr val="000000"/>
                </a:solidFill>
                <a:latin typeface="Times New Roman" panose="02020603050405020304" pitchFamily="18" charset="0"/>
              </a:rPr>
              <a:t>(in case of tinctures) or may be aqueous. </a:t>
            </a:r>
          </a:p>
          <a:p>
            <a:pPr marL="0" indent="0">
              <a:buNone/>
            </a:pPr>
            <a:endParaRPr lang="en-US" sz="2000" dirty="0">
              <a:solidFill>
                <a:srgbClr val="000000"/>
              </a:solidFill>
              <a:latin typeface="Times New Roman" panose="02020603050405020304" pitchFamily="18" charset="0"/>
            </a:endParaRPr>
          </a:p>
          <a:p>
            <a:pPr marL="0" indent="0">
              <a:buNone/>
            </a:pPr>
            <a:r>
              <a:rPr lang="en-US" sz="2000" b="1"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Types of maceration: </a:t>
            </a:r>
          </a:p>
          <a:p>
            <a:r>
              <a:rPr lang="en-US" sz="2000" b="1" i="0" u="none" strike="noStrike" baseline="0" dirty="0">
                <a:solidFill>
                  <a:srgbClr val="000000"/>
                </a:solidFill>
                <a:latin typeface="Times New Roman" panose="02020603050405020304" pitchFamily="18" charset="0"/>
              </a:rPr>
              <a:t>A. Simple maceration </a:t>
            </a:r>
            <a:r>
              <a:rPr lang="en-US" sz="2000" b="0" i="0" u="none" strike="noStrike" baseline="0" dirty="0">
                <a:solidFill>
                  <a:srgbClr val="000000"/>
                </a:solidFill>
                <a:latin typeface="Times New Roman" panose="02020603050405020304" pitchFamily="18" charset="0"/>
              </a:rPr>
              <a:t>- a process for tinctures made from organized drugs e.g. roots, stems, leaves etc. </a:t>
            </a:r>
          </a:p>
          <a:p>
            <a:r>
              <a:rPr lang="en-US" sz="2000" b="1" i="0" u="none" strike="noStrike" baseline="0" dirty="0">
                <a:solidFill>
                  <a:srgbClr val="000000"/>
                </a:solidFill>
                <a:latin typeface="Times New Roman" panose="02020603050405020304" pitchFamily="18" charset="0"/>
              </a:rPr>
              <a:t>B. Maceration with adjustment </a:t>
            </a:r>
            <a:r>
              <a:rPr lang="en-US" sz="2000" b="0" i="0" u="none" strike="noStrike" baseline="0" dirty="0">
                <a:solidFill>
                  <a:srgbClr val="000000"/>
                </a:solidFill>
                <a:latin typeface="Times New Roman" panose="02020603050405020304" pitchFamily="18" charset="0"/>
              </a:rPr>
              <a:t>- a process for tinctures made from unorganized drugs such as oleo-resins and gum resins. </a:t>
            </a:r>
          </a:p>
          <a:p>
            <a:r>
              <a:rPr lang="en-US" sz="2000" b="1" i="0" u="none" strike="noStrike" baseline="0" dirty="0">
                <a:solidFill>
                  <a:srgbClr val="000000"/>
                </a:solidFill>
                <a:latin typeface="Times New Roman" panose="02020603050405020304" pitchFamily="18" charset="0"/>
              </a:rPr>
              <a:t>C. Multiple maceration </a:t>
            </a:r>
            <a:r>
              <a:rPr lang="en-US" sz="2000" b="0" i="0" u="none" strike="noStrike" baseline="0" dirty="0">
                <a:solidFill>
                  <a:srgbClr val="000000"/>
                </a:solidFill>
                <a:latin typeface="Times New Roman" panose="02020603050405020304" pitchFamily="18" charset="0"/>
              </a:rPr>
              <a:t>- a process to prepare concentrated extract. It includes ‘Double maceration’ and ‘Triple maceration’. </a:t>
            </a:r>
          </a:p>
          <a:p>
            <a:endParaRPr lang="en-US" dirty="0"/>
          </a:p>
        </p:txBody>
      </p:sp>
      <p:sp>
        <p:nvSpPr>
          <p:cNvPr id="4" name="Slide Number Placeholder 3">
            <a:extLst>
              <a:ext uri="{FF2B5EF4-FFF2-40B4-BE49-F238E27FC236}">
                <a16:creationId xmlns:a16="http://schemas.microsoft.com/office/drawing/2014/main" xmlns="" id="{AADA6D4E-8EFE-0966-CA82-F554EF61BF1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78209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24000" y="457200"/>
            <a:ext cx="8850702" cy="4800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15</a:t>
            </a:fld>
            <a:endParaRPr lang="en-US">
              <a:solidFill>
                <a:prstClr val="black">
                  <a:tint val="75000"/>
                </a:prstClr>
              </a:solidFill>
              <a:latin typeface="Calibri"/>
            </a:endParaRPr>
          </a:p>
        </p:txBody>
      </p:sp>
      <p:pic>
        <p:nvPicPr>
          <p:cNvPr id="2050" name="Picture 2" descr="Introduction The term 'Galenicals' is derived by 'Galen' the name of Greek  Physician. Galenicals: Crude medicinal products made from animal or  vegetable. - ppt download">
            <a:extLst>
              <a:ext uri="{FF2B5EF4-FFF2-40B4-BE49-F238E27FC236}">
                <a16:creationId xmlns:a16="http://schemas.microsoft.com/office/drawing/2014/main" xmlns="" id="{9D9E16B2-1FA2-CBD3-C7AD-9E285565F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47D782-EE77-C9CE-86FA-4A4578C76E6E}"/>
              </a:ext>
            </a:extLst>
          </p:cNvPr>
          <p:cNvSpPr>
            <a:spLocks noGrp="1"/>
          </p:cNvSpPr>
          <p:nvPr>
            <p:ph idx="1"/>
          </p:nvPr>
        </p:nvSpPr>
        <p:spPr/>
        <p:txBody>
          <a:bodyPr/>
          <a:lstStyle/>
          <a:p>
            <a:pPr algn="l"/>
            <a:r>
              <a:rPr lang="en-US" sz="2000" b="1" dirty="0">
                <a:latin typeface="Times New Roman" panose="02020603050405020304" pitchFamily="18" charset="0"/>
                <a:cs typeface="Times New Roman" panose="02020603050405020304" pitchFamily="18" charset="0"/>
              </a:rPr>
              <a:t>In organized drugs </a:t>
            </a:r>
            <a:r>
              <a:rPr lang="en-US" sz="2000" dirty="0">
                <a:latin typeface="Times New Roman" panose="02020603050405020304" pitchFamily="18" charset="0"/>
                <a:cs typeface="Times New Roman" panose="02020603050405020304" pitchFamily="18" charset="0"/>
              </a:rPr>
              <a:t>maceration </a:t>
            </a:r>
            <a:r>
              <a:rPr lang="en-US" sz="2000" dirty="0">
                <a:solidFill>
                  <a:srgbClr val="000000"/>
                </a:solidFill>
                <a:latin typeface="Times New Roman" panose="02020603050405020304" pitchFamily="18" charset="0"/>
                <a:cs typeface="Times New Roman" panose="02020603050405020304" pitchFamily="18" charset="0"/>
              </a:rPr>
              <a:t>t</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he expressed liquid is mixed with strained liquid  then filtered to make a clear liquid. The final volume is not adjusted.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E.g.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tincture of orange, tincture of lemon, 	</a:t>
            </a:r>
          </a:p>
          <a:p>
            <a:pPr marL="0" indent="0" algn="l">
              <a:buNone/>
            </a:pP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r>
              <a:rPr lang="en-US" sz="2000" b="1" dirty="0">
                <a:solidFill>
                  <a:srgbClr val="000000"/>
                </a:solidFill>
                <a:latin typeface="Times New Roman" panose="02020603050405020304" pitchFamily="18" charset="0"/>
                <a:cs typeface="Times New Roman" panose="02020603050405020304" pitchFamily="18" charset="0"/>
              </a:rPr>
              <a:t>In unorganized drugs </a:t>
            </a:r>
            <a:r>
              <a:rPr lang="en-US" sz="2000" dirty="0">
                <a:solidFill>
                  <a:srgbClr val="000000"/>
                </a:solidFill>
                <a:latin typeface="Times New Roman" panose="02020603050405020304" pitchFamily="18" charset="0"/>
                <a:cs typeface="Times New Roman" panose="02020603050405020304" pitchFamily="18" charset="0"/>
              </a:rPr>
              <a:t>f</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ilter the liquid and final volume is adjusted by adding remaining amount of menstruum.</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E.g.,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Tincture of benzoin,  Tincture of tolu. </a:t>
            </a:r>
            <a:r>
              <a:rPr lang="en-US" sz="1800" b="0" i="0" u="none" strike="noStrike" baseline="0" dirty="0">
                <a:solidFill>
                  <a:srgbClr val="000000"/>
                </a:solidFill>
                <a:latin typeface="Times New Roman" panose="02020603050405020304" pitchFamily="18" charset="0"/>
              </a:rPr>
              <a:t>	</a:t>
            </a:r>
          </a:p>
          <a:p>
            <a:pPr marL="0" indent="0">
              <a:buNone/>
            </a:pPr>
            <a:r>
              <a:rPr lang="en-US" sz="1800" b="0" i="0" u="none" strike="noStrike" baseline="0" dirty="0">
                <a:solidFill>
                  <a:srgbClr val="000000"/>
                </a:solidFill>
                <a:latin typeface="Times New Roman" panose="02020603050405020304" pitchFamily="18" charset="0"/>
              </a:rPr>
              <a:t>	</a:t>
            </a:r>
          </a:p>
          <a:p>
            <a:pPr algn="l"/>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xmlns="" id="{9A858524-7895-EE8C-0BC1-64F031B26EFE}"/>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33904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xmlns=""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xmlns=""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xmlns=""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Freeform: Shape 3086">
            <a:extLst>
              <a:ext uri="{FF2B5EF4-FFF2-40B4-BE49-F238E27FC236}">
                <a16:creationId xmlns:a16="http://schemas.microsoft.com/office/drawing/2014/main" xmlns=""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6C0DCECA-8B90-58EB-FBEC-7293CC543616}"/>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lnSpc>
                <a:spcPct val="90000"/>
              </a:lnSpc>
            </a:pPr>
            <a:r>
              <a:rPr lang="en-US" sz="4000" kern="1200">
                <a:solidFill>
                  <a:srgbClr val="FFFFFF"/>
                </a:solidFill>
                <a:latin typeface="+mj-lt"/>
                <a:ea typeface="+mj-ea"/>
                <a:cs typeface="+mj-cs"/>
              </a:rPr>
              <a:t>Multiple maceration</a:t>
            </a:r>
          </a:p>
        </p:txBody>
      </p:sp>
      <p:pic>
        <p:nvPicPr>
          <p:cNvPr id="3074" name="Picture 2" descr="Introduction The term 'Galenicals' is derived by 'Galen' the name of Greek  Physician. Galenicals: Crude medicinal products made from animal or  vegetable. - ppt download">
            <a:extLst>
              <a:ext uri="{FF2B5EF4-FFF2-40B4-BE49-F238E27FC236}">
                <a16:creationId xmlns:a16="http://schemas.microsoft.com/office/drawing/2014/main" xmlns="" id="{2B8BD295-A5E7-4225-222C-1F8C68A97F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719344"/>
            <a:ext cx="7225748" cy="54193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F6FD734C-1F36-8E0B-9DE8-73FA371C5571}"/>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6F15528-21DE-4FAA-801E-634DDDAF4B2B}"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6644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3EC65-40F5-8400-752D-E9C6B183659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Triple maceration</a:t>
            </a:r>
          </a:p>
        </p:txBody>
      </p:sp>
      <p:sp>
        <p:nvSpPr>
          <p:cNvPr id="3" name="Content Placeholder 2">
            <a:extLst>
              <a:ext uri="{FF2B5EF4-FFF2-40B4-BE49-F238E27FC236}">
                <a16:creationId xmlns:a16="http://schemas.microsoft.com/office/drawing/2014/main" xmlns="" id="{525C5FD4-CCED-3D88-7899-A60A4EA479F3}"/>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liquid obtained from 2nd and 3rd maceration is </a:t>
            </a:r>
            <a:r>
              <a:rPr lang="en-US" sz="1800" dirty="0">
                <a:solidFill>
                  <a:srgbClr val="000000"/>
                </a:solidFill>
                <a:latin typeface="Times New Roman" panose="02020603050405020304" pitchFamily="18" charset="0"/>
              </a:rPr>
              <a:t>collected </a:t>
            </a:r>
            <a:r>
              <a:rPr lang="en-US" sz="1800" b="0" i="0" u="none" strike="noStrike" baseline="0" dirty="0">
                <a:solidFill>
                  <a:srgbClr val="000000"/>
                </a:solidFill>
                <a:latin typeface="Times New Roman" panose="02020603050405020304" pitchFamily="18" charset="0"/>
              </a:rPr>
              <a:t>and evaporated to a specified concentration. This concentrated liquid is mixed with the liquid obtained from the 1st maceration .</a:t>
            </a:r>
          </a:p>
          <a:p>
            <a:pPr algn="l"/>
            <a:r>
              <a:rPr lang="en-US" sz="1800" dirty="0">
                <a:solidFill>
                  <a:srgbClr val="000000"/>
                </a:solidFill>
                <a:latin typeface="Times New Roman" panose="02020603050405020304" pitchFamily="18" charset="0"/>
              </a:rPr>
              <a:t>Addition of alcohol  then v</a:t>
            </a:r>
            <a:r>
              <a:rPr lang="en-US" sz="1800" b="0" i="0" u="none" strike="noStrike" baseline="0" dirty="0">
                <a:solidFill>
                  <a:srgbClr val="000000"/>
                </a:solidFill>
                <a:latin typeface="Times New Roman" panose="02020603050405020304" pitchFamily="18" charset="0"/>
              </a:rPr>
              <a:t>olume adjusted with water and allowed to stand for 14 days and then filtered.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CD29495-D421-ECCD-1D16-14FA6A8C27B8}"/>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42565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752600" y="361950"/>
            <a:ext cx="8670298" cy="5867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19</a:t>
            </a:fld>
            <a:endParaRPr lang="en-US">
              <a:solidFill>
                <a:prstClr val="black">
                  <a:tint val="75000"/>
                </a:prstClr>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8A9EB-1D4F-4B7F-9891-B37FFF4DCAC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xmlns="" id="{AD421B7D-789F-7268-7D55-91AAF0222B01}"/>
              </a:ext>
            </a:extLst>
          </p:cNvPr>
          <p:cNvSpPr>
            <a:spLocks noGrp="1"/>
          </p:cNvSpPr>
          <p:nvPr>
            <p:ph idx="1"/>
          </p:nvPr>
        </p:nvSpPr>
        <p:spPr>
          <a:xfrm>
            <a:off x="1228725" y="1421130"/>
            <a:ext cx="10125075" cy="4160520"/>
          </a:xfrm>
        </p:spPr>
        <p:txBody>
          <a:bodyPr>
            <a:normAutofit/>
          </a:bodyPr>
          <a:lstStyle/>
          <a:p>
            <a:r>
              <a:rPr lang="en-US" sz="3200" dirty="0">
                <a:latin typeface="Times New Roman" pitchFamily="18" charset="0"/>
                <a:cs typeface="Times New Roman" pitchFamily="18" charset="0"/>
              </a:rPr>
              <a:t> Methods of Extraction</a:t>
            </a:r>
          </a:p>
          <a:p>
            <a:r>
              <a:rPr lang="en-US" sz="3200" dirty="0">
                <a:latin typeface="Times New Roman" pitchFamily="18" charset="0"/>
                <a:cs typeface="Times New Roman" pitchFamily="18" charset="0"/>
              </a:rPr>
              <a:t>Application of latest techniques in isolation, purification, &amp; identification of crude drugs :</a:t>
            </a:r>
          </a:p>
          <a:p>
            <a:pPr marL="0" indent="0">
              <a:buNone/>
            </a:pPr>
            <a:r>
              <a:rPr lang="en-US" sz="3200" dirty="0">
                <a:latin typeface="Times New Roman" pitchFamily="18" charset="0"/>
                <a:cs typeface="Times New Roman" pitchFamily="18" charset="0"/>
              </a:rPr>
              <a:t>          </a:t>
            </a:r>
            <a:r>
              <a:rPr lang="en-US" dirty="0">
                <a:latin typeface="Times New Roman" pitchFamily="18" charset="0"/>
                <a:cs typeface="Times New Roman" pitchFamily="18" charset="0"/>
              </a:rPr>
              <a:t>1. Spectroscopy </a:t>
            </a:r>
          </a:p>
          <a:p>
            <a:pPr marL="0" indent="0">
              <a:buNone/>
            </a:pPr>
            <a:r>
              <a:rPr lang="en-US" dirty="0">
                <a:latin typeface="Times New Roman" pitchFamily="18" charset="0"/>
                <a:cs typeface="Times New Roman" pitchFamily="18" charset="0"/>
              </a:rPr>
              <a:t>           2. Chromatography</a:t>
            </a:r>
          </a:p>
          <a:p>
            <a:pPr marL="0" indent="0">
              <a:buNone/>
            </a:pPr>
            <a:r>
              <a:rPr lang="en-US" dirty="0">
                <a:latin typeface="Times New Roman" pitchFamily="18" charset="0"/>
                <a:cs typeface="Times New Roman" pitchFamily="18" charset="0"/>
              </a:rPr>
              <a:t>           3. Electrophoresis</a:t>
            </a:r>
          </a:p>
        </p:txBody>
      </p:sp>
    </p:spTree>
    <p:extLst>
      <p:ext uri="{BB962C8B-B14F-4D97-AF65-F5344CB8AC3E}">
        <p14:creationId xmlns:p14="http://schemas.microsoft.com/office/powerpoint/2010/main" val="122508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E70D9-3596-FD52-FC84-1439C1C1CF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Percolation Process</a:t>
            </a:r>
          </a:p>
        </p:txBody>
      </p:sp>
      <p:sp>
        <p:nvSpPr>
          <p:cNvPr id="3" name="Content Placeholder 2">
            <a:extLst>
              <a:ext uri="{FF2B5EF4-FFF2-40B4-BE49-F238E27FC236}">
                <a16:creationId xmlns:a16="http://schemas.microsoft.com/office/drawing/2014/main" xmlns="" id="{047A0A96-A36A-E768-6D43-1CB756398016}"/>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A. </a:t>
            </a:r>
            <a:r>
              <a:rPr lang="en-US" sz="1800" b="0" i="0" u="none" strike="noStrike" baseline="0" dirty="0">
                <a:solidFill>
                  <a:srgbClr val="000000"/>
                </a:solidFill>
                <a:latin typeface="Times New Roman" panose="02020603050405020304" pitchFamily="18" charset="0"/>
              </a:rPr>
              <a:t>Simple percolation process </a:t>
            </a:r>
          </a:p>
          <a:p>
            <a:pPr marL="0" indent="0">
              <a:buNone/>
            </a:pPr>
            <a:r>
              <a:rPr lang="en-US" sz="1800" b="1" i="0" u="none" strike="noStrike" baseline="0" dirty="0">
                <a:solidFill>
                  <a:srgbClr val="000000"/>
                </a:solidFill>
                <a:latin typeface="Times New Roman" panose="02020603050405020304" pitchFamily="18" charset="0"/>
              </a:rPr>
              <a:t>B. </a:t>
            </a:r>
            <a:r>
              <a:rPr lang="en-US" sz="1800" b="0" i="0" u="none" strike="noStrike" baseline="0" dirty="0">
                <a:solidFill>
                  <a:srgbClr val="000000"/>
                </a:solidFill>
                <a:latin typeface="Times New Roman" panose="02020603050405020304" pitchFamily="18" charset="0"/>
              </a:rPr>
              <a:t>Percolation process for concentrated preparations </a:t>
            </a:r>
          </a:p>
          <a:p>
            <a:pPr marL="0" indent="0">
              <a:buNone/>
            </a:pPr>
            <a:r>
              <a:rPr lang="en-US" sz="1800" b="0" i="0" u="none" strike="noStrike" baseline="0" dirty="0">
                <a:solidFill>
                  <a:srgbClr val="000000"/>
                </a:solidFill>
                <a:latin typeface="Times New Roman" panose="02020603050405020304" pitchFamily="18" charset="0"/>
              </a:rPr>
              <a:t>    I) Reserved percolation </a:t>
            </a:r>
          </a:p>
          <a:p>
            <a:pPr marL="0" indent="0">
              <a:buNone/>
            </a:pPr>
            <a:r>
              <a:rPr lang="en-US" sz="1800" b="0" i="0" u="none" strike="noStrike" baseline="0" dirty="0">
                <a:solidFill>
                  <a:srgbClr val="000000"/>
                </a:solidFill>
                <a:latin typeface="Times New Roman" panose="02020603050405020304" pitchFamily="18" charset="0"/>
              </a:rPr>
              <a:t>    II) Modified percolation </a:t>
            </a:r>
          </a:p>
          <a:p>
            <a:pPr marL="0" indent="0">
              <a:buNone/>
            </a:pPr>
            <a:r>
              <a:rPr lang="fr-FR" sz="1800" b="1" i="0" u="none" strike="noStrike" baseline="0" dirty="0">
                <a:solidFill>
                  <a:srgbClr val="000000"/>
                </a:solidFill>
                <a:latin typeface="Times New Roman" panose="02020603050405020304" pitchFamily="18" charset="0"/>
              </a:rPr>
              <a:t>C. </a:t>
            </a:r>
            <a:r>
              <a:rPr lang="fr-FR" sz="1800" b="0" i="0" u="none" strike="noStrike" baseline="0" dirty="0" err="1">
                <a:solidFill>
                  <a:srgbClr val="000000"/>
                </a:solidFill>
                <a:latin typeface="Times New Roman" panose="02020603050405020304" pitchFamily="18" charset="0"/>
              </a:rPr>
              <a:t>Continuous</a:t>
            </a:r>
            <a:r>
              <a:rPr lang="fr-FR" sz="1800" b="0" i="0" u="none" strike="noStrike" baseline="0" dirty="0">
                <a:solidFill>
                  <a:srgbClr val="000000"/>
                </a:solidFill>
                <a:latin typeface="Times New Roman" panose="02020603050405020304" pitchFamily="18" charset="0"/>
              </a:rPr>
              <a:t> hot percolation / </a:t>
            </a:r>
            <a:r>
              <a:rPr lang="fr-FR" sz="1800" b="0" i="0" u="none" strike="noStrike" baseline="0" dirty="0" err="1">
                <a:solidFill>
                  <a:srgbClr val="000000"/>
                </a:solidFill>
                <a:latin typeface="Times New Roman" panose="02020603050405020304" pitchFamily="18" charset="0"/>
              </a:rPr>
              <a:t>Soxhlet</a:t>
            </a:r>
            <a:r>
              <a:rPr lang="fr-FR" sz="1800" b="0" i="0" u="none" strike="noStrike" baseline="0" dirty="0">
                <a:solidFill>
                  <a:srgbClr val="000000"/>
                </a:solidFill>
                <a:latin typeface="Times New Roman" panose="02020603050405020304" pitchFamily="18" charset="0"/>
              </a:rPr>
              <a:t> Extraction </a:t>
            </a:r>
          </a:p>
          <a:p>
            <a:pPr marL="0" indent="0">
              <a:buNone/>
            </a:pPr>
            <a:endParaRPr lang="fr-FR" sz="1800" b="0" i="0" u="none" strike="noStrike" baseline="0" dirty="0">
              <a:solidFill>
                <a:srgbClr val="000000"/>
              </a:solidFill>
              <a:latin typeface="Times New Roman" panose="02020603050405020304" pitchFamily="18" charset="0"/>
            </a:endParaRPr>
          </a:p>
          <a:p>
            <a:pPr marL="0" indent="0">
              <a:buNone/>
            </a:pPr>
            <a:r>
              <a:rPr lang="en-US" sz="1800" b="1" i="0" u="none" strike="noStrike" baseline="0" dirty="0">
                <a:solidFill>
                  <a:srgbClr val="000000"/>
                </a:solidFill>
                <a:latin typeface="Times New Roman" panose="02020603050405020304" pitchFamily="18" charset="0"/>
              </a:rPr>
              <a:t>A. SIMPLE PERCOLATION </a:t>
            </a:r>
            <a:endParaRPr lang="en-US" sz="1800" b="0" i="0" u="none" strike="noStrike" baseline="0" dirty="0">
              <a:solidFill>
                <a:srgbClr val="000000"/>
              </a:solidFill>
              <a:latin typeface="Times New Roman" panose="02020603050405020304" pitchFamily="18" charset="0"/>
            </a:endParaRPr>
          </a:p>
          <a:p>
            <a:pPr marL="0" indent="0">
              <a:buNone/>
            </a:pPr>
            <a:r>
              <a:rPr lang="en-US" sz="1800" b="1" i="0" u="none" strike="noStrike" baseline="0" dirty="0">
                <a:solidFill>
                  <a:srgbClr val="000000"/>
                </a:solidFill>
                <a:latin typeface="Times New Roman" panose="02020603050405020304" pitchFamily="18" charset="0"/>
              </a:rPr>
              <a:t>     Apparatus: </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Three types of apparatus are generally used, </a:t>
            </a:r>
          </a:p>
          <a:p>
            <a:pPr marL="0" indent="0">
              <a:buNone/>
            </a:pP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Conical percolator </a:t>
            </a:r>
          </a:p>
          <a:p>
            <a:pPr marL="0" indent="0">
              <a:buNone/>
            </a:pPr>
            <a:r>
              <a:rPr lang="en-US" sz="1800" b="0" i="0" u="none" strike="noStrike" baseline="0" dirty="0">
                <a:solidFill>
                  <a:srgbClr val="000000"/>
                </a:solidFill>
                <a:latin typeface="Times New Roman" panose="02020603050405020304" pitchFamily="18" charset="0"/>
              </a:rPr>
              <a:t>           ii) Cylindrical percolator </a:t>
            </a:r>
          </a:p>
          <a:p>
            <a:pPr marL="0" indent="0">
              <a:buNone/>
            </a:pPr>
            <a:r>
              <a:rPr lang="en-US" sz="1800" b="0" i="0" u="none" strike="noStrike" baseline="0" dirty="0">
                <a:solidFill>
                  <a:srgbClr val="000000"/>
                </a:solidFill>
                <a:latin typeface="Times New Roman" panose="02020603050405020304" pitchFamily="18" charset="0"/>
              </a:rPr>
              <a:t>           iii) Steam jacketed percolator [for higher temperature extraction] </a:t>
            </a:r>
          </a:p>
          <a:p>
            <a:endParaRPr lang="en-US" dirty="0"/>
          </a:p>
        </p:txBody>
      </p:sp>
      <p:sp>
        <p:nvSpPr>
          <p:cNvPr id="4" name="Slide Number Placeholder 3">
            <a:extLst>
              <a:ext uri="{FF2B5EF4-FFF2-40B4-BE49-F238E27FC236}">
                <a16:creationId xmlns:a16="http://schemas.microsoft.com/office/drawing/2014/main" xmlns="" id="{48F9790E-4592-D1E6-97CC-3ACF2261DFB6}"/>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6" name="Picture 5">
            <a:extLst>
              <a:ext uri="{FF2B5EF4-FFF2-40B4-BE49-F238E27FC236}">
                <a16:creationId xmlns:a16="http://schemas.microsoft.com/office/drawing/2014/main" xmlns="" id="{1853E414-BE76-54DF-5D31-8A25035C7F50}"/>
              </a:ext>
            </a:extLst>
          </p:cNvPr>
          <p:cNvPicPr>
            <a:picLocks noChangeAspect="1"/>
          </p:cNvPicPr>
          <p:nvPr/>
        </p:nvPicPr>
        <p:blipFill>
          <a:blip r:embed="rId2"/>
          <a:stretch>
            <a:fillRect/>
          </a:stretch>
        </p:blipFill>
        <p:spPr>
          <a:xfrm>
            <a:off x="7771023" y="1892147"/>
            <a:ext cx="2974554" cy="2356003"/>
          </a:xfrm>
          <a:prstGeom prst="rect">
            <a:avLst/>
          </a:prstGeom>
        </p:spPr>
      </p:pic>
    </p:spTree>
    <p:extLst>
      <p:ext uri="{BB962C8B-B14F-4D97-AF65-F5344CB8AC3E}">
        <p14:creationId xmlns:p14="http://schemas.microsoft.com/office/powerpoint/2010/main" val="158079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524000" y="304800"/>
            <a:ext cx="9065664" cy="5791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21</a:t>
            </a:fld>
            <a:endParaRPr lang="en-US">
              <a:solidFill>
                <a:prstClr val="black">
                  <a:tint val="75000"/>
                </a:prstClr>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438401" y="838200"/>
            <a:ext cx="7850545" cy="5181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22</a:t>
            </a:fld>
            <a:endParaRPr lang="en-US">
              <a:solidFill>
                <a:prstClr val="black">
                  <a:tint val="75000"/>
                </a:prstClr>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573842" y="533400"/>
            <a:ext cx="8941280" cy="4114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23</a:t>
            </a:fld>
            <a:endParaRPr lang="en-US">
              <a:solidFill>
                <a:prstClr val="black">
                  <a:tint val="75000"/>
                </a:prstClr>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B388C-94E3-CBE4-8A37-9C079CE8840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Reserve Percolation</a:t>
            </a:r>
          </a:p>
        </p:txBody>
      </p:sp>
      <p:sp>
        <p:nvSpPr>
          <p:cNvPr id="3" name="Content Placeholder 2">
            <a:extLst>
              <a:ext uri="{FF2B5EF4-FFF2-40B4-BE49-F238E27FC236}">
                <a16:creationId xmlns:a16="http://schemas.microsoft.com/office/drawing/2014/main" xmlns="" id="{0E5BEAAF-278B-6CC9-1631-C98ECAABE56F}"/>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In this process, the first portion (about 3/4 </a:t>
            </a:r>
            <a:r>
              <a:rPr lang="en-US" sz="2000" b="0" i="0" u="none" strike="noStrike" baseline="0" dirty="0" err="1">
                <a:solidFill>
                  <a:srgbClr val="000000"/>
                </a:solidFill>
                <a:latin typeface="Times New Roman" panose="02020603050405020304" pitchFamily="18" charset="0"/>
              </a:rPr>
              <a:t>th</a:t>
            </a:r>
            <a:r>
              <a:rPr lang="en-US" sz="2000" b="0" i="0" u="none" strike="noStrike" baseline="0" dirty="0">
                <a:solidFill>
                  <a:srgbClr val="000000"/>
                </a:solidFill>
                <a:latin typeface="Times New Roman" panose="02020603050405020304" pitchFamily="18" charset="0"/>
              </a:rPr>
              <a:t> of the final product) of the percolate which contains the maximum amount of active constituents is reserved. Subsequently, percolation is completed as usual until the drug is exhausted but the last part (about 1/4th of the final product) is collected separately. </a:t>
            </a:r>
          </a:p>
          <a:p>
            <a:endParaRPr lang="en-US" sz="2000" b="0" i="0" u="none" strike="noStrike" baseline="0" dirty="0">
              <a:solidFill>
                <a:srgbClr val="000000"/>
              </a:solidFill>
              <a:latin typeface="Times New Roman" panose="02020603050405020304" pitchFamily="18" charset="0"/>
            </a:endParaRPr>
          </a:p>
          <a:p>
            <a:pPr marL="0" indent="0">
              <a:buNone/>
            </a:pPr>
            <a:r>
              <a:rPr lang="en-US" sz="2000" b="0" i="0" u="none" strike="noStrike" baseline="0" dirty="0">
                <a:solidFill>
                  <a:srgbClr val="000000"/>
                </a:solidFill>
                <a:latin typeface="Times New Roman" panose="02020603050405020304" pitchFamily="18" charset="0"/>
              </a:rPr>
              <a:t>     The second dilute part is then evaporated to get a syrupy consistency which is then mixed with the</a:t>
            </a:r>
          </a:p>
          <a:p>
            <a:pPr marL="0" indent="0">
              <a:buNone/>
            </a:pPr>
            <a:r>
              <a:rPr lang="en-US" sz="2000" dirty="0">
                <a:solidFill>
                  <a:srgbClr val="000000"/>
                </a:solidFill>
                <a:latin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rPr>
              <a:t> reserved first portion of the percolate. </a:t>
            </a:r>
          </a:p>
          <a:p>
            <a:pPr marL="0" indent="0">
              <a:buNone/>
            </a:pPr>
            <a:endParaRPr lang="en-US" sz="2000" b="0" i="0" u="none" strike="noStrike" baseline="0" dirty="0">
              <a:solidFill>
                <a:srgbClr val="000000"/>
              </a:solidFill>
              <a:latin typeface="Times New Roman" panose="02020603050405020304" pitchFamily="18" charset="0"/>
            </a:endParaRPr>
          </a:p>
          <a:p>
            <a:r>
              <a:rPr lang="en-US" sz="2000" b="0" i="0" u="none" strike="noStrike" baseline="0" dirty="0">
                <a:solidFill>
                  <a:srgbClr val="000000"/>
                </a:solidFill>
                <a:latin typeface="Times New Roman" panose="02020603050405020304" pitchFamily="18" charset="0"/>
              </a:rPr>
              <a:t>Finally volume is adjusted by adding more </a:t>
            </a:r>
            <a:r>
              <a:rPr lang="en-US" sz="2000" b="0" i="0" u="none" strike="noStrike" baseline="0" dirty="0" err="1">
                <a:solidFill>
                  <a:srgbClr val="000000"/>
                </a:solidFill>
                <a:latin typeface="Times New Roman" panose="02020603050405020304" pitchFamily="18" charset="0"/>
              </a:rPr>
              <a:t>menstrum</a:t>
            </a:r>
            <a:r>
              <a:rPr lang="en-US" sz="2000" b="0" i="0" u="none" strike="noStrike" baseline="0" dirty="0">
                <a:solidFill>
                  <a:srgbClr val="000000"/>
                </a:solidFill>
                <a:latin typeface="Times New Roman" panose="02020603050405020304" pitchFamily="18" charset="0"/>
              </a:rPr>
              <a:t>. </a:t>
            </a:r>
          </a:p>
          <a:p>
            <a:pPr marL="0" indent="0">
              <a:buNone/>
            </a:pPr>
            <a:endParaRPr lang="en-US" sz="2000" b="0" i="0" u="none" strike="noStrike" baseline="0" dirty="0">
              <a:solidFill>
                <a:srgbClr val="000000"/>
              </a:solidFill>
              <a:latin typeface="Times New Roman" panose="02020603050405020304" pitchFamily="18" charset="0"/>
            </a:endParaRPr>
          </a:p>
          <a:p>
            <a:r>
              <a:rPr lang="en-US" sz="1800" b="1" i="1" u="none" strike="noStrike" baseline="0" dirty="0">
                <a:solidFill>
                  <a:srgbClr val="000000"/>
                </a:solidFill>
                <a:latin typeface="Times New Roman" panose="02020603050405020304" pitchFamily="18" charset="0"/>
              </a:rPr>
              <a:t>Example: </a:t>
            </a:r>
            <a:endParaRPr lang="en-US" sz="1800" b="1"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Liquid extract of </a:t>
            </a:r>
            <a:r>
              <a:rPr lang="en-US" sz="1800" b="0" i="0" u="none" strike="noStrike" baseline="0" dirty="0" err="1">
                <a:solidFill>
                  <a:srgbClr val="000000"/>
                </a:solidFill>
                <a:latin typeface="Times New Roman" panose="02020603050405020304" pitchFamily="18" charset="0"/>
              </a:rPr>
              <a:t>liquorice</a:t>
            </a:r>
            <a:r>
              <a:rPr lang="en-US" sz="1800" b="0" i="0" u="none" strike="noStrike" baseline="0" dirty="0">
                <a:solidFill>
                  <a:srgbClr val="000000"/>
                </a:solidFill>
                <a:latin typeface="Times New Roman" panose="02020603050405020304" pitchFamily="18" charset="0"/>
              </a:rPr>
              <a:t> </a:t>
            </a:r>
            <a:endParaRPr lang="en-US" sz="20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xmlns="" id="{4EB50426-68B3-485C-A301-200D0665B81C}"/>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04249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907C21-5484-C5BE-CC5B-294195E6ADE6}"/>
              </a:ext>
            </a:extLst>
          </p:cNvPr>
          <p:cNvSpPr>
            <a:spLocks noGrp="1"/>
          </p:cNvSpPr>
          <p:nvPr>
            <p:ph type="title"/>
          </p:nvPr>
        </p:nvSpPr>
        <p:spPr>
          <a:xfrm>
            <a:off x="572493" y="238539"/>
            <a:ext cx="11018520" cy="1434415"/>
          </a:xfrm>
        </p:spPr>
        <p:txBody>
          <a:bodyPr anchor="b">
            <a:normAutofit/>
          </a:bodyPr>
          <a:lstStyle/>
          <a:p>
            <a:pPr>
              <a:lnSpc>
                <a:spcPct val="90000"/>
              </a:lnSpc>
            </a:pPr>
            <a:r>
              <a:rPr lang="en-US" sz="4600" b="1" i="0" u="none" strike="noStrike" baseline="0">
                <a:latin typeface="Times New Roman" panose="02020603050405020304" pitchFamily="18" charset="0"/>
              </a:rPr>
              <a:t>CONTINUOUS HOT PERCOLATION PROCESS / SOXHLET EXTRACTION </a:t>
            </a:r>
            <a:endParaRPr lang="en-US" sz="4600"/>
          </a:p>
        </p:txBody>
      </p:sp>
      <p:sp>
        <p:nvSpPr>
          <p:cNvPr id="4105"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18D479B-9037-8549-CD3D-7BAB3658F49C}"/>
              </a:ext>
            </a:extLst>
          </p:cNvPr>
          <p:cNvSpPr>
            <a:spLocks noGrp="1"/>
          </p:cNvSpPr>
          <p:nvPr>
            <p:ph idx="1"/>
          </p:nvPr>
        </p:nvSpPr>
        <p:spPr>
          <a:xfrm>
            <a:off x="572492" y="2071316"/>
            <a:ext cx="6990357" cy="4119172"/>
          </a:xfrm>
        </p:spPr>
        <p:txBody>
          <a:bodyPr anchor="t">
            <a:normAutofit/>
          </a:bodyPr>
          <a:lstStyle/>
          <a:p>
            <a:pPr>
              <a:lnSpc>
                <a:spcPct val="90000"/>
              </a:lnSpc>
            </a:pPr>
            <a:r>
              <a:rPr lang="en-US" sz="2200" b="1" i="0" u="none" strike="noStrike" baseline="0" dirty="0">
                <a:latin typeface="Times New Roman" panose="02020603050405020304" pitchFamily="18" charset="0"/>
              </a:rPr>
              <a:t>This process is used for those drugs </a:t>
            </a:r>
          </a:p>
          <a:p>
            <a:pPr marL="0" indent="0">
              <a:lnSpc>
                <a:spcPct val="90000"/>
              </a:lnSpc>
              <a:buNone/>
            </a:pPr>
            <a:r>
              <a:rPr lang="en-US" sz="2200" b="0" i="0" u="none" strike="noStrike" baseline="0" dirty="0">
                <a:latin typeface="Times New Roman" panose="02020603050405020304" pitchFamily="18" charset="0"/>
              </a:rPr>
              <a:t>       where the penetration of the menstruum into the </a:t>
            </a:r>
          </a:p>
          <a:p>
            <a:pPr marL="0" indent="0">
              <a:lnSpc>
                <a:spcPct val="90000"/>
              </a:lnSpc>
              <a:buNone/>
            </a:pPr>
            <a:r>
              <a:rPr lang="en-US" sz="2200" dirty="0">
                <a:latin typeface="Times New Roman" panose="02020603050405020304" pitchFamily="18" charset="0"/>
              </a:rPr>
              <a:t>       </a:t>
            </a:r>
            <a:r>
              <a:rPr lang="en-US" sz="2200" b="0" i="0" u="none" strike="noStrike" baseline="0" dirty="0">
                <a:latin typeface="Times New Roman" panose="02020603050405020304" pitchFamily="18" charset="0"/>
              </a:rPr>
              <a:t>   cellular tissues is very slow and </a:t>
            </a:r>
          </a:p>
          <a:p>
            <a:pPr marL="0" indent="0">
              <a:lnSpc>
                <a:spcPct val="90000"/>
              </a:lnSpc>
              <a:buNone/>
            </a:pPr>
            <a:r>
              <a:rPr lang="en-US" sz="2200" b="0" i="0" u="none" strike="noStrike" baseline="0" dirty="0">
                <a:latin typeface="Times New Roman" panose="02020603050405020304" pitchFamily="18" charset="0"/>
              </a:rPr>
              <a:t>       the solute is not readily soluble into the solvent and </a:t>
            </a:r>
          </a:p>
          <a:p>
            <a:pPr marL="0" indent="0">
              <a:lnSpc>
                <a:spcPct val="90000"/>
              </a:lnSpc>
              <a:buNone/>
            </a:pPr>
            <a:r>
              <a:rPr lang="en-US" sz="2200" b="0" i="0" u="none" strike="noStrike" baseline="0" dirty="0">
                <a:latin typeface="Times New Roman" panose="02020603050405020304" pitchFamily="18" charset="0"/>
              </a:rPr>
              <a:t>       the quantity of the menstruum is very less.</a:t>
            </a:r>
          </a:p>
          <a:p>
            <a:pPr marL="0" indent="0">
              <a:lnSpc>
                <a:spcPct val="90000"/>
              </a:lnSpc>
              <a:buNone/>
            </a:pPr>
            <a:r>
              <a:rPr lang="en-US" sz="2200" b="0" i="0" u="none" strike="noStrike" baseline="0" dirty="0">
                <a:latin typeface="Times New Roman" panose="02020603050405020304" pitchFamily="18" charset="0"/>
              </a:rPr>
              <a:t> </a:t>
            </a:r>
          </a:p>
          <a:p>
            <a:pPr>
              <a:lnSpc>
                <a:spcPct val="90000"/>
              </a:lnSpc>
            </a:pPr>
            <a:r>
              <a:rPr lang="en-US" sz="2200" b="1" i="0" u="none" strike="noStrike" baseline="0" dirty="0">
                <a:latin typeface="Times New Roman" panose="02020603050405020304" pitchFamily="18" charset="0"/>
              </a:rPr>
              <a:t>Apparatus: </a:t>
            </a:r>
            <a:endParaRPr lang="en-US" sz="2200" b="0" i="0" u="none" strike="noStrike" baseline="0" dirty="0">
              <a:latin typeface="Times New Roman" panose="02020603050405020304" pitchFamily="18" charset="0"/>
            </a:endParaRPr>
          </a:p>
          <a:p>
            <a:pPr marL="0" indent="0">
              <a:lnSpc>
                <a:spcPct val="90000"/>
              </a:lnSpc>
              <a:buNone/>
            </a:pPr>
            <a:r>
              <a:rPr lang="en-US" sz="2200" b="0" i="0" u="none" strike="noStrike" baseline="0" dirty="0">
                <a:latin typeface="Times New Roman" panose="02020603050405020304" pitchFamily="18" charset="0"/>
              </a:rPr>
              <a:t>   </a:t>
            </a:r>
            <a:r>
              <a:rPr lang="en-US" sz="2200" b="0" i="0" u="none" strike="noStrike" baseline="0" dirty="0" err="1">
                <a:latin typeface="Times New Roman" panose="02020603050405020304" pitchFamily="18" charset="0"/>
              </a:rPr>
              <a:t>i</a:t>
            </a:r>
            <a:r>
              <a:rPr lang="en-US" sz="2200" b="0" i="0" u="none" strike="noStrike" baseline="0" dirty="0">
                <a:latin typeface="Times New Roman" panose="02020603050405020304" pitchFamily="18" charset="0"/>
              </a:rPr>
              <a:t>) A flask in which the </a:t>
            </a:r>
            <a:r>
              <a:rPr lang="en-US" sz="2200" b="0" i="0" u="none" strike="noStrike" baseline="0" dirty="0" err="1">
                <a:latin typeface="Times New Roman" panose="02020603050405020304" pitchFamily="18" charset="0"/>
              </a:rPr>
              <a:t>menstrum</a:t>
            </a:r>
            <a:r>
              <a:rPr lang="en-US" sz="2200" b="0" i="0" u="none" strike="noStrike" baseline="0" dirty="0">
                <a:latin typeface="Times New Roman" panose="02020603050405020304" pitchFamily="18" charset="0"/>
              </a:rPr>
              <a:t> is boiled, </a:t>
            </a:r>
          </a:p>
          <a:p>
            <a:pPr marL="0" indent="0">
              <a:lnSpc>
                <a:spcPct val="90000"/>
              </a:lnSpc>
              <a:buNone/>
            </a:pPr>
            <a:r>
              <a:rPr lang="en-US" sz="2200" b="0" i="0" u="none" strike="noStrike" baseline="0" dirty="0">
                <a:latin typeface="Times New Roman" panose="02020603050405020304" pitchFamily="18" charset="0"/>
              </a:rPr>
              <a:t>   ii) an extraction chamber in which drug is filled, is</a:t>
            </a:r>
          </a:p>
          <a:p>
            <a:pPr marL="0" indent="0">
              <a:lnSpc>
                <a:spcPct val="90000"/>
              </a:lnSpc>
              <a:buNone/>
            </a:pPr>
            <a:r>
              <a:rPr lang="en-US" sz="2200" dirty="0">
                <a:latin typeface="Times New Roman" panose="02020603050405020304" pitchFamily="18" charset="0"/>
              </a:rPr>
              <a:t>       </a:t>
            </a:r>
            <a:r>
              <a:rPr lang="en-US" sz="2200" b="0" i="0" u="none" strike="noStrike" baseline="0" dirty="0">
                <a:latin typeface="Times New Roman" panose="02020603050405020304" pitchFamily="18" charset="0"/>
              </a:rPr>
              <a:t>fitted with side tube and a siphon. </a:t>
            </a:r>
          </a:p>
          <a:p>
            <a:pPr marL="0" indent="0">
              <a:lnSpc>
                <a:spcPct val="90000"/>
              </a:lnSpc>
              <a:buNone/>
            </a:pPr>
            <a:r>
              <a:rPr lang="en-US" sz="2200" b="0" i="0" u="none" strike="noStrike" baseline="0" dirty="0">
                <a:latin typeface="Times New Roman" panose="02020603050405020304" pitchFamily="18" charset="0"/>
              </a:rPr>
              <a:t>   iii) a condenser </a:t>
            </a:r>
          </a:p>
          <a:p>
            <a:pPr marL="0" indent="0">
              <a:lnSpc>
                <a:spcPct val="90000"/>
              </a:lnSpc>
              <a:buNone/>
            </a:pPr>
            <a:endParaRPr lang="en-US" sz="2200" b="0" i="0" u="none" strike="noStrike" baseline="0" dirty="0">
              <a:latin typeface="Times New Roman" panose="02020603050405020304" pitchFamily="18" charset="0"/>
            </a:endParaRPr>
          </a:p>
          <a:p>
            <a:pPr>
              <a:lnSpc>
                <a:spcPct val="90000"/>
              </a:lnSpc>
            </a:pPr>
            <a:endParaRPr lang="en-US" sz="2200" dirty="0"/>
          </a:p>
        </p:txBody>
      </p:sp>
      <p:pic>
        <p:nvPicPr>
          <p:cNvPr id="4098" name="Picture 2" descr="Schematic of a Soxhlet extraction apparatus indicating the vapor and... |  Download Scientific Diagram">
            <a:extLst>
              <a:ext uri="{FF2B5EF4-FFF2-40B4-BE49-F238E27FC236}">
                <a16:creationId xmlns:a16="http://schemas.microsoft.com/office/drawing/2014/main" xmlns="" id="{65D9DA3E-215E-CEE3-0ADF-D335DF7AEB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68C8FDF9-3C97-C880-70BF-15D231332982}"/>
              </a:ext>
            </a:extLst>
          </p:cNvPr>
          <p:cNvSpPr>
            <a:spLocks noGrp="1"/>
          </p:cNvSpPr>
          <p:nvPr>
            <p:ph type="sldNum" sz="quarter" idx="12"/>
          </p:nvPr>
        </p:nvSpPr>
        <p:spPr>
          <a:xfrm>
            <a:off x="8610600" y="6356350"/>
            <a:ext cx="2743200" cy="365125"/>
          </a:xfrm>
        </p:spPr>
        <p:txBody>
          <a:bodyPr>
            <a:normAutofit/>
          </a:bodyPr>
          <a:lstStyle/>
          <a:p>
            <a:pPr>
              <a:spcAft>
                <a:spcPts val="600"/>
              </a:spcAft>
            </a:pPr>
            <a:fld id="{B6F15528-21DE-4FAA-801E-634DDDAF4B2B}" type="slidenum">
              <a:rPr lang="en-US" smtClean="0"/>
              <a:pPr>
                <a:spcAft>
                  <a:spcPts val="600"/>
                </a:spcAft>
              </a:pPr>
              <a:t>25</a:t>
            </a:fld>
            <a:endParaRPr lang="en-US"/>
          </a:p>
        </p:txBody>
      </p:sp>
    </p:spTree>
    <p:extLst>
      <p:ext uri="{BB962C8B-B14F-4D97-AF65-F5344CB8AC3E}">
        <p14:creationId xmlns:p14="http://schemas.microsoft.com/office/powerpoint/2010/main" val="308842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26">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2E1FFD-82EB-8F0E-07FC-76FA396D5EA1}"/>
              </a:ext>
            </a:extLst>
          </p:cNvPr>
          <p:cNvSpPr>
            <a:spLocks noGrp="1"/>
          </p:cNvSpPr>
          <p:nvPr>
            <p:ph type="title"/>
          </p:nvPr>
        </p:nvSpPr>
        <p:spPr>
          <a:xfrm>
            <a:off x="572493" y="238539"/>
            <a:ext cx="11018520" cy="1434415"/>
          </a:xfrm>
        </p:spPr>
        <p:txBody>
          <a:bodyPr anchor="b">
            <a:normAutofit/>
          </a:bodyPr>
          <a:lstStyle/>
          <a:p>
            <a:r>
              <a:rPr lang="en-US" sz="5400" dirty="0">
                <a:latin typeface="Times New Roman" panose="02020603050405020304" pitchFamily="18" charset="0"/>
                <a:cs typeface="Times New Roman" panose="02020603050405020304" pitchFamily="18" charset="0"/>
              </a:rPr>
              <a:t>Continuous Hot Percolation </a:t>
            </a:r>
          </a:p>
        </p:txBody>
      </p:sp>
      <p:sp>
        <p:nvSpPr>
          <p:cNvPr id="513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A6AD87A-45E0-3472-9449-F5D8C3A2D2C0}"/>
              </a:ext>
            </a:extLst>
          </p:cNvPr>
          <p:cNvSpPr>
            <a:spLocks noGrp="1"/>
          </p:cNvSpPr>
          <p:nvPr>
            <p:ph idx="1"/>
          </p:nvPr>
        </p:nvSpPr>
        <p:spPr>
          <a:xfrm>
            <a:off x="572493" y="2071316"/>
            <a:ext cx="6713552" cy="4119172"/>
          </a:xfrm>
        </p:spPr>
        <p:txBody>
          <a:bodyPr anchor="t">
            <a:normAutofit/>
          </a:bodyPr>
          <a:lstStyle/>
          <a:p>
            <a:pPr>
              <a:lnSpc>
                <a:spcPct val="90000"/>
              </a:lnSpc>
            </a:pPr>
            <a:r>
              <a:rPr lang="en-US" sz="1900" b="0" i="0" u="none" strike="noStrike" baseline="0" dirty="0">
                <a:latin typeface="Times New Roman" panose="02020603050405020304" pitchFamily="18" charset="0"/>
              </a:rPr>
              <a:t>The drug to be extracted, is packed in a ‘</a:t>
            </a:r>
            <a:r>
              <a:rPr lang="en-US" sz="1900" b="1" i="0" u="none" strike="noStrike" baseline="0" dirty="0">
                <a:latin typeface="Times New Roman" panose="02020603050405020304" pitchFamily="18" charset="0"/>
              </a:rPr>
              <a:t>thimble</a:t>
            </a:r>
            <a:r>
              <a:rPr lang="en-US" sz="1900" b="0" i="0" u="none" strike="noStrike" baseline="0" dirty="0">
                <a:latin typeface="Times New Roman" panose="02020603050405020304" pitchFamily="18" charset="0"/>
              </a:rPr>
              <a:t>’ made of filter paper which is then placed into the wider part of the extractor. </a:t>
            </a:r>
          </a:p>
          <a:p>
            <a:pPr>
              <a:lnSpc>
                <a:spcPct val="90000"/>
              </a:lnSpc>
            </a:pPr>
            <a:r>
              <a:rPr lang="en-US" sz="1900" dirty="0">
                <a:latin typeface="Times New Roman" panose="02020603050405020304" pitchFamily="18" charset="0"/>
              </a:rPr>
              <a:t>T</a:t>
            </a:r>
            <a:r>
              <a:rPr lang="en-US" sz="1900" b="0" i="0" u="none" strike="noStrike" baseline="0" dirty="0">
                <a:latin typeface="Times New Roman" panose="02020603050405020304" pitchFamily="18" charset="0"/>
              </a:rPr>
              <a:t>himble is used to prevent choking of the lower part of the extractor. </a:t>
            </a:r>
          </a:p>
          <a:p>
            <a:pPr>
              <a:lnSpc>
                <a:spcPct val="90000"/>
              </a:lnSpc>
            </a:pPr>
            <a:r>
              <a:rPr lang="en-US" sz="1900" b="0" i="0" u="none" strike="noStrike" baseline="0" dirty="0">
                <a:latin typeface="Times New Roman" panose="02020603050405020304" pitchFamily="18" charset="0"/>
              </a:rPr>
              <a:t>Menstruum is placed in the flask and boiled. The vapor rises through the side tube to the condenser, where the vapor is condensed and fall on the packed drug, through which it percolates and extract out the active constituents. </a:t>
            </a:r>
          </a:p>
          <a:p>
            <a:pPr>
              <a:lnSpc>
                <a:spcPct val="90000"/>
              </a:lnSpc>
            </a:pPr>
            <a:r>
              <a:rPr lang="en-US" sz="1900" b="0" i="0" u="none" strike="noStrike" baseline="0" dirty="0">
                <a:latin typeface="Times New Roman" panose="02020603050405020304" pitchFamily="18" charset="0"/>
              </a:rPr>
              <a:t>As the volume of menstruum in the extractor increases, the level of liquid in the siphon also increases till it reaches the maximum point from where it is siphoned out into the flask. </a:t>
            </a:r>
          </a:p>
          <a:p>
            <a:pPr>
              <a:lnSpc>
                <a:spcPct val="90000"/>
              </a:lnSpc>
            </a:pPr>
            <a:r>
              <a:rPr lang="en-US" sz="1900" b="0" i="0" u="none" strike="noStrike" baseline="0" dirty="0">
                <a:latin typeface="Times New Roman" panose="02020603050405020304" pitchFamily="18" charset="0"/>
              </a:rPr>
              <a:t>On further heating the menstruum vaporizes while the dissolved active constituents remain behind in the flask. </a:t>
            </a:r>
            <a:endParaRPr lang="en-US" sz="1900" dirty="0"/>
          </a:p>
        </p:txBody>
      </p:sp>
      <p:pic>
        <p:nvPicPr>
          <p:cNvPr id="5122" name="Picture 2" descr="Soxhlet Extractor |">
            <a:extLst>
              <a:ext uri="{FF2B5EF4-FFF2-40B4-BE49-F238E27FC236}">
                <a16:creationId xmlns:a16="http://schemas.microsoft.com/office/drawing/2014/main" xmlns="" id="{992EB7A6-CF8B-2465-D330-9AB454ADC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38" r="1" b="1525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07CF74E7-D376-77A7-8C51-E61990183002}"/>
              </a:ext>
            </a:extLst>
          </p:cNvPr>
          <p:cNvSpPr>
            <a:spLocks noGrp="1"/>
          </p:cNvSpPr>
          <p:nvPr>
            <p:ph type="sldNum" sz="quarter" idx="12"/>
          </p:nvPr>
        </p:nvSpPr>
        <p:spPr>
          <a:xfrm>
            <a:off x="8610600" y="6356350"/>
            <a:ext cx="2743200" cy="365125"/>
          </a:xfrm>
        </p:spPr>
        <p:txBody>
          <a:bodyPr>
            <a:normAutofit/>
          </a:bodyPr>
          <a:lstStyle/>
          <a:p>
            <a:pPr>
              <a:spcAft>
                <a:spcPts val="600"/>
              </a:spcAft>
            </a:pPr>
            <a:fld id="{B6F15528-21DE-4FAA-801E-634DDDAF4B2B}" type="slidenum">
              <a:rPr lang="en-US" smtClean="0"/>
              <a:pPr>
                <a:spcAft>
                  <a:spcPts val="600"/>
                </a:spcAft>
              </a:pPr>
              <a:t>26</a:t>
            </a:fld>
            <a:endParaRPr lang="en-US"/>
          </a:p>
        </p:txBody>
      </p:sp>
    </p:spTree>
    <p:extLst>
      <p:ext uri="{BB962C8B-B14F-4D97-AF65-F5344CB8AC3E}">
        <p14:creationId xmlns:p14="http://schemas.microsoft.com/office/powerpoint/2010/main" val="298500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2654D-F8DC-BC47-1F6E-57F60DEDBD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79FD679-7E1E-FBDD-34DA-7771909524A0}"/>
              </a:ext>
            </a:extLst>
          </p:cNvPr>
          <p:cNvSpPr>
            <a:spLocks noGrp="1"/>
          </p:cNvSpPr>
          <p:nvPr>
            <p:ph idx="1"/>
          </p:nvPr>
        </p:nvSpPr>
        <p:spPr>
          <a:xfrm>
            <a:off x="609600" y="942975"/>
            <a:ext cx="10972800" cy="5183190"/>
          </a:xfrm>
        </p:spPr>
        <p:txBody>
          <a:bodyPr/>
          <a:lstStyle/>
          <a:p>
            <a:pPr marL="0" indent="0" algn="l">
              <a:buNone/>
            </a:pPr>
            <a:r>
              <a:rPr lang="pl-PL" sz="2400" b="0" i="0" u="none" strike="noStrike" baseline="0" dirty="0">
                <a:solidFill>
                  <a:srgbClr val="FFFFFF"/>
                </a:solidFill>
                <a:latin typeface="Calibri" panose="020F0502020204030204" pitchFamily="34" charset="0"/>
              </a:rPr>
              <a:t>889 </a:t>
            </a:r>
            <a:endParaRPr lang="pl-PL" sz="2400" b="0" i="0" u="none" strike="noStrike" baseline="0" dirty="0">
              <a:solidFill>
                <a:srgbClr val="000000"/>
              </a:solidFill>
              <a:latin typeface="Bookman Old Style" panose="02050604050505020204" pitchFamily="18" charset="0"/>
            </a:endParaRPr>
          </a:p>
          <a:p>
            <a:r>
              <a:rPr lang="en-US" sz="2400" b="1" i="0" u="none" strike="noStrike" baseline="0" dirty="0">
                <a:latin typeface="Times New Roman" panose="02020603050405020304" pitchFamily="18" charset="0"/>
                <a:cs typeface="Times New Roman" panose="02020603050405020304" pitchFamily="18" charset="0"/>
              </a:rPr>
              <a:t>Limitations of continuous hot percolation process: </a:t>
            </a:r>
            <a:endParaRPr lang="en-US" sz="2400" b="0" i="0" u="none" strike="noStrike" baseline="0" dirty="0">
              <a:latin typeface="Times New Roman" panose="02020603050405020304" pitchFamily="18" charset="0"/>
              <a:cs typeface="Times New Roman" panose="02020603050405020304" pitchFamily="18" charset="0"/>
            </a:endParaRPr>
          </a:p>
          <a:p>
            <a:pPr marL="0" indent="0">
              <a:buNone/>
            </a:pPr>
            <a:r>
              <a:rPr lang="en-US" sz="1800" b="0" i="0" u="none" strike="noStrike" baseline="0" dirty="0">
                <a:latin typeface="Times New Roman" panose="02020603050405020304" pitchFamily="18" charset="0"/>
                <a:cs typeface="Times New Roman" panose="02020603050405020304" pitchFamily="18" charset="0"/>
              </a:rPr>
              <a:t>      1. Physical character of the drug: If the physical character of the drug is such that it would block the Soxhlet</a:t>
            </a:r>
          </a:p>
          <a:p>
            <a:pPr marL="0" indent="0">
              <a:buNone/>
            </a:pP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 apparatus then this method is not suitable. </a:t>
            </a:r>
            <a:r>
              <a:rPr lang="en-US" sz="1800" b="0" i="0" u="none" strike="noStrike" baseline="0" dirty="0" err="1">
                <a:latin typeface="Times New Roman" panose="02020603050405020304" pitchFamily="18" charset="0"/>
                <a:cs typeface="Times New Roman" panose="02020603050405020304" pitchFamily="18" charset="0"/>
              </a:rPr>
              <a:t>e.g</a:t>
            </a:r>
            <a:r>
              <a:rPr lang="en-US" sz="1800" b="0" i="0" u="none" strike="noStrike" baseline="0" dirty="0">
                <a:latin typeface="Times New Roman" panose="02020603050405020304" pitchFamily="18" charset="0"/>
                <a:cs typeface="Times New Roman" panose="02020603050405020304" pitchFamily="18" charset="0"/>
              </a:rPr>
              <a:t> opium, gum, resin, orange peel etc. </a:t>
            </a:r>
          </a:p>
          <a:p>
            <a:pPr marL="0" indent="0">
              <a:buNone/>
            </a:pPr>
            <a:r>
              <a:rPr lang="en-US" sz="1800" b="0" i="0" u="none" strike="noStrike" baseline="0" dirty="0">
                <a:latin typeface="Times New Roman" panose="02020603050405020304" pitchFamily="18" charset="0"/>
                <a:cs typeface="Times New Roman" panose="02020603050405020304" pitchFamily="18" charset="0"/>
              </a:rPr>
              <a:t>     2. Solvent: Only pure solvents or constant boiling mixtures (like alcohol-water)can be used for this purpose. </a:t>
            </a:r>
          </a:p>
          <a:p>
            <a:pPr marL="0" indent="0">
              <a:buNone/>
            </a:pPr>
            <a:r>
              <a:rPr lang="en-US" sz="1800" b="0" i="0" u="none" strike="noStrike" baseline="0" dirty="0">
                <a:latin typeface="Times New Roman" panose="02020603050405020304" pitchFamily="18" charset="0"/>
                <a:cs typeface="Times New Roman" panose="02020603050405020304" pitchFamily="18" charset="0"/>
              </a:rPr>
              <a:t>     3. Chemical constituents of the drug: The process is unsuitable for thermolabile active constituents, e.g. enzymes,</a:t>
            </a:r>
          </a:p>
          <a:p>
            <a:pPr marL="0" indent="0">
              <a:buNone/>
            </a:pP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alkaloids, anthraquinone derivatives, esters etc. </a:t>
            </a:r>
          </a:p>
          <a:p>
            <a:endParaRPr lang="en-US" sz="1800" b="0" i="0" u="none" strike="noStrike" baseline="0" dirty="0">
              <a:latin typeface="Times New Roman" panose="02020603050405020304" pitchFamily="18" charset="0"/>
              <a:cs typeface="Times New Roman" panose="02020603050405020304" pitchFamily="18" charset="0"/>
            </a:endParaRPr>
          </a:p>
          <a:p>
            <a:r>
              <a:rPr lang="en-US" sz="1800" b="1" i="0" u="none" strike="noStrike" baseline="0" dirty="0">
                <a:latin typeface="Times New Roman" panose="02020603050405020304" pitchFamily="18" charset="0"/>
                <a:cs typeface="Times New Roman" panose="02020603050405020304" pitchFamily="18" charset="0"/>
              </a:rPr>
              <a:t>Examples: </a:t>
            </a:r>
            <a:endParaRPr lang="en-US" sz="1800" b="0" i="0" u="none" strike="noStrike" baseline="0" dirty="0">
              <a:latin typeface="Times New Roman" panose="02020603050405020304" pitchFamily="18" charset="0"/>
              <a:cs typeface="Times New Roman" panose="02020603050405020304" pitchFamily="18" charset="0"/>
            </a:endParaRPr>
          </a:p>
          <a:p>
            <a:pPr marL="0" indent="0">
              <a:buNone/>
            </a:pPr>
            <a:r>
              <a:rPr lang="en-US"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err="1">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 Extract </a:t>
            </a:r>
            <a:r>
              <a:rPr lang="en-US" sz="1800" b="0" i="0" u="none" strike="noStrike" baseline="0" dirty="0" err="1">
                <a:latin typeface="Times New Roman" panose="02020603050405020304" pitchFamily="18" charset="0"/>
                <a:cs typeface="Times New Roman" panose="02020603050405020304" pitchFamily="18" charset="0"/>
              </a:rPr>
              <a:t>cantharidins</a:t>
            </a:r>
            <a:r>
              <a:rPr lang="en-US" sz="1800" b="0" i="0" u="none" strike="noStrike" baseline="0" dirty="0">
                <a:latin typeface="Times New Roman" panose="02020603050405020304" pitchFamily="18" charset="0"/>
                <a:cs typeface="Times New Roman" panose="02020603050405020304" pitchFamily="18" charset="0"/>
              </a:rPr>
              <a:t> from cantharides with benzene </a:t>
            </a:r>
          </a:p>
          <a:p>
            <a:pPr marL="0" indent="0">
              <a:buNone/>
            </a:pPr>
            <a:r>
              <a:rPr lang="en-US" sz="1800" b="0" i="0" u="none" strike="noStrike" baseline="0" dirty="0">
                <a:latin typeface="Times New Roman" panose="02020603050405020304" pitchFamily="18" charset="0"/>
                <a:cs typeface="Times New Roman" panose="02020603050405020304" pitchFamily="18" charset="0"/>
              </a:rPr>
              <a:t>     ii) Alkaloids from the seeds. </a:t>
            </a:r>
          </a:p>
          <a:p>
            <a:endParaRPr lang="en-US" dirty="0"/>
          </a:p>
        </p:txBody>
      </p:sp>
      <p:sp>
        <p:nvSpPr>
          <p:cNvPr id="4" name="Slide Number Placeholder 3">
            <a:extLst>
              <a:ext uri="{FF2B5EF4-FFF2-40B4-BE49-F238E27FC236}">
                <a16:creationId xmlns:a16="http://schemas.microsoft.com/office/drawing/2014/main" xmlns="" id="{9B5182B3-E7E1-9C0E-390B-B4BB8ABFCBEB}"/>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7951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828801" y="304800"/>
            <a:ext cx="8539271" cy="6172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28</a:t>
            </a:fld>
            <a:endParaRPr lang="en-US">
              <a:solidFill>
                <a:prstClr val="black">
                  <a:tint val="75000"/>
                </a:prstClr>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87AC4-7349-8958-D57F-A01B1C5EE426}"/>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xmlns="" id="{3B81732C-F445-446E-F076-2F61E6A02A51}"/>
              </a:ext>
            </a:extLst>
          </p:cNvPr>
          <p:cNvSpPr>
            <a:spLocks noGrp="1"/>
          </p:cNvSpPr>
          <p:nvPr>
            <p:ph idx="1"/>
          </p:nvPr>
        </p:nvSpPr>
        <p:spPr/>
        <p:txBody>
          <a:bodyPr/>
          <a:lstStyle/>
          <a:p>
            <a:r>
              <a:rPr lang="en-US" b="0" i="0" dirty="0">
                <a:solidFill>
                  <a:srgbClr val="111111"/>
                </a:solidFill>
                <a:effectLst/>
                <a:latin typeface="Times New Roman" panose="02020603050405020304" pitchFamily="18" charset="0"/>
                <a:cs typeface="Times New Roman" panose="02020603050405020304" pitchFamily="18" charset="0"/>
              </a:rPr>
              <a:t>Supercritical fluid extraction (SFE) is a method in which supercritical fluid as an extraction medium is added to substances and extraction is performed based on differences in solubility.</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4FDDBE38-7802-7C46-4A59-BE499ECB0183}"/>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24777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415E5-8DD3-1F59-5AF2-788959BA3D65}"/>
              </a:ext>
            </a:extLst>
          </p:cNvPr>
          <p:cNvSpPr>
            <a:spLocks noGrp="1"/>
          </p:cNvSpPr>
          <p:nvPr>
            <p:ph type="title"/>
          </p:nvPr>
        </p:nvSpPr>
        <p:spPr/>
        <p:txBody>
          <a:bodyPr/>
          <a:lstStyle/>
          <a:p>
            <a:r>
              <a:rPr lang="en-US" dirty="0"/>
              <a:t>Extraction</a:t>
            </a:r>
          </a:p>
        </p:txBody>
      </p:sp>
      <p:sp>
        <p:nvSpPr>
          <p:cNvPr id="3" name="Content Placeholder 2">
            <a:extLst>
              <a:ext uri="{FF2B5EF4-FFF2-40B4-BE49-F238E27FC236}">
                <a16:creationId xmlns:a16="http://schemas.microsoft.com/office/drawing/2014/main" xmlns="" id="{BF08602D-4C48-F7C9-F165-A992C05F2FA2}"/>
              </a:ext>
            </a:extLst>
          </p:cNvPr>
          <p:cNvSpPr>
            <a:spLocks noGrp="1"/>
          </p:cNvSpPr>
          <p:nvPr>
            <p:ph idx="1"/>
          </p:nvPr>
        </p:nvSpPr>
        <p:spPr/>
        <p:txBody>
          <a:bodyPr>
            <a:normAutofit/>
          </a:bodyPr>
          <a:lstStyle/>
          <a:p>
            <a:r>
              <a:rPr lang="en-US" sz="2400" b="0" i="0" u="none" strike="noStrike" baseline="0" dirty="0">
                <a:solidFill>
                  <a:srgbClr val="000000"/>
                </a:solidFill>
                <a:latin typeface="Times New Roman" panose="02020603050405020304" pitchFamily="18" charset="0"/>
              </a:rPr>
              <a:t>The process of isolation of active ingredients or active substances or active medicaments from raw materials of either plants or animals' sources with the help of solvent is called extraction.</a:t>
            </a:r>
          </a:p>
          <a:p>
            <a:r>
              <a:rPr lang="en-US" sz="2400" dirty="0">
                <a:solidFill>
                  <a:srgbClr val="000000"/>
                </a:solidFill>
                <a:highlight>
                  <a:srgbClr val="FFFF00"/>
                </a:highlight>
                <a:latin typeface="Times New Roman" panose="02020603050405020304" pitchFamily="18" charset="0"/>
              </a:rPr>
              <a:t>Purpose:</a:t>
            </a:r>
            <a:endParaRPr lang="en-US" sz="1800" b="0" i="0" u="none" strike="noStrike" baseline="0" dirty="0">
              <a:solidFill>
                <a:srgbClr val="000000"/>
              </a:solidFill>
              <a:highlight>
                <a:srgbClr val="FFFF00"/>
              </a:highlight>
              <a:latin typeface="Times New Roman" panose="02020603050405020304" pitchFamily="18" charset="0"/>
            </a:endParaRPr>
          </a:p>
          <a:p>
            <a:pPr marL="0" indent="0" algn="just">
              <a:buNone/>
            </a:pPr>
            <a:r>
              <a:rPr lang="en-US" sz="18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The extracts obtained are utilized for the isolation and characterization of</a:t>
            </a:r>
          </a:p>
          <a:p>
            <a:pPr marL="0" indent="0" algn="just">
              <a:spcBef>
                <a:spcPts val="0"/>
              </a:spcBef>
              <a:buNone/>
            </a:pPr>
            <a:r>
              <a:rPr lang="en-US" sz="240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therapeutically active chemical  constituents. </a:t>
            </a:r>
          </a:p>
          <a:p>
            <a:pPr marL="0" indent="0">
              <a:buNone/>
            </a:pPr>
            <a:endParaRPr lang="en-US" sz="2400" dirty="0"/>
          </a:p>
        </p:txBody>
      </p:sp>
    </p:spTree>
    <p:extLst>
      <p:ext uri="{BB962C8B-B14F-4D97-AF65-F5344CB8AC3E}">
        <p14:creationId xmlns:p14="http://schemas.microsoft.com/office/powerpoint/2010/main" val="396529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524000" y="228600"/>
            <a:ext cx="8686800" cy="659631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30</a:t>
            </a:fld>
            <a:endParaRPr lang="en-US">
              <a:solidFill>
                <a:prstClr val="black">
                  <a:tint val="75000"/>
                </a:prstClr>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828800" y="457200"/>
            <a:ext cx="8699970" cy="5181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31</a:t>
            </a:fld>
            <a:endParaRPr lang="en-US">
              <a:solidFill>
                <a:prstClr val="black">
                  <a:tint val="75000"/>
                </a:prstClr>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905000" y="381001"/>
            <a:ext cx="7696200" cy="590610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32</a:t>
            </a:fld>
            <a:endParaRPr lang="en-US">
              <a:solidFill>
                <a:prstClr val="black">
                  <a:tint val="75000"/>
                </a:prstClr>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41A3B-FBF6-AA94-3A7D-4C51567EC6CA}"/>
              </a:ext>
            </a:extLst>
          </p:cNvPr>
          <p:cNvSpPr>
            <a:spLocks noGrp="1"/>
          </p:cNvSpPr>
          <p:nvPr>
            <p:ph type="title"/>
          </p:nvPr>
        </p:nvSpPr>
        <p:spPr>
          <a:xfrm>
            <a:off x="838200" y="365126"/>
            <a:ext cx="10515600" cy="749300"/>
          </a:xfrm>
        </p:spPr>
        <p:txBody>
          <a:bodyPr/>
          <a:lstStyle/>
          <a:p>
            <a:r>
              <a:rPr lang="en-US" dirty="0"/>
              <a:t>Terms</a:t>
            </a:r>
          </a:p>
        </p:txBody>
      </p:sp>
      <p:sp>
        <p:nvSpPr>
          <p:cNvPr id="3" name="Content Placeholder 2">
            <a:extLst>
              <a:ext uri="{FF2B5EF4-FFF2-40B4-BE49-F238E27FC236}">
                <a16:creationId xmlns:a16="http://schemas.microsoft.com/office/drawing/2014/main" xmlns="" id="{A5FFB89F-2D74-077A-FA7A-EC11E8F3A668}"/>
              </a:ext>
            </a:extLst>
          </p:cNvPr>
          <p:cNvSpPr>
            <a:spLocks noGrp="1"/>
          </p:cNvSpPr>
          <p:nvPr>
            <p:ph idx="1"/>
          </p:nvPr>
        </p:nvSpPr>
        <p:spPr>
          <a:xfrm>
            <a:off x="838200" y="1114427"/>
            <a:ext cx="10515600" cy="5057774"/>
          </a:xfrm>
        </p:spPr>
        <p:txBody>
          <a:bodyPr>
            <a:normAutofit lnSpcReduction="10000"/>
          </a:bodyPr>
          <a:lstStyle/>
          <a:p>
            <a:r>
              <a:rPr lang="en-US" sz="1800" b="1" i="0" u="none" strike="noStrike" baseline="0" dirty="0">
                <a:solidFill>
                  <a:srgbClr val="000000"/>
                </a:solidFill>
                <a:highlight>
                  <a:srgbClr val="FFFF00"/>
                </a:highlight>
                <a:latin typeface="Times New Roman" panose="02020603050405020304" pitchFamily="18" charset="0"/>
              </a:rPr>
              <a:t>Marc</a:t>
            </a:r>
            <a:r>
              <a:rPr lang="en-US" sz="1800" b="1"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The unwanted or insoluble substances left behind after the process of extraction is called marc. </a:t>
            </a:r>
          </a:p>
          <a:p>
            <a:r>
              <a:rPr lang="en-US" sz="1800" b="1" i="0" u="none" strike="noStrike" baseline="0" dirty="0" err="1">
                <a:solidFill>
                  <a:srgbClr val="000000"/>
                </a:solidFill>
                <a:highlight>
                  <a:srgbClr val="FFFF00"/>
                </a:highlight>
                <a:latin typeface="Times New Roman" panose="02020603050405020304" pitchFamily="18" charset="0"/>
              </a:rPr>
              <a:t>Menstrum</a:t>
            </a:r>
            <a:r>
              <a:rPr lang="en-US" sz="1800" b="1"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The solvent used in the process of extraction is called solvent. The most commonly used </a:t>
            </a:r>
            <a:r>
              <a:rPr lang="en-US" sz="1800" b="0" i="0" u="none" strike="noStrike" baseline="0" dirty="0" err="1">
                <a:solidFill>
                  <a:srgbClr val="000000"/>
                </a:solidFill>
                <a:latin typeface="Times New Roman" panose="02020603050405020304" pitchFamily="18" charset="0"/>
              </a:rPr>
              <a:t>menstrum</a:t>
            </a:r>
            <a:r>
              <a:rPr lang="en-US" sz="1800" b="0" i="0" u="none" strike="noStrike" baseline="0" dirty="0">
                <a:solidFill>
                  <a:srgbClr val="000000"/>
                </a:solidFill>
                <a:latin typeface="Times New Roman" panose="02020603050405020304" pitchFamily="18" charset="0"/>
              </a:rPr>
              <a:t> is water.</a:t>
            </a:r>
          </a:p>
          <a:p>
            <a:pPr marL="0" indent="0">
              <a:buNone/>
            </a:pPr>
            <a:endParaRPr lang="en-US" sz="18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Choice of </a:t>
            </a:r>
            <a:r>
              <a:rPr lang="en-US" sz="1800" b="1" i="0" u="none" strike="noStrike" baseline="0" dirty="0" err="1">
                <a:solidFill>
                  <a:srgbClr val="000000"/>
                </a:solidFill>
                <a:latin typeface="Times New Roman" panose="02020603050405020304" pitchFamily="18" charset="0"/>
              </a:rPr>
              <a:t>Menstrum</a:t>
            </a:r>
            <a:r>
              <a:rPr lang="en-US" sz="1800" b="1"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The </a:t>
            </a:r>
            <a:r>
              <a:rPr lang="en-US" sz="1800" b="0" i="0" u="none" strike="noStrike" baseline="0" dirty="0" err="1">
                <a:solidFill>
                  <a:srgbClr val="000000"/>
                </a:solidFill>
                <a:latin typeface="Times New Roman" panose="02020603050405020304" pitchFamily="18" charset="0"/>
              </a:rPr>
              <a:t>menstrum</a:t>
            </a:r>
            <a:r>
              <a:rPr lang="en-US" sz="1800" b="0" i="0" u="none" strike="noStrike" baseline="0" dirty="0">
                <a:solidFill>
                  <a:srgbClr val="000000"/>
                </a:solidFill>
                <a:latin typeface="Times New Roman" panose="02020603050405020304" pitchFamily="18" charset="0"/>
              </a:rPr>
              <a:t> should have the following properties </a:t>
            </a:r>
          </a:p>
          <a:p>
            <a:pPr marL="0" indent="0">
              <a:buNone/>
            </a:pPr>
            <a:r>
              <a:rPr lang="en-US" sz="1800" b="0" i="0" u="none" strike="noStrike" baseline="0" dirty="0">
                <a:solidFill>
                  <a:srgbClr val="000000"/>
                </a:solidFill>
                <a:latin typeface="Times New Roman" panose="02020603050405020304" pitchFamily="18" charset="0"/>
              </a:rPr>
              <a:t>1. Highly selective for the compound to be extracted </a:t>
            </a:r>
          </a:p>
          <a:p>
            <a:pPr marL="0" indent="0">
              <a:buNone/>
            </a:pPr>
            <a:r>
              <a:rPr lang="en-US" sz="1800" b="0" i="0" u="none" strike="noStrike" baseline="0" dirty="0">
                <a:solidFill>
                  <a:srgbClr val="000000"/>
                </a:solidFill>
                <a:latin typeface="Times New Roman" panose="02020603050405020304" pitchFamily="18" charset="0"/>
              </a:rPr>
              <a:t>2. High capacity of extraction </a:t>
            </a:r>
          </a:p>
          <a:p>
            <a:pPr marL="0" indent="0">
              <a:buNone/>
            </a:pPr>
            <a:r>
              <a:rPr lang="en-US" sz="1800" b="0" i="0" u="none" strike="noStrike" baseline="0" dirty="0">
                <a:solidFill>
                  <a:srgbClr val="000000"/>
                </a:solidFill>
                <a:latin typeface="Times New Roman" panose="02020603050405020304" pitchFamily="18" charset="0"/>
              </a:rPr>
              <a:t>3. Should not react with the extracted compound or any other compound in the raw material. </a:t>
            </a:r>
          </a:p>
          <a:p>
            <a:pPr marL="0" indent="0">
              <a:buNone/>
            </a:pPr>
            <a:r>
              <a:rPr lang="en-US" sz="1800" b="0" i="0" u="none" strike="noStrike" baseline="0" dirty="0">
                <a:solidFill>
                  <a:srgbClr val="000000"/>
                </a:solidFill>
                <a:latin typeface="Times New Roman" panose="02020603050405020304" pitchFamily="18" charset="0"/>
              </a:rPr>
              <a:t>4. Should have low price and easily available </a:t>
            </a:r>
          </a:p>
          <a:p>
            <a:pPr marL="0" indent="0">
              <a:buNone/>
            </a:pPr>
            <a:r>
              <a:rPr lang="en-US" sz="1800" b="0" i="0" u="none" strike="noStrike" baseline="0" dirty="0">
                <a:solidFill>
                  <a:srgbClr val="000000"/>
                </a:solidFill>
                <a:latin typeface="Times New Roman" panose="02020603050405020304" pitchFamily="18" charset="0"/>
              </a:rPr>
              <a:t>5. Should be harmless to man and environment </a:t>
            </a:r>
          </a:p>
          <a:p>
            <a:pPr marL="0" indent="0">
              <a:buNone/>
            </a:pPr>
            <a:r>
              <a:rPr lang="en-US" sz="1800" b="0" i="0" u="none" strike="noStrike" baseline="0" dirty="0">
                <a:solidFill>
                  <a:srgbClr val="000000"/>
                </a:solidFill>
                <a:latin typeface="Times New Roman" panose="02020603050405020304" pitchFamily="18" charset="0"/>
              </a:rPr>
              <a:t>6. Completely volatile </a:t>
            </a:r>
          </a:p>
          <a:p>
            <a:pPr marL="0" indent="0">
              <a:buNone/>
            </a:pPr>
            <a:endParaRPr lang="en-US" dirty="0"/>
          </a:p>
        </p:txBody>
      </p:sp>
    </p:spTree>
    <p:extLst>
      <p:ext uri="{BB962C8B-B14F-4D97-AF65-F5344CB8AC3E}">
        <p14:creationId xmlns:p14="http://schemas.microsoft.com/office/powerpoint/2010/main" val="21785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462BE-D0C3-E0A8-198E-390FECAC7E7B}"/>
              </a:ext>
            </a:extLst>
          </p:cNvPr>
          <p:cNvSpPr>
            <a:spLocks noGrp="1"/>
          </p:cNvSpPr>
          <p:nvPr>
            <p:ph type="title"/>
          </p:nvPr>
        </p:nvSpPr>
        <p:spPr/>
        <p:txBody>
          <a:bodyPr/>
          <a:lstStyle/>
          <a:p>
            <a:r>
              <a:rPr lang="en-US" dirty="0"/>
              <a:t>Extraction process</a:t>
            </a:r>
          </a:p>
        </p:txBody>
      </p:sp>
      <p:sp>
        <p:nvSpPr>
          <p:cNvPr id="3" name="Content Placeholder 2">
            <a:extLst>
              <a:ext uri="{FF2B5EF4-FFF2-40B4-BE49-F238E27FC236}">
                <a16:creationId xmlns:a16="http://schemas.microsoft.com/office/drawing/2014/main" xmlns="" id="{EE7F8B1B-D8E0-9D4F-48B9-84B4AEB20452}"/>
              </a:ext>
            </a:extLst>
          </p:cNvPr>
          <p:cNvSpPr>
            <a:spLocks noGrp="1"/>
          </p:cNvSpPr>
          <p:nvPr>
            <p:ph idx="1"/>
          </p:nvPr>
        </p:nvSpPr>
        <p:spPr/>
        <p:txBody>
          <a:bodyPr/>
          <a:lstStyle/>
          <a:p>
            <a:pPr marL="0" indent="0">
              <a:buNone/>
            </a:pPr>
            <a:r>
              <a:rPr lang="en-US" sz="2000" b="1" i="0" u="none" strike="noStrike" baseline="0" dirty="0">
                <a:solidFill>
                  <a:srgbClr val="000000"/>
                </a:solidFill>
                <a:latin typeface="Times New Roman" panose="02020603050405020304" pitchFamily="18" charset="0"/>
              </a:rPr>
              <a:t>The Entire process of drug extraction can be divided into four steps </a:t>
            </a:r>
          </a:p>
          <a:p>
            <a:pPr marL="0" indent="0">
              <a:buNone/>
            </a:pPr>
            <a:r>
              <a:rPr lang="en-US" sz="2000" b="0" i="0" u="none" strike="noStrike" baseline="0" dirty="0">
                <a:solidFill>
                  <a:srgbClr val="000000"/>
                </a:solidFill>
                <a:latin typeface="Times New Roman" panose="02020603050405020304" pitchFamily="18" charset="0"/>
              </a:rPr>
              <a:t> 1. Penetration of the solvent into the drug. </a:t>
            </a:r>
          </a:p>
          <a:p>
            <a:pPr marL="0" indent="0">
              <a:buNone/>
            </a:pPr>
            <a:r>
              <a:rPr lang="en-US" sz="2000" b="0" i="0" u="none" strike="noStrike" baseline="0" dirty="0">
                <a:solidFill>
                  <a:srgbClr val="000000"/>
                </a:solidFill>
                <a:latin typeface="Times New Roman" panose="02020603050405020304" pitchFamily="18" charset="0"/>
              </a:rPr>
              <a:t> 2. Dissolution of constituents </a:t>
            </a:r>
          </a:p>
          <a:p>
            <a:pPr marL="0" indent="0">
              <a:buNone/>
            </a:pPr>
            <a:r>
              <a:rPr lang="en-US" sz="2000" b="0" i="0" u="none" strike="noStrike" baseline="0" dirty="0">
                <a:solidFill>
                  <a:srgbClr val="000000"/>
                </a:solidFill>
                <a:latin typeface="Times New Roman" panose="02020603050405020304" pitchFamily="18" charset="0"/>
              </a:rPr>
              <a:t> 3. Outward diffusion of the solution from the cells </a:t>
            </a:r>
          </a:p>
          <a:p>
            <a:pPr marL="0" indent="0">
              <a:buNone/>
            </a:pPr>
            <a:r>
              <a:rPr lang="en-US" sz="2000" b="0" i="0" u="none" strike="noStrike" baseline="0" dirty="0">
                <a:solidFill>
                  <a:srgbClr val="000000"/>
                </a:solidFill>
                <a:latin typeface="Times New Roman" panose="02020603050405020304" pitchFamily="18" charset="0"/>
              </a:rPr>
              <a:t> 4. Separation of dissolved portion and the exhausted drug </a:t>
            </a:r>
          </a:p>
          <a:p>
            <a:endParaRPr lang="en-US" dirty="0"/>
          </a:p>
        </p:txBody>
      </p:sp>
      <p:pic>
        <p:nvPicPr>
          <p:cNvPr id="4" name="Picture 3">
            <a:extLst>
              <a:ext uri="{FF2B5EF4-FFF2-40B4-BE49-F238E27FC236}">
                <a16:creationId xmlns:a16="http://schemas.microsoft.com/office/drawing/2014/main" xmlns="" id="{8F56CFC0-3B6C-9BC5-1B0F-2F7C9ABA6F0C}"/>
              </a:ext>
            </a:extLst>
          </p:cNvPr>
          <p:cNvPicPr>
            <a:picLocks noChangeAspect="1"/>
          </p:cNvPicPr>
          <p:nvPr/>
        </p:nvPicPr>
        <p:blipFill>
          <a:blip r:embed="rId2"/>
          <a:stretch>
            <a:fillRect/>
          </a:stretch>
        </p:blipFill>
        <p:spPr>
          <a:xfrm>
            <a:off x="8334374" y="2486026"/>
            <a:ext cx="3114675" cy="3552824"/>
          </a:xfrm>
          <a:prstGeom prst="rect">
            <a:avLst/>
          </a:prstGeom>
        </p:spPr>
      </p:pic>
    </p:spTree>
    <p:extLst>
      <p:ext uri="{BB962C8B-B14F-4D97-AF65-F5344CB8AC3E}">
        <p14:creationId xmlns:p14="http://schemas.microsoft.com/office/powerpoint/2010/main" val="355533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a:extLst>
              <a:ext uri="{FF2B5EF4-FFF2-40B4-BE49-F238E27FC236}">
                <a16:creationId xmlns:a16="http://schemas.microsoft.com/office/drawing/2014/main" xmlns="" id="{430F0770-A31A-82AC-48DC-C44C0C6FE28D}"/>
              </a:ext>
            </a:extLst>
          </p:cNvPr>
          <p:cNvPicPr>
            <a:picLocks noGrp="1" noChangeAspect="1" noChangeArrowheads="1"/>
          </p:cNvPicPr>
          <p:nvPr>
            <p:ph idx="1"/>
          </p:nvPr>
        </p:nvPicPr>
        <p:blipFill>
          <a:blip r:embed="rId2"/>
          <a:stretch>
            <a:fillRect/>
          </a:stretch>
        </p:blipFill>
        <p:spPr bwMode="auto">
          <a:xfrm>
            <a:off x="2880254" y="643468"/>
            <a:ext cx="8162734" cy="5571066"/>
          </a:xfrm>
          <a:prstGeom prst="rect">
            <a:avLst/>
          </a:prstGeom>
          <a:noFill/>
        </p:spPr>
      </p:pic>
    </p:spTree>
    <p:extLst>
      <p:ext uri="{BB962C8B-B14F-4D97-AF65-F5344CB8AC3E}">
        <p14:creationId xmlns:p14="http://schemas.microsoft.com/office/powerpoint/2010/main" val="117030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CCB28A4-57E8-60B5-D704-EF718AD0D982}"/>
              </a:ext>
            </a:extLst>
          </p:cNvPr>
          <p:cNvPicPr>
            <a:picLocks noGrp="1" noChangeAspect="1"/>
          </p:cNvPicPr>
          <p:nvPr>
            <p:ph idx="1"/>
          </p:nvPr>
        </p:nvPicPr>
        <p:blipFill>
          <a:blip r:embed="rId2"/>
          <a:stretch>
            <a:fillRect/>
          </a:stretch>
        </p:blipFill>
        <p:spPr>
          <a:xfrm>
            <a:off x="3390900" y="447675"/>
            <a:ext cx="5276850" cy="6045200"/>
          </a:xfrm>
          <a:prstGeom prst="rect">
            <a:avLst/>
          </a:prstGeom>
        </p:spPr>
      </p:pic>
    </p:spTree>
    <p:extLst>
      <p:ext uri="{BB962C8B-B14F-4D97-AF65-F5344CB8AC3E}">
        <p14:creationId xmlns:p14="http://schemas.microsoft.com/office/powerpoint/2010/main" val="102727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0" y="381000"/>
            <a:ext cx="8763000" cy="5977231"/>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8</a:t>
            </a:fld>
            <a:endParaRPr lang="en-US">
              <a:solidFill>
                <a:prstClr val="black">
                  <a:tint val="75000"/>
                </a:prstClr>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828800" y="609600"/>
            <a:ext cx="8687846" cy="5486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9</a:t>
            </a:fld>
            <a:endParaRPr lang="en-US">
              <a:solidFill>
                <a:prstClr val="black">
                  <a:tint val="75000"/>
                </a:prstClr>
              </a:solidFill>
              <a:latin typeface="Calibri"/>
            </a:endParaRPr>
          </a:p>
        </p:txBody>
      </p:sp>
    </p:spTree>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1095</Words>
  <Application>Microsoft Office PowerPoint</Application>
  <PresentationFormat>Custom</PresentationFormat>
  <Paragraphs>135</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BrushVTI</vt:lpstr>
      <vt:lpstr>Office Theme</vt:lpstr>
      <vt:lpstr>         Basics                 of  Phytochemistry</vt:lpstr>
      <vt:lpstr>Contents</vt:lpstr>
      <vt:lpstr>Extraction</vt:lpstr>
      <vt:lpstr>Terms</vt:lpstr>
      <vt:lpstr>Extraction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maceration</vt:lpstr>
      <vt:lpstr>Triple maceration</vt:lpstr>
      <vt:lpstr>PowerPoint Presentation</vt:lpstr>
      <vt:lpstr>Types of Percolation Process</vt:lpstr>
      <vt:lpstr>PowerPoint Presentation</vt:lpstr>
      <vt:lpstr>PowerPoint Presentation</vt:lpstr>
      <vt:lpstr>PowerPoint Presentation</vt:lpstr>
      <vt:lpstr>Reserve Percolation</vt:lpstr>
      <vt:lpstr>CONTINUOUS HOT PERCOLATION PROCESS / SOXHLET EXTRACTION </vt:lpstr>
      <vt:lpstr>Continuous Hot Percolation </vt:lpstr>
      <vt:lpstr>PowerPoint Presentation</vt:lpstr>
      <vt:lpstr>PowerPoint Presentation</vt:lpstr>
      <vt:lpstr>Cont.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Basics                 of  Phytochemistry</dc:title>
  <dc:creator>Vivek Verma</dc:creator>
  <cp:lastModifiedBy>AnjuSingh</cp:lastModifiedBy>
  <cp:revision>5</cp:revision>
  <dcterms:created xsi:type="dcterms:W3CDTF">2022-11-03T06:18:48Z</dcterms:created>
  <dcterms:modified xsi:type="dcterms:W3CDTF">2022-11-04T12:11:36Z</dcterms:modified>
</cp:coreProperties>
</file>