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77E2A-4D61-47FE-93FE-F5CDFC35429B}" type="datetimeFigureOut">
              <a:rPr lang="en-IN" smtClean="0"/>
              <a:t>01-10-2022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7B0B9-A877-479C-96FA-F9A3F0DADEF6}" type="slidenum">
              <a:rPr lang="en-IN" smtClean="0"/>
              <a:t>‹#›</a:t>
            </a:fld>
            <a:endParaRPr lang="en-IN"/>
          </a:p>
        </p:txBody>
      </p:sp>
    </p:spTree>
    <p:extLst>
      <p:ext uri="{BB962C8B-B14F-4D97-AF65-F5344CB8AC3E}">
        <p14:creationId xmlns:p14="http://schemas.microsoft.com/office/powerpoint/2010/main" val="210113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541410-0CCC-48F2-912F-A91FB08B500B}" type="datetime1">
              <a:rPr lang="en-US" smtClean="0"/>
              <a:t>10/1/2022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7B5800-F8C5-4E39-A365-47C7E84AD5D6}" type="datetime1">
              <a:rPr lang="en-US" smtClean="0"/>
              <a:t>10/1/2022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8E63D-99C4-47E0-BF4F-2538E6E92E52}" type="datetime1">
              <a:rPr lang="en-US" smtClean="0"/>
              <a:t>10/1/2022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CF82D3-6639-467A-8BDF-D30009769634}" type="datetime1">
              <a:rPr lang="en-US" smtClean="0"/>
              <a:t>10/1/2022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D572D-9783-4293-AB2F-E474EC02063D}" type="datetime1">
              <a:rPr lang="en-US" smtClean="0"/>
              <a:t>10/1/2022</a:t>
            </a:fld>
            <a:endParaRPr lang="en-US"/>
          </a:p>
        </p:txBody>
      </p:sp>
      <p:sp>
        <p:nvSpPr>
          <p:cNvPr id="5" name="Footer Placeholder 4"/>
          <p:cNvSpPr>
            <a:spLocks noGrp="1"/>
          </p:cNvSpPr>
          <p:nvPr>
            <p:ph type="ftr" sz="quarter" idx="11"/>
          </p:nvPr>
        </p:nvSpPr>
        <p:spPr/>
        <p:txBody>
          <a:bodyPr/>
          <a:lstStyle/>
          <a:p>
            <a:r>
              <a:rPr lang="en-US" smtClean="0"/>
              <a:t>Samiuddin, Contract Law 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A2FF4-775F-406B-B619-A927F7D44E92}" type="datetime1">
              <a:rPr lang="en-US" smtClean="0"/>
              <a:t>10/1/2022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D54C79-B0A9-4F6F-A3F3-C04749EF9AE5}" type="datetime1">
              <a:rPr lang="en-US" smtClean="0"/>
              <a:t>10/1/2022</a:t>
            </a:fld>
            <a:endParaRPr lang="en-US"/>
          </a:p>
        </p:txBody>
      </p:sp>
      <p:sp>
        <p:nvSpPr>
          <p:cNvPr id="8" name="Footer Placeholder 7"/>
          <p:cNvSpPr>
            <a:spLocks noGrp="1"/>
          </p:cNvSpPr>
          <p:nvPr>
            <p:ph type="ftr" sz="quarter" idx="11"/>
          </p:nvPr>
        </p:nvSpPr>
        <p:spPr/>
        <p:txBody>
          <a:bodyPr/>
          <a:lstStyle/>
          <a:p>
            <a:r>
              <a:rPr lang="en-US" smtClean="0"/>
              <a:t>Samiuddin, Contract Law 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F5103-0689-4263-94ED-1EEC43AF2316}" type="datetime1">
              <a:rPr lang="en-US" smtClean="0"/>
              <a:t>10/1/2022</a:t>
            </a:fld>
            <a:endParaRPr lang="en-US"/>
          </a:p>
        </p:txBody>
      </p:sp>
      <p:sp>
        <p:nvSpPr>
          <p:cNvPr id="4" name="Footer Placeholder 3"/>
          <p:cNvSpPr>
            <a:spLocks noGrp="1"/>
          </p:cNvSpPr>
          <p:nvPr>
            <p:ph type="ftr" sz="quarter" idx="11"/>
          </p:nvPr>
        </p:nvSpPr>
        <p:spPr/>
        <p:txBody>
          <a:bodyPr/>
          <a:lstStyle/>
          <a:p>
            <a:r>
              <a:rPr lang="en-US" smtClean="0"/>
              <a:t>Samiuddin, Contract Law 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577FA-53D4-4ABF-A639-88852090C995}" type="datetime1">
              <a:rPr lang="en-US" smtClean="0"/>
              <a:t>10/1/2022</a:t>
            </a:fld>
            <a:endParaRPr lang="en-US"/>
          </a:p>
        </p:txBody>
      </p:sp>
      <p:sp>
        <p:nvSpPr>
          <p:cNvPr id="3" name="Footer Placeholder 2"/>
          <p:cNvSpPr>
            <a:spLocks noGrp="1"/>
          </p:cNvSpPr>
          <p:nvPr>
            <p:ph type="ftr" sz="quarter" idx="11"/>
          </p:nvPr>
        </p:nvSpPr>
        <p:spPr/>
        <p:txBody>
          <a:bodyPr/>
          <a:lstStyle/>
          <a:p>
            <a:r>
              <a:rPr lang="en-US" smtClean="0"/>
              <a:t>Samiuddin, Contract Law 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5DA08-6B66-4008-878B-2C27EB85610B}" type="datetime1">
              <a:rPr lang="en-US" smtClean="0"/>
              <a:t>10/1/2022</a:t>
            </a:fld>
            <a:endParaRPr lang="en-US"/>
          </a:p>
        </p:txBody>
      </p:sp>
      <p:sp>
        <p:nvSpPr>
          <p:cNvPr id="6" name="Footer Placeholder 5"/>
          <p:cNvSpPr>
            <a:spLocks noGrp="1"/>
          </p:cNvSpPr>
          <p:nvPr>
            <p:ph type="ftr" sz="quarter" idx="11"/>
          </p:nvPr>
        </p:nvSpPr>
        <p:spPr/>
        <p:txBody>
          <a:bodyPr/>
          <a:lstStyle/>
          <a:p>
            <a:r>
              <a:rPr lang="en-US" smtClean="0"/>
              <a:t>Samiuddin, Contract Law 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C1608A9-1F6D-492C-A1BC-E6BE44C22561}" type="datetime1">
              <a:rPr lang="en-US" smtClean="0"/>
              <a:t>10/1/2022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Samiuddin, Contract Law I</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Samiuddin, Contract Law I</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E75E7DE-6B3A-4EA0-A4E9-D4DF2AEEBDE4}" type="datetime1">
              <a:rPr lang="en-US" smtClean="0"/>
              <a:t>10/1/2022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IN" dirty="0" smtClean="0"/>
              <a:t>Void Agreements (S. 2(g))</a:t>
            </a:r>
            <a:endParaRPr lang="en-IN" dirty="0"/>
          </a:p>
        </p:txBody>
      </p:sp>
      <p:sp>
        <p:nvSpPr>
          <p:cNvPr id="3" name="Content Placeholder 2"/>
          <p:cNvSpPr>
            <a:spLocks noGrp="1"/>
          </p:cNvSpPr>
          <p:nvPr>
            <p:ph idx="1"/>
          </p:nvPr>
        </p:nvSpPr>
        <p:spPr>
          <a:xfrm>
            <a:off x="457200" y="1143000"/>
            <a:ext cx="7620000" cy="5257800"/>
          </a:xfrm>
        </p:spPr>
        <p:txBody>
          <a:bodyPr/>
          <a:lstStyle/>
          <a:p>
            <a:pPr marL="114300" indent="0" algn="just">
              <a:buNone/>
            </a:pPr>
            <a:r>
              <a:rPr lang="en-IN" dirty="0" smtClean="0"/>
              <a:t>Agreements </a:t>
            </a:r>
            <a:r>
              <a:rPr lang="en-IN" dirty="0"/>
              <a:t>in which a part of consideration or object is </a:t>
            </a:r>
            <a:r>
              <a:rPr lang="en-IN" dirty="0" smtClean="0"/>
              <a:t>unlawful—</a:t>
            </a:r>
          </a:p>
          <a:p>
            <a:pPr marL="114300" indent="0" algn="just">
              <a:buNone/>
            </a:pPr>
            <a:r>
              <a:rPr lang="en-IN" dirty="0"/>
              <a:t>This is mentioned in Section 24 of the Act. The basic essence of this statement is that if the consideration, as a whole or in part is unlawful or if the end product of the agreement is illegal then the agreement is declared void. The contract would, however, be considered valid after deleting the unlawful clauses</a:t>
            </a:r>
            <a:r>
              <a:rPr lang="en-IN" dirty="0" smtClean="0"/>
              <a:t>.</a:t>
            </a:r>
          </a:p>
          <a:p>
            <a:pPr marL="114300" indent="0" algn="just">
              <a:buNone/>
            </a:pPr>
            <a:endParaRPr lang="en-IN" dirty="0"/>
          </a:p>
          <a:p>
            <a:pPr marL="114300" indent="0" algn="just">
              <a:buNone/>
            </a:pPr>
            <a:r>
              <a:rPr lang="en-IN" dirty="0" smtClean="0"/>
              <a:t>Agreements without consideration is void. (S. 25)</a:t>
            </a:r>
            <a:endParaRPr lang="en-IN"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403574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sz="3200" b="1" dirty="0" smtClean="0"/>
              <a:t>Agreements </a:t>
            </a:r>
            <a:r>
              <a:rPr lang="en-IN" sz="3200" b="1" dirty="0"/>
              <a:t>contingent on impossible events </a:t>
            </a:r>
            <a:r>
              <a:rPr lang="en-IN" sz="3200" b="1" dirty="0" smtClean="0"/>
              <a:t>void (S. 36)</a:t>
            </a:r>
            <a:endParaRPr lang="en-IN" sz="3200" dirty="0"/>
          </a:p>
        </p:txBody>
      </p:sp>
      <p:sp>
        <p:nvSpPr>
          <p:cNvPr id="3" name="Content Placeholder 2"/>
          <p:cNvSpPr>
            <a:spLocks noGrp="1"/>
          </p:cNvSpPr>
          <p:nvPr>
            <p:ph idx="1"/>
          </p:nvPr>
        </p:nvSpPr>
        <p:spPr/>
        <p:txBody>
          <a:bodyPr/>
          <a:lstStyle/>
          <a:p>
            <a:pPr marL="114300" indent="0" algn="just">
              <a:buNone/>
            </a:pPr>
            <a:r>
              <a:rPr lang="en-IN" dirty="0"/>
              <a:t>Contingent agreements to do or not to do anything, if an impossible event happens, are void, whether the impossibility of the event is known or not to the parties to the agreement at the time when it is made.</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6751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IN" dirty="0"/>
              <a:t>Restraint of </a:t>
            </a:r>
            <a:r>
              <a:rPr lang="en-IN" dirty="0" smtClean="0"/>
              <a:t>marriage (S. 26)</a:t>
            </a:r>
            <a:endParaRPr lang="en-IN" dirty="0"/>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Section 26 of the Act mentions that all agreements in restraint, either partial or full, of a marriage except that with a minor, would be void. For example, if </a:t>
            </a:r>
            <a:r>
              <a:rPr lang="en-IN" dirty="0" err="1"/>
              <a:t>Ria’s</a:t>
            </a:r>
            <a:r>
              <a:rPr lang="en-IN" dirty="0"/>
              <a:t> father provides </a:t>
            </a:r>
            <a:r>
              <a:rPr lang="en-IN" dirty="0" err="1"/>
              <a:t>Amit</a:t>
            </a:r>
            <a:r>
              <a:rPr lang="en-IN" dirty="0"/>
              <a:t> with some incentives only to prevent him from marrying his daughter, then such an agreement would stand void in the eyes of the law, provided the parties involved are not minors. </a:t>
            </a:r>
            <a:endParaRPr lang="en-IN" dirty="0" smtClean="0"/>
          </a:p>
          <a:p>
            <a:pPr marL="114300" indent="0" algn="just">
              <a:buNone/>
            </a:pPr>
            <a:r>
              <a:rPr lang="en-IN" dirty="0"/>
              <a:t>In the case of remarriage, any penalty imposed upon the widow wouldn’t be counted as a restraint. This was held in the case of </a:t>
            </a:r>
            <a:r>
              <a:rPr lang="en-IN" b="1" dirty="0" err="1"/>
              <a:t>Rao</a:t>
            </a:r>
            <a:r>
              <a:rPr lang="en-IN" b="1" dirty="0"/>
              <a:t> Rani v. </a:t>
            </a:r>
            <a:r>
              <a:rPr lang="en-IN" b="1" dirty="0" err="1"/>
              <a:t>Gulab</a:t>
            </a:r>
            <a:r>
              <a:rPr lang="en-IN" dirty="0"/>
              <a:t> Rani, where it was held that the widow will have to forego her property rights.</a:t>
            </a:r>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38103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IN" dirty="0"/>
              <a:t>Restraint of </a:t>
            </a:r>
            <a:r>
              <a:rPr lang="en-IN" dirty="0" smtClean="0"/>
              <a:t>trade (S. 27)</a:t>
            </a:r>
            <a:endParaRPr lang="en-IN" dirty="0"/>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This is dealt with under Section 27 of the Act. The freedom to practice any form of trade and occupation is a fundamental right guaranteed by the Constitution of India under Article 19(1). Hence, any agreement in restraint of trade and occupation would be deemed as void. The restraint can be both partial and complete. This was brought out in the case of </a:t>
            </a:r>
            <a:r>
              <a:rPr lang="en-IN" b="1" dirty="0" err="1"/>
              <a:t>Madhub</a:t>
            </a:r>
            <a:r>
              <a:rPr lang="en-IN" b="1" dirty="0"/>
              <a:t> </a:t>
            </a:r>
            <a:r>
              <a:rPr lang="en-IN" b="1" dirty="0" err="1"/>
              <a:t>Chander</a:t>
            </a:r>
            <a:r>
              <a:rPr lang="en-IN" b="1" dirty="0"/>
              <a:t> v. Raj </a:t>
            </a:r>
            <a:r>
              <a:rPr lang="en-IN" b="1" dirty="0" err="1"/>
              <a:t>Coomar</a:t>
            </a:r>
            <a:r>
              <a:rPr lang="en-IN" dirty="0"/>
              <a:t>, where the defendant had proposed to pay the plaintiff a certain amount of money if the latter agreed to shut down his shop in a particular locality. However, upon shutting down his shop, the plaintiff was denied payment by the defendant. The court here, ruled that the defendant did not own any money to the plaintiff since the agreement was void (as it was in restraint of trade), even though it imposed partial restraint i.e. extended to only a particular locality.</a:t>
            </a:r>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53141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IN" dirty="0"/>
              <a:t>E</a:t>
            </a:r>
            <a:r>
              <a:rPr lang="en-IN" dirty="0" smtClean="0"/>
              <a:t>xceptions </a:t>
            </a:r>
            <a:r>
              <a:rPr lang="en-IN" dirty="0"/>
              <a:t>to this </a:t>
            </a:r>
            <a:r>
              <a:rPr lang="en-IN" dirty="0" smtClean="0"/>
              <a:t>rule</a:t>
            </a:r>
            <a:endParaRPr lang="en-IN" dirty="0"/>
          </a:p>
        </p:txBody>
      </p:sp>
      <p:sp>
        <p:nvSpPr>
          <p:cNvPr id="3" name="Content Placeholder 2"/>
          <p:cNvSpPr>
            <a:spLocks noGrp="1"/>
          </p:cNvSpPr>
          <p:nvPr>
            <p:ph idx="1"/>
          </p:nvPr>
        </p:nvSpPr>
        <p:spPr>
          <a:xfrm>
            <a:off x="457200" y="1143000"/>
            <a:ext cx="7620000" cy="5257800"/>
          </a:xfrm>
        </p:spPr>
        <p:txBody>
          <a:bodyPr>
            <a:normAutofit fontScale="85000" lnSpcReduction="20000"/>
          </a:bodyPr>
          <a:lstStyle/>
          <a:p>
            <a:r>
              <a:rPr lang="en-IN" b="1" dirty="0" smtClean="0"/>
              <a:t>Sale of Goodwill</a:t>
            </a:r>
          </a:p>
          <a:p>
            <a:pPr marL="114300" indent="0">
              <a:buNone/>
            </a:pPr>
            <a:r>
              <a:rPr lang="de-DE" b="1" dirty="0" smtClean="0"/>
              <a:t>Nordenfelt </a:t>
            </a:r>
            <a:r>
              <a:rPr lang="de-DE" b="1" dirty="0"/>
              <a:t>v Maxim Nordenfelt Guns and Ammunition Co Ltd</a:t>
            </a:r>
            <a:r>
              <a:rPr lang="de-DE" b="1" dirty="0" smtClean="0"/>
              <a:t>.</a:t>
            </a:r>
          </a:p>
          <a:p>
            <a:pPr marL="114300" indent="0" algn="just">
              <a:buNone/>
            </a:pPr>
            <a:r>
              <a:rPr lang="en-IN" dirty="0"/>
              <a:t>An agreement in restriction of trade is legitimate, if: </a:t>
            </a:r>
          </a:p>
          <a:p>
            <a:pPr algn="just"/>
            <a:r>
              <a:rPr lang="en-IN" dirty="0" smtClean="0"/>
              <a:t>There </a:t>
            </a:r>
            <a:r>
              <a:rPr lang="en-IN" dirty="0"/>
              <a:t>is a substantial interest that the party forcing the restriction is attempting to secure.</a:t>
            </a:r>
          </a:p>
          <a:p>
            <a:pPr algn="just"/>
            <a:r>
              <a:rPr lang="en-IN" dirty="0"/>
              <a:t>The restriction is no more than what is important to secure this interest.</a:t>
            </a:r>
          </a:p>
          <a:p>
            <a:pPr algn="just"/>
            <a:r>
              <a:rPr lang="en-IN" dirty="0"/>
              <a:t>Restriction isn’t in opposition to public interest</a:t>
            </a:r>
            <a:r>
              <a:rPr lang="en-IN" dirty="0" smtClean="0"/>
              <a:t>.</a:t>
            </a:r>
          </a:p>
          <a:p>
            <a:pPr algn="just"/>
            <a:endParaRPr lang="en-IN" dirty="0"/>
          </a:p>
          <a:p>
            <a:pPr algn="just"/>
            <a:r>
              <a:rPr lang="en-IN" b="1" dirty="0"/>
              <a:t>Partnership </a:t>
            </a:r>
            <a:r>
              <a:rPr lang="en-IN" b="1" dirty="0" smtClean="0"/>
              <a:t>Act</a:t>
            </a:r>
          </a:p>
          <a:p>
            <a:pPr algn="just"/>
            <a:r>
              <a:rPr lang="en-IN" dirty="0"/>
              <a:t>Section 11, which states that none of the partners would carry on any business till the continuity of the business.</a:t>
            </a:r>
          </a:p>
          <a:p>
            <a:pPr algn="just"/>
            <a:r>
              <a:rPr lang="en-IN" dirty="0"/>
              <a:t>Section 36, which provides the remaining partners to prevent the outgoing partner from opening any business similar to theirs’ in the same locality subject to certain restrictions.</a:t>
            </a:r>
          </a:p>
          <a:p>
            <a:pPr algn="just"/>
            <a:r>
              <a:rPr lang="en-IN" dirty="0"/>
              <a:t>Section 54, which prevents all the partners from engaging in any business of similar kind after dissolution of the firm/business</a:t>
            </a:r>
            <a:r>
              <a:rPr lang="en-IN" dirty="0" smtClean="0"/>
              <a:t>.</a:t>
            </a:r>
          </a:p>
          <a:p>
            <a:pPr marL="114300" indent="0" algn="just">
              <a:buNone/>
            </a:pPr>
            <a:endParaRPr lang="en-IN" dirty="0"/>
          </a:p>
          <a:p>
            <a:pPr algn="just"/>
            <a:r>
              <a:rPr lang="en-IN" b="1" dirty="0" smtClean="0"/>
              <a:t>Trade Combinations</a:t>
            </a:r>
            <a:endParaRPr lang="en-IN" b="1"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3446520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just"/>
            <a:r>
              <a:rPr lang="en-IN" sz="3200" dirty="0"/>
              <a:t>AGREEMENT IN RESTRAINT OF LEGAL PROCEEDINGS </a:t>
            </a:r>
            <a:r>
              <a:rPr lang="en-IN" sz="3200" dirty="0" smtClean="0"/>
              <a:t>(S. 28)</a:t>
            </a:r>
            <a:endParaRPr lang="en-IN" sz="3200" dirty="0"/>
          </a:p>
        </p:txBody>
      </p:sp>
      <p:sp>
        <p:nvSpPr>
          <p:cNvPr id="3" name="Content Placeholder 2"/>
          <p:cNvSpPr>
            <a:spLocks noGrp="1"/>
          </p:cNvSpPr>
          <p:nvPr>
            <p:ph idx="1"/>
          </p:nvPr>
        </p:nvSpPr>
        <p:spPr>
          <a:xfrm>
            <a:off x="457200" y="1371600"/>
            <a:ext cx="7620000" cy="5029200"/>
          </a:xfrm>
        </p:spPr>
        <p:txBody>
          <a:bodyPr/>
          <a:lstStyle/>
          <a:p>
            <a:pPr fontAlgn="base"/>
            <a:r>
              <a:rPr lang="en-IN" dirty="0"/>
              <a:t>An agreement by which one party is </a:t>
            </a:r>
            <a:r>
              <a:rPr lang="en-IN" b="1" dirty="0"/>
              <a:t>debarred from enforcing his rights</a:t>
            </a:r>
            <a:r>
              <a:rPr lang="en-IN" dirty="0"/>
              <a:t> through legal proceedings.</a:t>
            </a:r>
          </a:p>
          <a:p>
            <a:pPr fontAlgn="base"/>
            <a:r>
              <a:rPr lang="en-IN" dirty="0" smtClean="0"/>
              <a:t>An </a:t>
            </a:r>
            <a:r>
              <a:rPr lang="en-IN" dirty="0"/>
              <a:t>agreement that places </a:t>
            </a:r>
            <a:r>
              <a:rPr lang="en-IN" b="1" dirty="0"/>
              <a:t>time-constraint</a:t>
            </a:r>
            <a:r>
              <a:rPr lang="en-IN" dirty="0"/>
              <a:t> for enforcing a legal right through legal proceedings.</a:t>
            </a:r>
          </a:p>
          <a:p>
            <a:pPr marL="114300" indent="0" fontAlgn="base">
              <a:buNone/>
            </a:pPr>
            <a:endParaRPr lang="en-IN" b="1" u="sng" dirty="0" smtClean="0"/>
          </a:p>
          <a:p>
            <a:pPr marL="114300" indent="0" fontAlgn="base">
              <a:buNone/>
            </a:pPr>
            <a:r>
              <a:rPr lang="en-IN" b="1" u="sng" dirty="0" smtClean="0"/>
              <a:t>EXCEPTIONS </a:t>
            </a:r>
            <a:r>
              <a:rPr lang="en-IN" b="1" u="sng" dirty="0"/>
              <a:t>TO THIS PROVISION-</a:t>
            </a:r>
            <a:endParaRPr lang="en-IN" dirty="0"/>
          </a:p>
          <a:p>
            <a:pPr algn="just" fontAlgn="base"/>
            <a:r>
              <a:rPr lang="en-IN" dirty="0"/>
              <a:t>(i) Contracts or agreements that refer any </a:t>
            </a:r>
            <a:r>
              <a:rPr lang="en-IN" b="1" dirty="0"/>
              <a:t>future dispute</a:t>
            </a:r>
            <a:r>
              <a:rPr lang="en-IN" dirty="0"/>
              <a:t> between two parties to Arbitration.</a:t>
            </a:r>
          </a:p>
          <a:p>
            <a:pPr algn="just" fontAlgn="base"/>
            <a:r>
              <a:rPr lang="en-IN" dirty="0"/>
              <a:t>(ii) Contracts or agreements that refer already </a:t>
            </a:r>
            <a:r>
              <a:rPr lang="en-IN" b="1" dirty="0"/>
              <a:t>existing questions or disputes</a:t>
            </a:r>
            <a:r>
              <a:rPr lang="en-IN" dirty="0"/>
              <a:t> to arbitration.</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54626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sz="2800" b="1" dirty="0"/>
              <a:t>AMBIGUOUS and UNCERTAIN AGREEMENTS </a:t>
            </a:r>
            <a:r>
              <a:rPr lang="en-IN" sz="2800" b="1" dirty="0"/>
              <a:t>(</a:t>
            </a:r>
            <a:r>
              <a:rPr lang="en-IN" sz="2800" b="1" dirty="0" smtClean="0"/>
              <a:t>Section 29)</a:t>
            </a:r>
            <a:endParaRPr lang="en-IN" sz="2800" dirty="0"/>
          </a:p>
        </p:txBody>
      </p:sp>
      <p:sp>
        <p:nvSpPr>
          <p:cNvPr id="3" name="Content Placeholder 2"/>
          <p:cNvSpPr>
            <a:spLocks noGrp="1"/>
          </p:cNvSpPr>
          <p:nvPr>
            <p:ph idx="1"/>
          </p:nvPr>
        </p:nvSpPr>
        <p:spPr/>
        <p:txBody>
          <a:bodyPr/>
          <a:lstStyle/>
          <a:p>
            <a:pPr marL="114300" indent="0" algn="just">
              <a:buNone/>
            </a:pPr>
            <a:r>
              <a:rPr lang="en-IN" dirty="0"/>
              <a:t>C</a:t>
            </a:r>
            <a:r>
              <a:rPr lang="en-IN" dirty="0" smtClean="0"/>
              <a:t>ertain </a:t>
            </a:r>
            <a:r>
              <a:rPr lang="en-IN" dirty="0"/>
              <a:t>agreements, the meaning of which is not unambiguous or capable of being made </a:t>
            </a:r>
            <a:r>
              <a:rPr lang="en-IN" dirty="0" smtClean="0"/>
              <a:t>certain, </a:t>
            </a:r>
            <a:r>
              <a:rPr lang="en-IN" dirty="0"/>
              <a:t>are to that extent void</a:t>
            </a:r>
            <a:r>
              <a:rPr lang="en-IN" dirty="0" smtClean="0"/>
              <a:t>.</a:t>
            </a:r>
          </a:p>
          <a:p>
            <a:pPr marL="114300" indent="0" algn="just">
              <a:buNone/>
            </a:pPr>
            <a:endParaRPr lang="en-IN" dirty="0" smtClean="0"/>
          </a:p>
          <a:p>
            <a:pPr marL="114300" indent="0" algn="just">
              <a:buNone/>
            </a:pPr>
            <a:r>
              <a:rPr lang="en-IN" dirty="0" smtClean="0"/>
              <a:t>For </a:t>
            </a:r>
            <a:r>
              <a:rPr lang="en-IN" dirty="0"/>
              <a:t>a valid agreement, there must be no ambiguity between the parties about their rights and obligations. Ambiguity or uncertainty regarding the terms of the agreement shall render the contract void.</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106717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just"/>
            <a:r>
              <a:rPr lang="en-IN" sz="3200" b="1" dirty="0"/>
              <a:t>WAGERING </a:t>
            </a:r>
            <a:r>
              <a:rPr lang="en-IN" sz="3200" b="1" dirty="0" smtClean="0"/>
              <a:t>AGREEMENTS (Section 30)</a:t>
            </a:r>
            <a:endParaRPr lang="en-IN" sz="3200" dirty="0"/>
          </a:p>
        </p:txBody>
      </p:sp>
      <p:sp>
        <p:nvSpPr>
          <p:cNvPr id="3" name="Content Placeholder 2"/>
          <p:cNvSpPr>
            <a:spLocks noGrp="1"/>
          </p:cNvSpPr>
          <p:nvPr>
            <p:ph idx="1"/>
          </p:nvPr>
        </p:nvSpPr>
        <p:spPr>
          <a:xfrm>
            <a:off x="457200" y="1143000"/>
            <a:ext cx="7620000" cy="5257800"/>
          </a:xfrm>
        </p:spPr>
        <p:txBody>
          <a:bodyPr/>
          <a:lstStyle/>
          <a:p>
            <a:pPr marL="114300" indent="0" algn="just">
              <a:buNone/>
            </a:pPr>
            <a:r>
              <a:rPr lang="en-IN" dirty="0"/>
              <a:t>Agreements by way of wager are void and no suit brought for the recovery of anything alleged to be won on any wager, or entrusted on the result of any future/uncertain event is void to the extent of application of </a:t>
            </a:r>
            <a:r>
              <a:rPr lang="en-IN" b="1" dirty="0"/>
              <a:t>Section 30</a:t>
            </a:r>
            <a:r>
              <a:rPr lang="en-IN" dirty="0" smtClean="0"/>
              <a:t>.</a:t>
            </a:r>
          </a:p>
          <a:p>
            <a:pPr marL="114300" indent="0" algn="just">
              <a:buNone/>
            </a:pPr>
            <a:r>
              <a:rPr lang="en-IN" b="1" dirty="0" err="1" smtClean="0"/>
              <a:t>Gherulal</a:t>
            </a:r>
            <a:r>
              <a:rPr lang="en-IN" b="1" dirty="0" smtClean="0"/>
              <a:t> Parekh v </a:t>
            </a:r>
            <a:r>
              <a:rPr lang="en-IN" b="1" dirty="0" err="1" smtClean="0"/>
              <a:t>Mahadeodas</a:t>
            </a:r>
            <a:r>
              <a:rPr lang="en-IN" b="1" dirty="0" smtClean="0"/>
              <a:t> </a:t>
            </a:r>
            <a:r>
              <a:rPr lang="en-IN" b="1" dirty="0" err="1" smtClean="0"/>
              <a:t>Maiya</a:t>
            </a:r>
            <a:endParaRPr lang="en-IN" dirty="0"/>
          </a:p>
          <a:p>
            <a:pPr marL="114300" indent="0" algn="just" fontAlgn="base">
              <a:buNone/>
            </a:pPr>
            <a:r>
              <a:rPr lang="en-IN" dirty="0"/>
              <a:t>A Wagering agreement must satisfy the following </a:t>
            </a:r>
            <a:r>
              <a:rPr lang="en-IN" dirty="0" smtClean="0"/>
              <a:t>essentials—</a:t>
            </a:r>
          </a:p>
          <a:p>
            <a:pPr marL="114300" indent="0" algn="just" fontAlgn="base">
              <a:buNone/>
            </a:pPr>
            <a:r>
              <a:rPr lang="en-IN" dirty="0"/>
              <a:t>(</a:t>
            </a:r>
            <a:r>
              <a:rPr lang="en-IN" b="1" dirty="0" err="1"/>
              <a:t>Carlill</a:t>
            </a:r>
            <a:r>
              <a:rPr lang="en-IN" b="1" dirty="0"/>
              <a:t> v. Carbolic Smoke Ball Co</a:t>
            </a:r>
            <a:r>
              <a:rPr lang="en-IN" dirty="0" smtClean="0"/>
              <a:t>.)</a:t>
            </a:r>
          </a:p>
          <a:p>
            <a:pPr algn="just" fontAlgn="base"/>
            <a:r>
              <a:rPr lang="en-IN" dirty="0" smtClean="0"/>
              <a:t>The </a:t>
            </a:r>
            <a:r>
              <a:rPr lang="en-IN" dirty="0"/>
              <a:t>parties have opposite or polar views regarding the outcome of the uncertain event. </a:t>
            </a:r>
            <a:endParaRPr lang="en-IN" dirty="0" smtClean="0"/>
          </a:p>
          <a:p>
            <a:pPr algn="just" fontAlgn="base"/>
            <a:r>
              <a:rPr lang="en-IN" dirty="0" smtClean="0"/>
              <a:t>There </a:t>
            </a:r>
            <a:r>
              <a:rPr lang="en-IN" dirty="0"/>
              <a:t>are opportunities of gain or loss to the parties on the determination of the event one way or other. </a:t>
            </a:r>
            <a:endParaRPr lang="en-IN" dirty="0" smtClean="0"/>
          </a:p>
          <a:p>
            <a:pPr algn="just" fontAlgn="base"/>
            <a:r>
              <a:rPr lang="en-IN" dirty="0" smtClean="0"/>
              <a:t>The </a:t>
            </a:r>
            <a:r>
              <a:rPr lang="en-IN" dirty="0"/>
              <a:t>parties have no other interest except winning or losing. </a:t>
            </a: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70249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just"/>
            <a:r>
              <a:rPr lang="en-IN" sz="3200" b="1" dirty="0"/>
              <a:t>WAGERING AGREEMENTS &amp; COLLATERAL </a:t>
            </a:r>
            <a:r>
              <a:rPr lang="en-IN" sz="3200" b="1" dirty="0" smtClean="0"/>
              <a:t>TRANSACTIONS</a:t>
            </a:r>
            <a:endParaRPr lang="en-IN" sz="3200" b="1" dirty="0"/>
          </a:p>
        </p:txBody>
      </p:sp>
      <p:sp>
        <p:nvSpPr>
          <p:cNvPr id="3" name="Content Placeholder 2"/>
          <p:cNvSpPr>
            <a:spLocks noGrp="1"/>
          </p:cNvSpPr>
          <p:nvPr>
            <p:ph idx="1"/>
          </p:nvPr>
        </p:nvSpPr>
        <p:spPr>
          <a:xfrm>
            <a:off x="457200" y="1371600"/>
            <a:ext cx="7620000" cy="5029200"/>
          </a:xfrm>
        </p:spPr>
        <p:txBody>
          <a:bodyPr/>
          <a:lstStyle/>
          <a:p>
            <a:pPr marL="114300" indent="0" algn="just">
              <a:buNone/>
            </a:pPr>
            <a:r>
              <a:rPr lang="en-IN" dirty="0"/>
              <a:t>Even though a wagering agreement is void and unenforceable by law, it is not forbidden by law and hence the object of a wagering agreement is not unlawful as per the provisions of Section 23 of the Indian Contract Act, 1872.</a:t>
            </a:r>
          </a:p>
          <a:p>
            <a:pPr marL="114300" indent="0" algn="just">
              <a:buNone/>
            </a:pPr>
            <a:endParaRPr lang="en-IN" dirty="0"/>
          </a:p>
          <a:p>
            <a:pPr marL="114300" indent="0" algn="just">
              <a:buNone/>
            </a:pPr>
            <a:r>
              <a:rPr lang="en-IN" dirty="0"/>
              <a:t>The above principle was upheld by the Supreme Court in </a:t>
            </a:r>
            <a:r>
              <a:rPr lang="en-IN" b="1" dirty="0" err="1"/>
              <a:t>Gherulal</a:t>
            </a:r>
            <a:r>
              <a:rPr lang="en-IN" b="1" dirty="0"/>
              <a:t> Parekh v. </a:t>
            </a:r>
            <a:r>
              <a:rPr lang="en-IN" b="1" dirty="0" err="1" smtClean="0"/>
              <a:t>Mahadeodas</a:t>
            </a:r>
            <a:r>
              <a:rPr lang="en-IN" b="1" dirty="0" smtClean="0"/>
              <a:t> </a:t>
            </a:r>
            <a:r>
              <a:rPr lang="en-IN" dirty="0"/>
              <a:t>when it allowed for claims of one of the parties who were in a partnership for carrying on wagering agreements, and a claim was made for reimbursement of loss.</a:t>
            </a:r>
          </a:p>
          <a:p>
            <a:pPr marL="114300" indent="0">
              <a:buNone/>
            </a:pPr>
            <a:endParaRPr lang="en-IN"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232917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96962"/>
          </a:xfrm>
        </p:spPr>
        <p:txBody>
          <a:bodyPr/>
          <a:lstStyle/>
          <a:p>
            <a:pPr algn="just" fontAlgn="base"/>
            <a:r>
              <a:rPr lang="en-IN" dirty="0"/>
              <a:t/>
            </a:r>
            <a:br>
              <a:rPr lang="en-IN" dirty="0"/>
            </a:br>
            <a:r>
              <a:rPr lang="en-IN" sz="2800" b="1" dirty="0"/>
              <a:t>AGREEMENTS TO PERFORM AN IMPOSSIBLE ACT </a:t>
            </a:r>
            <a:r>
              <a:rPr lang="en-IN" sz="2800" b="1" dirty="0" smtClean="0"/>
              <a:t>(S.56)</a:t>
            </a:r>
            <a:r>
              <a:rPr lang="en-IN" sz="4400" dirty="0"/>
              <a:t/>
            </a:r>
            <a:br>
              <a:rPr lang="en-IN" sz="4400" dirty="0"/>
            </a:br>
            <a:endParaRPr lang="en-IN" dirty="0"/>
          </a:p>
        </p:txBody>
      </p:sp>
      <p:sp>
        <p:nvSpPr>
          <p:cNvPr id="3" name="Content Placeholder 2"/>
          <p:cNvSpPr>
            <a:spLocks noGrp="1"/>
          </p:cNvSpPr>
          <p:nvPr>
            <p:ph idx="1"/>
          </p:nvPr>
        </p:nvSpPr>
        <p:spPr/>
        <p:txBody>
          <a:bodyPr/>
          <a:lstStyle/>
          <a:p>
            <a:pPr marL="114300" indent="0" algn="just">
              <a:buNone/>
            </a:pPr>
            <a:r>
              <a:rPr lang="en-IN" dirty="0"/>
              <a:t>Any agreement which entails the performance of an impossible task shall be void to the extent of its impossibility as per Section 56 of the Contract Act</a:t>
            </a:r>
            <a:r>
              <a:rPr lang="en-IN" dirty="0" smtClean="0"/>
              <a:t>.</a:t>
            </a:r>
          </a:p>
          <a:p>
            <a:pPr marL="114300" indent="0" algn="just">
              <a:buNone/>
            </a:pPr>
            <a:endParaRPr lang="en-IN" dirty="0"/>
          </a:p>
          <a:p>
            <a:pPr marL="114300" indent="0" algn="just">
              <a:buNone/>
            </a:pPr>
            <a:endParaRPr lang="en-IN" dirty="0"/>
          </a:p>
        </p:txBody>
      </p:sp>
      <p:sp>
        <p:nvSpPr>
          <p:cNvPr id="4" name="Footer Placeholder 3"/>
          <p:cNvSpPr>
            <a:spLocks noGrp="1"/>
          </p:cNvSpPr>
          <p:nvPr>
            <p:ph type="ftr" sz="quarter" idx="11"/>
          </p:nvPr>
        </p:nvSpPr>
        <p:spPr/>
        <p:txBody>
          <a:bodyPr/>
          <a:lstStyle/>
          <a:p>
            <a:r>
              <a:rPr lang="en-US" smtClean="0"/>
              <a:t>Samiuddin, Contract Law I</a:t>
            </a:r>
            <a:endParaRPr lang="en-US"/>
          </a:p>
        </p:txBody>
      </p:sp>
    </p:spTree>
    <p:extLst>
      <p:ext uri="{BB962C8B-B14F-4D97-AF65-F5344CB8AC3E}">
        <p14:creationId xmlns:p14="http://schemas.microsoft.com/office/powerpoint/2010/main" val="790762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654</TotalTime>
  <Words>1027</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Void Agreements (S. 2(g))</vt:lpstr>
      <vt:lpstr>Restraint of marriage (S. 26)</vt:lpstr>
      <vt:lpstr>Restraint of trade (S. 27)</vt:lpstr>
      <vt:lpstr>Exceptions to this rule</vt:lpstr>
      <vt:lpstr>AGREEMENT IN RESTRAINT OF LEGAL PROCEEDINGS (S. 28)</vt:lpstr>
      <vt:lpstr>AMBIGUOUS and UNCERTAIN AGREEMENTS (Section 29)</vt:lpstr>
      <vt:lpstr>WAGERING AGREEMENTS (Section 30)</vt:lpstr>
      <vt:lpstr>WAGERING AGREEMENTS &amp; COLLATERAL TRANSACTIONS</vt:lpstr>
      <vt:lpstr> AGREEMENTS TO PERFORM AN IMPOSSIBLE ACT (S.56) </vt:lpstr>
      <vt:lpstr>Agreements contingent on impossible events void (S. 36)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Samiuddin</dc:creator>
  <cp:lastModifiedBy>Samiuddin</cp:lastModifiedBy>
  <cp:revision>7</cp:revision>
  <dcterms:created xsi:type="dcterms:W3CDTF">2006-08-16T00:00:00Z</dcterms:created>
  <dcterms:modified xsi:type="dcterms:W3CDTF">2022-10-01T10:41:42Z</dcterms:modified>
</cp:coreProperties>
</file>