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08" r:id="rId11"/>
    <p:sldId id="28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9B824C-0B12-443F-AB54-4D312E2C5FD2}">
          <p14:sldIdLst>
            <p14:sldId id="256"/>
            <p14:sldId id="257"/>
            <p14:sldId id="309"/>
            <p14:sldId id="310"/>
            <p14:sldId id="311"/>
            <p14:sldId id="312"/>
            <p14:sldId id="313"/>
            <p14:sldId id="314"/>
            <p14:sldId id="315"/>
            <p14:sldId id="308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34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71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4721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01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8577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89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78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93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45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8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60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5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38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84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36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0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5B02-87BC-4000-A2F8-E0D2B34CD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993913"/>
            <a:ext cx="7888725" cy="1020417"/>
          </a:xfrm>
        </p:spPr>
        <p:txBody>
          <a:bodyPr/>
          <a:lstStyle/>
          <a:p>
            <a:pPr algn="ctr"/>
            <a:r>
              <a:rPr lang="en-IN" sz="3200" b="1" u="sng" dirty="0">
                <a:solidFill>
                  <a:srgbClr val="FF0000"/>
                </a:solidFill>
              </a:rPr>
              <a:t>PARAMETRIC AND NON-PARAMETRIC TESTS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C7168-76CD-4A67-8AE0-BACB8D3D1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5826" y="4479235"/>
            <a:ext cx="5036641" cy="1895061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Ms. Priyanka Maurya,</a:t>
            </a:r>
          </a:p>
          <a:p>
            <a:pPr algn="ctr"/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</a:p>
          <a:p>
            <a:pPr algn="ctr"/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Education,  C.S.J.M. University, Kanpur</a:t>
            </a:r>
          </a:p>
          <a:p>
            <a:pPr algn="ctr"/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Email- priyanka@csjmu.ac.in</a:t>
            </a:r>
          </a:p>
        </p:txBody>
      </p:sp>
    </p:spTree>
    <p:extLst>
      <p:ext uri="{BB962C8B-B14F-4D97-AF65-F5344CB8AC3E}">
        <p14:creationId xmlns:p14="http://schemas.microsoft.com/office/powerpoint/2010/main" val="3364364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D08FE-869F-4FAC-A5B0-AC2CF4528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1548"/>
            <a:ext cx="9672614" cy="1440070"/>
          </a:xfrm>
        </p:spPr>
        <p:txBody>
          <a:bodyPr/>
          <a:lstStyle/>
          <a:p>
            <a:pPr algn="ctr"/>
            <a:r>
              <a:rPr lang="en-IN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IN" u="sng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E0BBA-4242-476D-B889-CBC9791DE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7739"/>
            <a:ext cx="8596668" cy="4583623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IN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Ary</a:t>
            </a: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Donald &amp; et al. Introduction to Research in 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ducation. WADSWORTH ,CENGAGE Learning. </a:t>
            </a:r>
          </a:p>
          <a:p>
            <a:pPr marL="457200" indent="-457200" algn="just">
              <a:buAutoNum type="arabicPeriod"/>
            </a:pPr>
            <a:r>
              <a:rPr lang="en-IN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Garrett,H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.(1981). Statistics in Psychology and Education. Bombay: Vakils, </a:t>
            </a:r>
            <a:r>
              <a:rPr lang="en-IN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Feffers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Simons Ltd.</a:t>
            </a:r>
          </a:p>
          <a:p>
            <a:pPr marL="457200" indent="-457200" algn="just">
              <a:buAutoNum type="arabicPeriod"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Ille T., Milic N. (2008). Statistical Tests. In: </a:t>
            </a:r>
            <a:r>
              <a:rPr lang="en-IN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Kirch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W.(eds) </a:t>
            </a:r>
            <a:r>
              <a:rPr lang="en-IN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Encyclopedia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Public Health. Springer, Dordrecht. https://doi.org/10.1007/978-1-4020-5614-7_3349.</a:t>
            </a:r>
          </a:p>
          <a:p>
            <a:pPr marL="457200" indent="-457200" algn="just">
              <a:buAutoNum type="arabicPeriod"/>
            </a:pPr>
            <a:r>
              <a:rPr lang="en-IN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Koul</a:t>
            </a: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Lokesh(2009).Methodology of educational research. Vikas 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ublishing 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ouse 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I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vt Ltd. Pp-199-203.</a:t>
            </a:r>
            <a:endParaRPr lang="en-IN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4920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B4382A-B1E6-4616-B7CE-052AF965FEBC}"/>
              </a:ext>
            </a:extLst>
          </p:cNvPr>
          <p:cNvSpPr/>
          <p:nvPr/>
        </p:nvSpPr>
        <p:spPr>
          <a:xfrm>
            <a:off x="927652" y="2967335"/>
            <a:ext cx="8881449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8405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A3B8E-82A1-4FF0-9DD8-1352C6389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2609"/>
          </a:xfrm>
        </p:spPr>
        <p:txBody>
          <a:bodyPr>
            <a:normAutofit fontScale="90000"/>
          </a:bodyPr>
          <a:lstStyle/>
          <a:p>
            <a:r>
              <a:rPr lang="en-IN" sz="5400" b="1" u="sng" dirty="0">
                <a:solidFill>
                  <a:srgbClr val="FF0000"/>
                </a:solidFill>
              </a:rPr>
              <a:t>CONTENT</a:t>
            </a:r>
            <a:r>
              <a:rPr lang="en-IN" b="1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9727D-EEB8-468D-9974-515AD4AA0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26365"/>
            <a:ext cx="8596668" cy="33511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Statistical test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Types of Statistical test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Assumptions of Parametric test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Assumptions of Non-parametric test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Difference between Parametric and </a:t>
            </a:r>
            <a:r>
              <a:rPr lang="en-IN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IN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on-parametric test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05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8A03C-9FA1-414A-9E3E-7AA2C2CF9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solidFill>
                  <a:srgbClr val="FF0000"/>
                </a:solidFill>
              </a:rPr>
              <a:t>STATISTICAL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1933C-2AB2-4F68-8FB8-89D20593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statistical test is a procedure for deciding whether a hypothesis about a quantitative feature of a population is true or false (Ille T., Milic N.,2008).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Statistical test is a way to evaluate the evidence the data provides against a hypothesis ( Null hypothesis).</a:t>
            </a:r>
          </a:p>
        </p:txBody>
      </p:sp>
    </p:spTree>
    <p:extLst>
      <p:ext uri="{BB962C8B-B14F-4D97-AF65-F5344CB8AC3E}">
        <p14:creationId xmlns:p14="http://schemas.microsoft.com/office/powerpoint/2010/main" val="465150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E6868-FA6E-49C7-9C74-D3A682DD4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878"/>
          </a:xfrm>
        </p:spPr>
        <p:txBody>
          <a:bodyPr/>
          <a:lstStyle/>
          <a:p>
            <a:r>
              <a:rPr lang="en-IN" b="1" u="sng" dirty="0">
                <a:solidFill>
                  <a:srgbClr val="FF0000"/>
                </a:solidFill>
              </a:rPr>
              <a:t>TYPES OF STATISTICAL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FA57-02CF-49F0-855E-0F6E87158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7009"/>
            <a:ext cx="8596668" cy="446435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PARAMETRIC TEST</a:t>
            </a:r>
          </a:p>
          <a:p>
            <a:pPr>
              <a:buFont typeface="+mj-lt"/>
              <a:buAutoNum type="arabicPeriod"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NON-PARAMETRIC TEST</a:t>
            </a:r>
          </a:p>
        </p:txBody>
      </p:sp>
    </p:spTree>
    <p:extLst>
      <p:ext uri="{BB962C8B-B14F-4D97-AF65-F5344CB8AC3E}">
        <p14:creationId xmlns:p14="http://schemas.microsoft.com/office/powerpoint/2010/main" val="117987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F1458-A290-4BB1-8064-B5EC068C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solidFill>
                  <a:srgbClr val="FF0000"/>
                </a:solidFill>
              </a:rPr>
              <a:t>PARAMETRIC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2D071-BCC6-4B47-97B3-40E7E80BF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0261"/>
            <a:ext cx="8596668" cy="4451101"/>
          </a:xfrm>
        </p:spPr>
        <p:txBody>
          <a:bodyPr>
            <a:normAutofit/>
          </a:bodyPr>
          <a:lstStyle/>
          <a:p>
            <a:pPr algn="just"/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parametric test is one that makes certain assumptions about the parameters of the population distribution (s) from which the sample is taken.</a:t>
            </a:r>
          </a:p>
          <a:p>
            <a:pPr algn="just"/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(parameters are measures computed from all the observations in a population- examples are the population mean and standard deviation)</a:t>
            </a:r>
            <a:endParaRPr lang="en-I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Examples- t-test, F-test, ANOVA etc.</a:t>
            </a:r>
          </a:p>
        </p:txBody>
      </p:sp>
    </p:spTree>
    <p:extLst>
      <p:ext uri="{BB962C8B-B14F-4D97-AF65-F5344CB8AC3E}">
        <p14:creationId xmlns:p14="http://schemas.microsoft.com/office/powerpoint/2010/main" val="3694375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B6082-9875-406D-B119-F6A9469E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solidFill>
                  <a:srgbClr val="FF0000"/>
                </a:solidFill>
              </a:rPr>
              <a:t>ASSUMPTIONS OF PARAMETRIC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0004C-250A-48F4-85F7-92293DCFB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7497"/>
            <a:ext cx="8596668" cy="4543866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 observations.</a:t>
            </a: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observation must be independent i.e. the selection of one case must not be dependent upon the selection of any other case.</a:t>
            </a: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sample must be drawn from a normally distributed population.</a:t>
            </a: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sample drawn from a population must have equal ( nearly equal) variances, this condition is known as homogeneity of variance i.e. there should not be significant difference among the variances of different samples.</a:t>
            </a: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data must be expressed in interval or ratio scales.</a:t>
            </a: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size should be large.</a:t>
            </a:r>
          </a:p>
        </p:txBody>
      </p:sp>
    </p:spTree>
    <p:extLst>
      <p:ext uri="{BB962C8B-B14F-4D97-AF65-F5344CB8AC3E}">
        <p14:creationId xmlns:p14="http://schemas.microsoft.com/office/powerpoint/2010/main" val="3103066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D1512-B8EC-4DFD-858A-1FA682D2B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solidFill>
                  <a:srgbClr val="FF0000"/>
                </a:solidFill>
              </a:rPr>
              <a:t>NON-PARAMETRIC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2F3E0-ACB0-40C3-BAA0-E2A34F060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0261"/>
            <a:ext cx="8596668" cy="4451101"/>
          </a:xfrm>
        </p:spPr>
        <p:txBody>
          <a:bodyPr>
            <a:normAutofit/>
          </a:bodyPr>
          <a:lstStyle/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non-parametric test is one which does not specify any conditions about the parameter of the population from which the sample is drawn.</a:t>
            </a: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these statistical tests do not make any specified and precise assumptions about the form of the distribution of the population, hence known as distribution free test.</a:t>
            </a: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Example- Chi-square test, Median test, Mann-Whitney U test etc.</a:t>
            </a:r>
          </a:p>
        </p:txBody>
      </p:sp>
    </p:spTree>
    <p:extLst>
      <p:ext uri="{BB962C8B-B14F-4D97-AF65-F5344CB8AC3E}">
        <p14:creationId xmlns:p14="http://schemas.microsoft.com/office/powerpoint/2010/main" val="1592594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956E-3BED-44C4-89DB-395071708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solidFill>
                  <a:srgbClr val="FF0000"/>
                </a:solidFill>
              </a:rPr>
              <a:t>ASSUMPTIONS OF NON-PARAMETRIC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D3475-081E-438F-A285-2FC1F0C8A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5791"/>
            <a:ext cx="8596668" cy="4265571"/>
          </a:xfrm>
        </p:spPr>
        <p:txBody>
          <a:bodyPr>
            <a:normAutofit/>
          </a:bodyPr>
          <a:lstStyle/>
          <a:p>
            <a:pPr algn="just"/>
            <a:r>
              <a:rPr lang="en-IN" sz="2800" b="1" u="sng" dirty="0"/>
              <a:t>NON-PARAMETRIC TESTS ARE </a:t>
            </a:r>
            <a:r>
              <a:rPr lang="en-IN" sz="2800" b="1" u="sng" dirty="0">
                <a:solidFill>
                  <a:schemeClr val="tx1"/>
                </a:solidFill>
              </a:rPr>
              <a:t>ASSUMPTION</a:t>
            </a:r>
            <a:r>
              <a:rPr lang="en-IN" sz="2800" b="1" u="sng" dirty="0"/>
              <a:t> FREE </a:t>
            </a:r>
          </a:p>
          <a:p>
            <a:pPr algn="just"/>
            <a:r>
              <a:rPr lang="en-IN" sz="2800" b="1" u="sng" dirty="0"/>
              <a:t>Non-parametric tests can be used-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800" dirty="0"/>
              <a:t>Distribution of the population does not follow N.P.C.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800" dirty="0"/>
              <a:t>Sample size is small.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800" dirty="0"/>
              <a:t>Data is obtained on either nominal or ordinal scale.</a:t>
            </a:r>
          </a:p>
        </p:txBody>
      </p:sp>
    </p:spTree>
    <p:extLst>
      <p:ext uri="{BB962C8B-B14F-4D97-AF65-F5344CB8AC3E}">
        <p14:creationId xmlns:p14="http://schemas.microsoft.com/office/powerpoint/2010/main" val="1040596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88D7A-25EF-4FC4-9657-642408DEE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parametric and non-parametric test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F367A-FCB4-4B3D-8FCC-8A53E42D4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736035"/>
            <a:ext cx="4185623" cy="543339"/>
          </a:xfrm>
        </p:spPr>
        <p:txBody>
          <a:bodyPr/>
          <a:lstStyle/>
          <a:p>
            <a:r>
              <a:rPr lang="en-IN" b="1" u="sng" dirty="0"/>
              <a:t>PARAMETRIC TEST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2BB308-A998-4A15-B8EF-0DE852646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372139"/>
            <a:ext cx="4185623" cy="3669223"/>
          </a:xfrm>
        </p:spPr>
        <p:txBody>
          <a:bodyPr/>
          <a:lstStyle/>
          <a:p>
            <a:pPr algn="just"/>
            <a:r>
              <a:rPr lang="en-IN" dirty="0">
                <a:solidFill>
                  <a:schemeClr val="tx1"/>
                </a:solidFill>
              </a:rPr>
              <a:t>Based on assumptions.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Data should be taken from normally distributed population.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Random selection of samples.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Sample size must be large.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Data must obtained on interval or ratio scale.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More powerful than non-parametric tests.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8A1A634-A0A6-4186-A0BA-71FB00E5E9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736035"/>
            <a:ext cx="4185618" cy="543339"/>
          </a:xfrm>
        </p:spPr>
        <p:txBody>
          <a:bodyPr/>
          <a:lstStyle/>
          <a:p>
            <a:r>
              <a:rPr lang="en-IN" b="1" u="sng" dirty="0"/>
              <a:t>NON-PARAMETRIC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65602D4-2BD2-43BF-A3DE-534523D6A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372139"/>
            <a:ext cx="4185617" cy="3669223"/>
          </a:xfrm>
        </p:spPr>
        <p:txBody>
          <a:bodyPr/>
          <a:lstStyle/>
          <a:p>
            <a:pPr algn="just"/>
            <a:r>
              <a:rPr lang="en-IN" dirty="0">
                <a:solidFill>
                  <a:schemeClr val="tx1"/>
                </a:solidFill>
              </a:rPr>
              <a:t>Assumptions free.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Can be used on data that are not normally distributed.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Samples are not randomly selected.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Applicable on small sample size.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It is used when data is obtained on nominal or ordinal scale.</a:t>
            </a:r>
          </a:p>
          <a:p>
            <a:pPr algn="just"/>
            <a:r>
              <a:rPr lang="en-IN" dirty="0">
                <a:solidFill>
                  <a:schemeClr val="tx1"/>
                </a:solidFill>
              </a:rPr>
              <a:t>Have less power than the equivalent parametric test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8031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drape"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674</TotalTime>
  <Words>580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PARAMETRIC AND NON-PARAMETRIC TESTS</vt:lpstr>
      <vt:lpstr>CONTENT:</vt:lpstr>
      <vt:lpstr>STATISTICAL TEST</vt:lpstr>
      <vt:lpstr>TYPES OF STATISTICAL TEST</vt:lpstr>
      <vt:lpstr>PARAMETRIC TEST</vt:lpstr>
      <vt:lpstr>ASSUMPTIONS OF PARAMETRIC TEST</vt:lpstr>
      <vt:lpstr>NON-PARAMETRIC TEST</vt:lpstr>
      <vt:lpstr>ASSUMPTIONS OF NON-PARAMETRIC TEST</vt:lpstr>
      <vt:lpstr>Difference between parametric and non-parametric test</vt:lpstr>
      <vt:lpstr>References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</dc:title>
  <dc:creator>DELL</dc:creator>
  <cp:lastModifiedBy>DELL</cp:lastModifiedBy>
  <cp:revision>111</cp:revision>
  <dcterms:created xsi:type="dcterms:W3CDTF">2020-08-05T07:35:15Z</dcterms:created>
  <dcterms:modified xsi:type="dcterms:W3CDTF">2021-04-23T18:03:20Z</dcterms:modified>
</cp:coreProperties>
</file>