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93" r:id="rId1"/>
  </p:sldMasterIdLst>
  <p:sldIdLst>
    <p:sldId id="256" r:id="rId2"/>
    <p:sldId id="258" r:id="rId3"/>
    <p:sldId id="259" r:id="rId4"/>
    <p:sldId id="260" r:id="rId5"/>
    <p:sldId id="261" r:id="rId6"/>
    <p:sldId id="262" r:id="rId7"/>
    <p:sldId id="263" r:id="rId8"/>
    <p:sldId id="264" r:id="rId9"/>
    <p:sldId id="265" r:id="rId10"/>
    <p:sldId id="266" r:id="rId11"/>
    <p:sldId id="267" r:id="rId12"/>
    <p:sldId id="25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2" d="100"/>
          <a:sy n="72" d="100"/>
        </p:scale>
        <p:origin x="-552"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B9EBBA-996F-894A-B54A-D6246ED52CEA}" type="datetimeFigureOut">
              <a:rPr lang="en-US" dirty="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77813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13-Oct-22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343087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413657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13-Oct-22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114144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C52C72-DE31-F449-A4ED-4C594FD91407}" type="datetimeFigureOut">
              <a:rPr lang="en-US" dirty="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61912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62726E-379B-B349-9EED-81ED093FA806}" type="datetimeFigureOut">
              <a:rPr lang="en-US" dirty="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84232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dirty="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57471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13-Oct-22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60523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302355-E14B-8545-A8F8-0FE83CC9D524}" type="datetimeFigureOut">
              <a:rPr lang="en-US" dirty="0"/>
              <a:pPr/>
              <a:t>13-Oct-22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6901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640F58-564D-2B4F-AE67-E407BA4FCF45}" type="datetimeFigureOut">
              <a:rPr lang="en-US" dirty="0"/>
              <a:pPr/>
              <a:t>13-Oct-22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76426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3A34C8-038E-2045-AF43-DF7DBB8E0E9E}" type="datetimeFigureOut">
              <a:rPr lang="en-US" dirty="0"/>
              <a:pPr/>
              <a:t>13-Oct-22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118557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13-Oct-22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309777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13-Oct-22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8590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13-Oct-22</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2512491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13-Oct-22</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a:p>
        </p:txBody>
      </p:sp>
    </p:spTree>
    <p:extLst>
      <p:ext uri="{BB962C8B-B14F-4D97-AF65-F5344CB8AC3E}">
        <p14:creationId xmlns:p14="http://schemas.microsoft.com/office/powerpoint/2010/main" val="1379771829"/>
      </p:ext>
    </p:extLst>
  </p:cSld>
  <p:clrMap bg1="dk1" tx1="lt1" bg2="dk2" tx2="lt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 id="2147483907"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342C456E-C6D6-6148-982D-14D0C9E789BE}"/>
              </a:ext>
            </a:extLst>
          </p:cNvPr>
          <p:cNvSpPr>
            <a:spLocks noGrp="1"/>
          </p:cNvSpPr>
          <p:nvPr>
            <p:ph type="title"/>
          </p:nvPr>
        </p:nvSpPr>
        <p:spPr/>
        <p:txBody>
          <a:bodyPr/>
          <a:lstStyle/>
          <a:p>
            <a:r>
              <a:rPr lang="x-none">
                <a:latin typeface="Arial Black" panose="020B0604020202020204" pitchFamily="34" charset="0"/>
                <a:ea typeface="Bernard MT Condensed" panose="02000000000000000000" pitchFamily="2" charset="0"/>
                <a:cs typeface="Arial Black" panose="020B0604020202020204" pitchFamily="34" charset="0"/>
              </a:rPr>
              <a:t>PADAM SHRI AWARD</a:t>
            </a:r>
            <a:r>
              <a:rPr lang="x-none"/>
              <a:t> </a:t>
            </a:r>
            <a:endParaRPr lang="en-US"/>
          </a:p>
        </p:txBody>
      </p:sp>
      <p:pic>
        <p:nvPicPr>
          <p:cNvPr id="6" name="Picture 6">
            <a:extLst>
              <a:ext uri="{FF2B5EF4-FFF2-40B4-BE49-F238E27FC236}">
                <a16:creationId xmlns:a16="http://schemas.microsoft.com/office/drawing/2014/main" xmlns="" id="{AAFE6281-F786-994E-8BFC-EFC122377AD5}"/>
              </a:ext>
            </a:extLst>
          </p:cNvPr>
          <p:cNvPicPr>
            <a:picLocks noGrp="1" noChangeAspect="1"/>
          </p:cNvPicPr>
          <p:nvPr>
            <p:ph idx="1"/>
          </p:nvPr>
        </p:nvPicPr>
        <p:blipFill>
          <a:blip r:embed="rId2"/>
          <a:stretch>
            <a:fillRect/>
          </a:stretch>
        </p:blipFill>
        <p:spPr>
          <a:xfrm>
            <a:off x="304929" y="2497532"/>
            <a:ext cx="3807451" cy="3785652"/>
          </a:xfrm>
        </p:spPr>
      </p:pic>
      <p:sp>
        <p:nvSpPr>
          <p:cNvPr id="7" name="TextBox 6">
            <a:extLst>
              <a:ext uri="{FF2B5EF4-FFF2-40B4-BE49-F238E27FC236}">
                <a16:creationId xmlns:a16="http://schemas.microsoft.com/office/drawing/2014/main" xmlns="" id="{1BF7D2F7-C2A6-1C4F-9BCB-9381F768E3C6}"/>
              </a:ext>
            </a:extLst>
          </p:cNvPr>
          <p:cNvSpPr txBox="1"/>
          <p:nvPr/>
        </p:nvSpPr>
        <p:spPr>
          <a:xfrm>
            <a:off x="4634385" y="2497532"/>
            <a:ext cx="7377458" cy="3785652"/>
          </a:xfrm>
          <a:prstGeom prst="rect">
            <a:avLst/>
          </a:prstGeom>
          <a:solidFill>
            <a:schemeClr val="tx2">
              <a:lumMod val="40000"/>
              <a:lumOff val="60000"/>
            </a:schemeClr>
          </a:solidFill>
        </p:spPr>
        <p:txBody>
          <a:bodyPr wrap="square">
            <a:spAutoFit/>
          </a:bodyPr>
          <a:lstStyle/>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Started in </a:t>
            </a:r>
            <a:r>
              <a:rPr lang="en-GB" sz="2000" b="1">
                <a:latin typeface="Hadassah Friedlaender" panose="02020603050405020304" pitchFamily="18" charset="-79"/>
                <a:cs typeface="Hadassah Friedlaender" panose="02020603050405020304" pitchFamily="18" charset="-79"/>
              </a:rPr>
              <a:t>195</a:t>
            </a:r>
            <a:r>
              <a:rPr lang="x-none" sz="2000" b="1">
                <a:latin typeface="Hadassah Friedlaender" panose="02020603050405020304" pitchFamily="18" charset="-79"/>
                <a:cs typeface="Hadassah Friedlaender" panose="02020603050405020304" pitchFamily="18" charset="-79"/>
              </a:rPr>
              <a:t>4</a:t>
            </a:r>
            <a:endParaRPr lang="en-GB" sz="2000" b="1">
              <a:latin typeface="Hadassah Friedlaender" panose="02020603050405020304" pitchFamily="18" charset="-79"/>
              <a:cs typeface="Hadassah Friedlaender" panose="02020603050405020304" pitchFamily="18" charset="-79"/>
            </a:endParaRPr>
          </a:p>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This is the Fourth Highest Civilian Award After Bharat Ratan, Padma Vibhushan and Padma Bhushan.</a:t>
            </a:r>
            <a:endParaRPr lang="en-GB" sz="2000" b="1">
              <a:latin typeface="Hadassah Friedlaender" panose="02020603050405020304" pitchFamily="18" charset="-79"/>
              <a:cs typeface="Hadassah Friedlaender" panose="02020603050405020304" pitchFamily="18" charset="-79"/>
            </a:endParaRPr>
          </a:p>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It is Awarded irrespective citizenship to recognise their distinguished contribution in various spheres of activities including the Arts, Education, Industry, Literature, Science, Sports, Medicine, Social Service, and Public Affairs. </a:t>
            </a:r>
            <a:endParaRPr lang="en-GB" sz="2000" b="1">
              <a:latin typeface="Hadassah Friedlaender" panose="02020603050405020304" pitchFamily="18" charset="-79"/>
              <a:cs typeface="Hadassah Friedlaender" panose="02020603050405020304" pitchFamily="18" charset="-79"/>
            </a:endParaRPr>
          </a:p>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Presented by Government of India. </a:t>
            </a:r>
            <a:endParaRPr lang="en-GB" sz="2000" b="1">
              <a:latin typeface="Hadassah Friedlaender" panose="02020603050405020304" pitchFamily="18" charset="-79"/>
              <a:cs typeface="Hadassah Friedlaender" panose="02020603050405020304" pitchFamily="18" charset="-79"/>
            </a:endParaRPr>
          </a:p>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First Awarded: </a:t>
            </a:r>
            <a:r>
              <a:rPr lang="en-GB" sz="2000" b="1">
                <a:latin typeface="Hadassah Friedlaender" panose="02020603050405020304" pitchFamily="18" charset="-79"/>
                <a:cs typeface="Hadassah Friedlaender" panose="02020603050405020304" pitchFamily="18" charset="-79"/>
              </a:rPr>
              <a:t>195</a:t>
            </a:r>
            <a:r>
              <a:rPr lang="x-none" sz="2000" b="1">
                <a:latin typeface="Hadassah Friedlaender" panose="02020603050405020304" pitchFamily="18" charset="-79"/>
                <a:cs typeface="Hadassah Friedlaender" panose="02020603050405020304" pitchFamily="18" charset="-79"/>
              </a:rPr>
              <a:t>4</a:t>
            </a:r>
            <a:endParaRPr lang="en-GB" sz="2000" b="1">
              <a:latin typeface="Hadassah Friedlaender" panose="02020603050405020304" pitchFamily="18" charset="-79"/>
              <a:cs typeface="Hadassah Friedlaender" panose="02020603050405020304" pitchFamily="18" charset="-79"/>
            </a:endParaRPr>
          </a:p>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Last Awarded: </a:t>
            </a:r>
            <a:r>
              <a:rPr lang="en-GB" sz="2000" b="1">
                <a:latin typeface="Hadassah Friedlaender" panose="02020603050405020304" pitchFamily="18" charset="-79"/>
                <a:cs typeface="Hadassah Friedlaender" panose="02020603050405020304" pitchFamily="18" charset="-79"/>
              </a:rPr>
              <a:t>2021</a:t>
            </a:r>
          </a:p>
          <a:p>
            <a:pPr marL="285750" indent="-285750">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Total Awarded: </a:t>
            </a:r>
            <a:r>
              <a:rPr lang="en-GB" sz="2000" b="1">
                <a:latin typeface="Hadassah Friedlaender" panose="02020603050405020304" pitchFamily="18" charset="-79"/>
                <a:cs typeface="Hadassah Friedlaender" panose="02020603050405020304" pitchFamily="18" charset="-79"/>
              </a:rPr>
              <a:t>322</a:t>
            </a:r>
            <a:r>
              <a:rPr lang="x-none" sz="2000" b="1">
                <a:latin typeface="Hadassah Friedlaender" panose="02020603050405020304" pitchFamily="18" charset="-79"/>
                <a:cs typeface="Hadassah Friedlaender" panose="02020603050405020304" pitchFamily="18" charset="-79"/>
              </a:rPr>
              <a:t>5</a:t>
            </a:r>
            <a:endParaRPr lang="en-US" sz="2000" b="1">
              <a:latin typeface="Hadassah Friedlaender" panose="02020603050405020304" pitchFamily="18" charset="-79"/>
              <a:cs typeface="Hadassah Friedlaender" panose="02020603050405020304" pitchFamily="18" charset="-79"/>
            </a:endParaRPr>
          </a:p>
        </p:txBody>
      </p:sp>
    </p:spTree>
    <p:extLst>
      <p:ext uri="{BB962C8B-B14F-4D97-AF65-F5344CB8AC3E}">
        <p14:creationId xmlns:p14="http://schemas.microsoft.com/office/powerpoint/2010/main" val="546181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0D18C2F-9B36-FF4C-936E-50AB4BB48497}"/>
              </a:ext>
            </a:extLst>
          </p:cNvPr>
          <p:cNvSpPr txBox="1"/>
          <p:nvPr/>
        </p:nvSpPr>
        <p:spPr>
          <a:xfrm>
            <a:off x="622731" y="1166842"/>
            <a:ext cx="5074409" cy="4524315"/>
          </a:xfrm>
          <a:prstGeom prst="rect">
            <a:avLst/>
          </a:prstGeom>
          <a:solidFill>
            <a:schemeClr val="tx2">
              <a:lumMod val="40000"/>
              <a:lumOff val="60000"/>
            </a:schemeClr>
          </a:solidFill>
        </p:spPr>
        <p:txBody>
          <a:bodyPr wrap="square" rtlCol="0">
            <a:spAutoFit/>
          </a:bodyPr>
          <a:lstStyle/>
          <a:p>
            <a:pPr algn="l"/>
            <a:r>
              <a:rPr lang="en-IN" sz="2800" u="sng">
                <a:solidFill>
                  <a:schemeClr val="accent5">
                    <a:lumMod val="20000"/>
                    <a:lumOff val="80000"/>
                  </a:schemeClr>
                </a:solidFill>
                <a:latin typeface="Amasis MT Pro Black" panose="02000000000000000000" pitchFamily="2" charset="0"/>
                <a:ea typeface="Amasis MT Pro Black" panose="02000000000000000000" pitchFamily="2" charset="0"/>
              </a:rPr>
              <a:t>JOB PROFILE</a:t>
            </a:r>
          </a:p>
          <a:p>
            <a:pPr marL="342900" indent="-342900" algn="l">
              <a:buFont typeface="Arial" panose="020B0604020202020204" pitchFamily="34" charset="0"/>
              <a:buChar char="•"/>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Teacher
Biomechanics
Sport psychologist
Sport journalist
Sports Player
Sports Coach &amp; Instructor
Commentator
Sports Photographer
Personal Trainer
Professional Athlete
Physical Education Teacher
Health Advice Officer
Health &amp; Public Services Leader</a:t>
            </a:r>
            <a:endParaRPr lang="en-US" sz="2000" b="1">
              <a:latin typeface="Hadassah Friedlaender" panose="02020603050405020304" pitchFamily="18" charset="-79"/>
              <a:ea typeface="Amasis MT Pro Black" panose="02000000000000000000" pitchFamily="2" charset="0"/>
              <a:cs typeface="Hadassah Friedlaender" panose="02020603050405020304" pitchFamily="18" charset="-79"/>
            </a:endParaRPr>
          </a:p>
        </p:txBody>
      </p:sp>
      <p:pic>
        <p:nvPicPr>
          <p:cNvPr id="3" name="Picture 3">
            <a:extLst>
              <a:ext uri="{FF2B5EF4-FFF2-40B4-BE49-F238E27FC236}">
                <a16:creationId xmlns:a16="http://schemas.microsoft.com/office/drawing/2014/main" xmlns="" id="{D690C7C6-79C5-E045-B1EB-0215BE849342}"/>
              </a:ext>
            </a:extLst>
          </p:cNvPr>
          <p:cNvPicPr>
            <a:picLocks noChangeAspect="1"/>
          </p:cNvPicPr>
          <p:nvPr/>
        </p:nvPicPr>
        <p:blipFill>
          <a:blip r:embed="rId2"/>
          <a:stretch>
            <a:fillRect/>
          </a:stretch>
        </p:blipFill>
        <p:spPr>
          <a:xfrm>
            <a:off x="6310507" y="1058332"/>
            <a:ext cx="5074408" cy="4741333"/>
          </a:xfrm>
          <a:prstGeom prst="rect">
            <a:avLst/>
          </a:prstGeom>
        </p:spPr>
      </p:pic>
    </p:spTree>
    <p:extLst>
      <p:ext uri="{BB962C8B-B14F-4D97-AF65-F5344CB8AC3E}">
        <p14:creationId xmlns:p14="http://schemas.microsoft.com/office/powerpoint/2010/main" val="1272787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B2CB2CF2-4844-E340-B98F-60926C69088B}"/>
              </a:ext>
            </a:extLst>
          </p:cNvPr>
          <p:cNvSpPr txBox="1"/>
          <p:nvPr/>
        </p:nvSpPr>
        <p:spPr>
          <a:xfrm>
            <a:off x="383549" y="3507434"/>
            <a:ext cx="11424901" cy="3108543"/>
          </a:xfrm>
          <a:prstGeom prst="rect">
            <a:avLst/>
          </a:prstGeom>
          <a:solidFill>
            <a:schemeClr val="tx2">
              <a:lumMod val="40000"/>
              <a:lumOff val="60000"/>
            </a:schemeClr>
          </a:solidFill>
        </p:spPr>
        <p:txBody>
          <a:bodyPr wrap="square" rtlCol="0">
            <a:spAutoFit/>
          </a:bodyPr>
          <a:lstStyle/>
          <a:p>
            <a:pPr algn="l"/>
            <a:r>
              <a:rPr lang="en-IN" sz="2800" b="1" u="sng">
                <a:solidFill>
                  <a:schemeClr val="accent5">
                    <a:lumMod val="20000"/>
                    <a:lumOff val="80000"/>
                  </a:schemeClr>
                </a:solidFill>
                <a:latin typeface="Amasis MT Pro Black" panose="02000000000000000000" pitchFamily="2" charset="0"/>
                <a:ea typeface="Amasis MT Pro Black" panose="02000000000000000000" pitchFamily="2" charset="0"/>
              </a:rPr>
              <a:t>Salary</a:t>
            </a:r>
          </a:p>
          <a:p>
            <a:pPr algn="l"/>
            <a:r>
              <a:rPr lang="en-IN" sz="2400" b="1">
                <a:solidFill>
                  <a:schemeClr val="accent2">
                    <a:lumMod val="60000"/>
                    <a:lumOff val="40000"/>
                  </a:schemeClr>
                </a:solidFill>
                <a:latin typeface="Hadassah Friedlaender" panose="02020603050405020304" pitchFamily="18" charset="-79"/>
                <a:cs typeface="Hadassah Friedlaender" panose="02020603050405020304" pitchFamily="18" charset="-79"/>
              </a:rPr>
              <a:t>
</a:t>
            </a:r>
            <a:r>
              <a:rPr lang="en-IN" sz="2400" b="1">
                <a:solidFill>
                  <a:schemeClr val="bg2">
                    <a:lumMod val="90000"/>
                    <a:lumOff val="10000"/>
                  </a:schemeClr>
                </a:solidFill>
                <a:latin typeface="Hadassah Friedlaender" panose="02020603050405020304" pitchFamily="18" charset="-79"/>
                <a:cs typeface="Hadassah Friedlaender" panose="02020603050405020304" pitchFamily="18" charset="-79"/>
              </a:rPr>
              <a:t>“This field offers a handsome salary packages in both sectors”.</a:t>
            </a:r>
            <a:r>
              <a:rPr lang="en-IN" sz="2400" b="1">
                <a:solidFill>
                  <a:schemeClr val="accent2">
                    <a:lumMod val="60000"/>
                    <a:lumOff val="40000"/>
                  </a:schemeClr>
                </a:solidFill>
                <a:latin typeface="Hadassah Friedlaender" panose="02020603050405020304" pitchFamily="18" charset="-79"/>
                <a:cs typeface="Hadassah Friedlaender" panose="02020603050405020304" pitchFamily="18" charset="-79"/>
              </a:rPr>
              <a:t>
</a:t>
            </a:r>
            <a:r>
              <a:rPr lang="en-IN" sz="2000" b="1">
                <a:latin typeface="Hadassah Friedlaender" panose="02020603050405020304" pitchFamily="18" charset="-79"/>
                <a:cs typeface="Hadassah Friedlaender" panose="02020603050405020304" pitchFamily="18" charset="-79"/>
              </a:rPr>
              <a:t>
The salary of the sports persons totally depends on the sport game that he has chosen. In the sports field, the number of years of experience is not merely matter, but also the sports person capability to deliver excellent performance consistently. Starting salary of the sports person is approx Rs. 3 Lac to Rs 5 Lac per year. When you become a star sportsman, you can earn in crores per annum. The salary is also depend on your job profile.</a:t>
            </a:r>
            <a:endParaRPr lang="en-US" sz="2000" b="1">
              <a:latin typeface="Hadassah Friedlaender" panose="02020603050405020304" pitchFamily="18" charset="-79"/>
              <a:cs typeface="Hadassah Friedlaender" panose="02020603050405020304" pitchFamily="18" charset="-79"/>
            </a:endParaRPr>
          </a:p>
        </p:txBody>
      </p:sp>
      <p:pic>
        <p:nvPicPr>
          <p:cNvPr id="3" name="Picture 3">
            <a:extLst>
              <a:ext uri="{FF2B5EF4-FFF2-40B4-BE49-F238E27FC236}">
                <a16:creationId xmlns:a16="http://schemas.microsoft.com/office/drawing/2014/main" xmlns="" id="{6006AF97-A7F1-2040-B351-26AC0D3B7C86}"/>
              </a:ext>
            </a:extLst>
          </p:cNvPr>
          <p:cNvPicPr>
            <a:picLocks noChangeAspect="1"/>
          </p:cNvPicPr>
          <p:nvPr/>
        </p:nvPicPr>
        <p:blipFill>
          <a:blip r:embed="rId2"/>
          <a:stretch>
            <a:fillRect/>
          </a:stretch>
        </p:blipFill>
        <p:spPr>
          <a:xfrm>
            <a:off x="383548" y="419817"/>
            <a:ext cx="11424901" cy="2734679"/>
          </a:xfrm>
          <a:prstGeom prst="rect">
            <a:avLst/>
          </a:prstGeom>
        </p:spPr>
      </p:pic>
    </p:spTree>
    <p:extLst>
      <p:ext uri="{BB962C8B-B14F-4D97-AF65-F5344CB8AC3E}">
        <p14:creationId xmlns:p14="http://schemas.microsoft.com/office/powerpoint/2010/main" val="147681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xmlns="" id="{15A12A9F-0CCD-A652-EE6D-B65F94750A7E}"/>
              </a:ext>
            </a:extLst>
          </p:cNvPr>
          <p:cNvSpPr txBox="1"/>
          <p:nvPr/>
        </p:nvSpPr>
        <p:spPr>
          <a:xfrm>
            <a:off x="3968146" y="2527589"/>
            <a:ext cx="6847846" cy="1107996"/>
          </a:xfrm>
          <a:prstGeom prst="rect">
            <a:avLst/>
          </a:prstGeom>
          <a:noFill/>
        </p:spPr>
        <p:txBody>
          <a:bodyPr wrap="square" rtlCol="0">
            <a:spAutoFit/>
          </a:bodyPr>
          <a:lstStyle/>
          <a:p>
            <a:pPr algn="l"/>
            <a:r>
              <a:rPr lang="en-IN" sz="6600" b="1" dirty="0"/>
              <a:t>Thank you</a:t>
            </a:r>
            <a:endParaRPr lang="en-US" sz="6600" b="1" dirty="0"/>
          </a:p>
        </p:txBody>
      </p:sp>
    </p:spTree>
    <p:extLst>
      <p:ext uri="{BB962C8B-B14F-4D97-AF65-F5344CB8AC3E}">
        <p14:creationId xmlns:p14="http://schemas.microsoft.com/office/powerpoint/2010/main" val="252818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DA2303-A114-A045-B4DF-53203F4695C1}"/>
              </a:ext>
            </a:extLst>
          </p:cNvPr>
          <p:cNvSpPr>
            <a:spLocks noGrp="1"/>
          </p:cNvSpPr>
          <p:nvPr>
            <p:ph type="title"/>
          </p:nvPr>
        </p:nvSpPr>
        <p:spPr/>
        <p:txBody>
          <a:bodyPr/>
          <a:lstStyle/>
          <a:p>
            <a:r>
              <a:rPr lang="x-none"/>
              <a:t>ARJUN AWARD </a:t>
            </a:r>
            <a:endParaRPr lang="en-US"/>
          </a:p>
        </p:txBody>
      </p:sp>
      <p:pic>
        <p:nvPicPr>
          <p:cNvPr id="4" name="Picture 4">
            <a:extLst>
              <a:ext uri="{FF2B5EF4-FFF2-40B4-BE49-F238E27FC236}">
                <a16:creationId xmlns:a16="http://schemas.microsoft.com/office/drawing/2014/main" xmlns="" id="{1A670B25-02BD-B047-B668-5021C51A7E78}"/>
              </a:ext>
            </a:extLst>
          </p:cNvPr>
          <p:cNvPicPr>
            <a:picLocks noChangeAspect="1"/>
          </p:cNvPicPr>
          <p:nvPr/>
        </p:nvPicPr>
        <p:blipFill>
          <a:blip r:embed="rId2"/>
          <a:stretch>
            <a:fillRect/>
          </a:stretch>
        </p:blipFill>
        <p:spPr>
          <a:xfrm>
            <a:off x="453510" y="2346678"/>
            <a:ext cx="3253999" cy="3923653"/>
          </a:xfrm>
          <a:prstGeom prst="rect">
            <a:avLst/>
          </a:prstGeom>
        </p:spPr>
      </p:pic>
      <p:sp>
        <p:nvSpPr>
          <p:cNvPr id="11" name="Content Placeholder 8">
            <a:extLst>
              <a:ext uri="{FF2B5EF4-FFF2-40B4-BE49-F238E27FC236}">
                <a16:creationId xmlns:a16="http://schemas.microsoft.com/office/drawing/2014/main" xmlns="" id="{9B265E9C-B45D-E44A-9A0B-DB678BDD5293}"/>
              </a:ext>
            </a:extLst>
          </p:cNvPr>
          <p:cNvSpPr>
            <a:spLocks noGrp="1"/>
          </p:cNvSpPr>
          <p:nvPr>
            <p:ph idx="1"/>
          </p:nvPr>
        </p:nvSpPr>
        <p:spPr>
          <a:xfrm>
            <a:off x="3921404" y="2346679"/>
            <a:ext cx="7621016" cy="3923652"/>
          </a:xfrm>
          <a:solidFill>
            <a:schemeClr val="tx2">
              <a:lumMod val="40000"/>
              <a:lumOff val="60000"/>
            </a:schemeClr>
          </a:solidFill>
        </p:spPr>
        <p:txBody>
          <a:bodyPr>
            <a:normAutofit fontScale="92500" lnSpcReduction="10000"/>
          </a:bodyPr>
          <a:lstStyle/>
          <a:p>
            <a:r>
              <a:rPr lang="x-none" sz="2000" b="1">
                <a:latin typeface="Hadassah Friedlaender" panose="02020603050405020304" pitchFamily="18" charset="-79"/>
                <a:cs typeface="Hadassah Friedlaender" panose="02020603050405020304" pitchFamily="18" charset="-79"/>
              </a:rPr>
              <a:t>Started  in </a:t>
            </a:r>
            <a:r>
              <a:rPr lang="en-GB" sz="2000" b="1">
                <a:latin typeface="Hadassah Friedlaender" panose="02020603050405020304" pitchFamily="18" charset="-79"/>
                <a:cs typeface="Hadassah Friedlaender" panose="02020603050405020304" pitchFamily="18" charset="-79"/>
              </a:rPr>
              <a:t>196</a:t>
            </a:r>
            <a:r>
              <a:rPr lang="x-none" sz="2000" b="1">
                <a:latin typeface="Hadassah Friedlaender" panose="02020603050405020304" pitchFamily="18" charset="-79"/>
                <a:cs typeface="Hadassah Friedlaender" panose="02020603050405020304" pitchFamily="18" charset="-79"/>
              </a:rPr>
              <a:t>1</a:t>
            </a:r>
            <a:endParaRPr lang="en-GB" sz="2000" b="1">
              <a:latin typeface="Hadassah Friedlaender" panose="02020603050405020304" pitchFamily="18" charset="-79"/>
              <a:cs typeface="Hadassah Friedlaender" panose="02020603050405020304" pitchFamily="18" charset="-79"/>
            </a:endParaRPr>
          </a:p>
          <a:p>
            <a:r>
              <a:rPr lang="x-none" sz="2000" b="1">
                <a:latin typeface="Hadassah Friedlaender" panose="02020603050405020304" pitchFamily="18" charset="-79"/>
                <a:cs typeface="Hadassah Friedlaender" panose="02020603050405020304" pitchFamily="18" charset="-79"/>
              </a:rPr>
              <a:t>Awarded to </a:t>
            </a:r>
            <a:r>
              <a:rPr lang="en-GB" sz="2000" b="1">
                <a:latin typeface="Hadassah Friedlaender" panose="02020603050405020304" pitchFamily="18" charset="-79"/>
                <a:cs typeface="Hadassah Friedlaender" panose="02020603050405020304" pitchFamily="18" charset="-79"/>
              </a:rPr>
              <a:t>Sport</a:t>
            </a:r>
            <a:r>
              <a:rPr lang="x-none" sz="2000" b="1">
                <a:latin typeface="Hadassah Friedlaender" panose="02020603050405020304" pitchFamily="18" charset="-79"/>
                <a:cs typeface="Hadassah Friedlaender" panose="02020603050405020304" pitchFamily="18" charset="-79"/>
              </a:rPr>
              <a:t>s Player to recognise their  outstanding achievement in previous 1 year (Previous 3 years performance is also considered)</a:t>
            </a:r>
            <a:endParaRPr lang="en-GB" sz="2000" b="1">
              <a:latin typeface="Hadassah Friedlaender" panose="02020603050405020304" pitchFamily="18" charset="-79"/>
              <a:cs typeface="Hadassah Friedlaender" panose="02020603050405020304" pitchFamily="18" charset="-79"/>
            </a:endParaRPr>
          </a:p>
          <a:p>
            <a:r>
              <a:rPr lang="x-none" sz="2000" b="1">
                <a:latin typeface="Hadassah Friedlaender" panose="02020603050405020304" pitchFamily="18" charset="-79"/>
                <a:cs typeface="Hadassah Friedlaender" panose="02020603050405020304" pitchFamily="18" charset="-79"/>
              </a:rPr>
              <a:t>The second Highest Sporting honour of India, the Highest being the khel Ratan Award</a:t>
            </a:r>
            <a:endParaRPr lang="en-GB" sz="2000" b="1">
              <a:latin typeface="Hadassah Friedlaender" panose="02020603050405020304" pitchFamily="18" charset="-79"/>
              <a:cs typeface="Hadassah Friedlaender" panose="02020603050405020304" pitchFamily="18" charset="-79"/>
            </a:endParaRPr>
          </a:p>
          <a:p>
            <a:r>
              <a:rPr lang="x-none" sz="2000" b="1">
                <a:latin typeface="Hadassah Friedlaender" panose="02020603050405020304" pitchFamily="18" charset="-79"/>
                <a:cs typeface="Hadassah Friedlaender" panose="02020603050405020304" pitchFamily="18" charset="-79"/>
              </a:rPr>
              <a:t>Cash Prize:</a:t>
            </a:r>
            <a:r>
              <a:rPr lang="en-GB" sz="2000" b="1">
                <a:latin typeface="Hadassah Friedlaender" panose="02020603050405020304" pitchFamily="18" charset="-79"/>
                <a:cs typeface="Hadassah Friedlaender" panose="02020603050405020304" pitchFamily="18" charset="-79"/>
              </a:rPr>
              <a:t>R</a:t>
            </a:r>
            <a:r>
              <a:rPr lang="x-none" sz="2000" b="1">
                <a:latin typeface="Hadassah Friedlaender" panose="02020603050405020304" pitchFamily="18" charset="-79"/>
                <a:cs typeface="Hadassah Friedlaender" panose="02020603050405020304" pitchFamily="18" charset="-79"/>
              </a:rPr>
              <a:t>S. 5 Lakh </a:t>
            </a:r>
            <a:endParaRPr lang="en-GB" sz="2000" b="1">
              <a:latin typeface="Hadassah Friedlaender" panose="02020603050405020304" pitchFamily="18" charset="-79"/>
              <a:cs typeface="Hadassah Friedlaender" panose="02020603050405020304" pitchFamily="18" charset="-79"/>
            </a:endParaRPr>
          </a:p>
          <a:p>
            <a:r>
              <a:rPr lang="x-none" sz="2000" b="1">
                <a:latin typeface="Hadassah Friedlaender" panose="02020603050405020304" pitchFamily="18" charset="-79"/>
                <a:cs typeface="Hadassah Friedlaender" panose="02020603050405020304" pitchFamily="18" charset="-79"/>
              </a:rPr>
              <a:t>The Award is Named after Arjuna, one of the central Character of the </a:t>
            </a:r>
            <a:r>
              <a:rPr lang="en-GB" sz="2000" b="1">
                <a:latin typeface="Hadassah Friedlaender" panose="02020603050405020304" pitchFamily="18" charset="-79"/>
                <a:cs typeface="Hadassah Friedlaender" panose="02020603050405020304" pitchFamily="18" charset="-79"/>
              </a:rPr>
              <a:t>Sanskrit</a:t>
            </a:r>
            <a:r>
              <a:rPr lang="x-none" sz="2000" b="1">
                <a:latin typeface="Hadassah Friedlaender" panose="02020603050405020304" pitchFamily="18" charset="-79"/>
                <a:cs typeface="Hadassah Friedlaender" panose="02020603050405020304" pitchFamily="18" charset="-79"/>
              </a:rPr>
              <a:t> epic Mahabharat of ancient Indian </a:t>
            </a:r>
            <a:endParaRPr lang="en-GB" sz="2000" b="1">
              <a:latin typeface="Hadassah Friedlaender" panose="02020603050405020304" pitchFamily="18" charset="-79"/>
              <a:cs typeface="Hadassah Friedlaender" panose="02020603050405020304" pitchFamily="18" charset="-79"/>
            </a:endParaRPr>
          </a:p>
          <a:p>
            <a:r>
              <a:rPr lang="x-none" sz="2000" b="1">
                <a:latin typeface="Hadassah Friedlaender" panose="02020603050405020304" pitchFamily="18" charset="-79"/>
                <a:cs typeface="Hadassah Friedlaender" panose="02020603050405020304" pitchFamily="18" charset="-79"/>
              </a:rPr>
              <a:t>This Award are Given by the Ministry of Youth Affairs and Sports.</a:t>
            </a:r>
            <a:endParaRPr lang="en-GB" sz="2000" b="1">
              <a:latin typeface="Hadassah Friedlaender" panose="02020603050405020304" pitchFamily="18" charset="-79"/>
              <a:cs typeface="Hadassah Friedlaender" panose="02020603050405020304" pitchFamily="18" charset="-79"/>
            </a:endParaRPr>
          </a:p>
        </p:txBody>
      </p:sp>
    </p:spTree>
    <p:extLst>
      <p:ext uri="{BB962C8B-B14F-4D97-AF65-F5344CB8AC3E}">
        <p14:creationId xmlns:p14="http://schemas.microsoft.com/office/powerpoint/2010/main" val="2756289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CAC444-163B-3746-B79F-1DE41FE8F0F0}"/>
              </a:ext>
            </a:extLst>
          </p:cNvPr>
          <p:cNvSpPr>
            <a:spLocks noGrp="1"/>
          </p:cNvSpPr>
          <p:nvPr>
            <p:ph type="title"/>
          </p:nvPr>
        </p:nvSpPr>
        <p:spPr/>
        <p:txBody>
          <a:bodyPr/>
          <a:lstStyle/>
          <a:p>
            <a:r>
              <a:rPr lang="x-none"/>
              <a:t>RAJIV GANDHI KHEL RATAN AWARD </a:t>
            </a:r>
            <a:endParaRPr lang="en-US"/>
          </a:p>
        </p:txBody>
      </p:sp>
      <p:pic>
        <p:nvPicPr>
          <p:cNvPr id="14" name="Picture 14">
            <a:extLst>
              <a:ext uri="{FF2B5EF4-FFF2-40B4-BE49-F238E27FC236}">
                <a16:creationId xmlns:a16="http://schemas.microsoft.com/office/drawing/2014/main" xmlns="" id="{A457F9D7-0854-6944-8DC6-3A545269F3BD}"/>
              </a:ext>
            </a:extLst>
          </p:cNvPr>
          <p:cNvPicPr>
            <a:picLocks noChangeAspect="1"/>
          </p:cNvPicPr>
          <p:nvPr/>
        </p:nvPicPr>
        <p:blipFill>
          <a:blip r:embed="rId2"/>
          <a:stretch>
            <a:fillRect/>
          </a:stretch>
        </p:blipFill>
        <p:spPr>
          <a:xfrm>
            <a:off x="411128" y="2673613"/>
            <a:ext cx="3670696" cy="3170099"/>
          </a:xfrm>
          <a:prstGeom prst="rect">
            <a:avLst/>
          </a:prstGeom>
        </p:spPr>
      </p:pic>
      <p:sp>
        <p:nvSpPr>
          <p:cNvPr id="26" name="TextBox 25">
            <a:extLst>
              <a:ext uri="{FF2B5EF4-FFF2-40B4-BE49-F238E27FC236}">
                <a16:creationId xmlns:a16="http://schemas.microsoft.com/office/drawing/2014/main" xmlns="" id="{7777DA96-C539-9241-9D31-88CAB4FA3894}"/>
              </a:ext>
            </a:extLst>
          </p:cNvPr>
          <p:cNvSpPr txBox="1"/>
          <p:nvPr/>
        </p:nvSpPr>
        <p:spPr>
          <a:xfrm>
            <a:off x="4511597" y="2673613"/>
            <a:ext cx="7197162" cy="3170099"/>
          </a:xfrm>
          <a:prstGeom prst="rect">
            <a:avLst/>
          </a:prstGeom>
          <a:solidFill>
            <a:schemeClr val="tx2">
              <a:lumMod val="40000"/>
              <a:lumOff val="60000"/>
            </a:schemeClr>
          </a:solidFill>
        </p:spPr>
        <p:txBody>
          <a:bodyPr wrap="square" rtlCol="0">
            <a:spAutoFit/>
          </a:bodyPr>
          <a:lstStyle/>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Started in </a:t>
            </a:r>
            <a:r>
              <a:rPr lang="en-GB" sz="2000" b="1" dirty="0">
                <a:latin typeface="Hadassah Friedlaender" panose="02020603050405020304" pitchFamily="18" charset="-79"/>
                <a:cs typeface="Hadassah Friedlaender" panose="02020603050405020304" pitchFamily="18" charset="-79"/>
              </a:rPr>
              <a:t>1991-92</a:t>
            </a:r>
          </a:p>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It is the Highest civilian award in India.</a:t>
            </a:r>
            <a:endParaRPr lang="en-GB" sz="2000" b="1" dirty="0">
              <a:latin typeface="Hadassah Friedlaender" panose="02020603050405020304" pitchFamily="18" charset="-79"/>
              <a:cs typeface="Hadassah Friedlaender" panose="02020603050405020304" pitchFamily="18" charset="-79"/>
            </a:endParaRPr>
          </a:p>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Awarded for spectacular and most outstanding performance over a period of four year international Level.</a:t>
            </a:r>
            <a:endParaRPr lang="en-GB" sz="2000" b="1" dirty="0">
              <a:latin typeface="Hadassah Friedlaender" panose="02020603050405020304" pitchFamily="18" charset="-79"/>
              <a:cs typeface="Hadassah Friedlaender" panose="02020603050405020304" pitchFamily="18" charset="-79"/>
            </a:endParaRPr>
          </a:p>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Cash Prize: </a:t>
            </a:r>
            <a:r>
              <a:rPr lang="en-GB" sz="2000" b="1" dirty="0">
                <a:latin typeface="Hadassah Friedlaender" panose="02020603050405020304" pitchFamily="18" charset="-79"/>
                <a:cs typeface="Hadassah Friedlaender" panose="02020603050405020304" pitchFamily="18" charset="-79"/>
              </a:rPr>
              <a:t>RS</a:t>
            </a:r>
            <a:r>
              <a:rPr lang="x-none" sz="2000" b="1">
                <a:latin typeface="Hadassah Friedlaender" panose="02020603050405020304" pitchFamily="18" charset="-79"/>
                <a:cs typeface="Hadassah Friedlaender" panose="02020603050405020304" pitchFamily="18" charset="-79"/>
              </a:rPr>
              <a:t>. </a:t>
            </a:r>
            <a:r>
              <a:rPr lang="en-GB" sz="2000" b="1" dirty="0">
                <a:latin typeface="Hadassah Friedlaender" panose="02020603050405020304" pitchFamily="18" charset="-79"/>
                <a:cs typeface="Hadassah Friedlaender" panose="02020603050405020304" pitchFamily="18" charset="-79"/>
              </a:rPr>
              <a:t>7.5</a:t>
            </a:r>
            <a:r>
              <a:rPr lang="x-none" sz="2000" b="1">
                <a:latin typeface="Hadassah Friedlaender" panose="02020603050405020304" pitchFamily="18" charset="-79"/>
                <a:cs typeface="Hadassah Friedlaender" panose="02020603050405020304" pitchFamily="18" charset="-79"/>
              </a:rPr>
              <a:t> Lakh </a:t>
            </a:r>
            <a:endParaRPr lang="en-GB" sz="2000" b="1" dirty="0">
              <a:latin typeface="Hadassah Friedlaender" panose="02020603050405020304" pitchFamily="18" charset="-79"/>
              <a:cs typeface="Hadassah Friedlaender" panose="02020603050405020304" pitchFamily="18" charset="-79"/>
            </a:endParaRPr>
          </a:p>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Sponsored by Government of India </a:t>
            </a:r>
            <a:endParaRPr lang="en-GB" sz="2000" b="1" dirty="0">
              <a:latin typeface="Hadassah Friedlaender" panose="02020603050405020304" pitchFamily="18" charset="-79"/>
              <a:cs typeface="Hadassah Friedlaender" panose="02020603050405020304" pitchFamily="18" charset="-79"/>
            </a:endParaRPr>
          </a:p>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First Recipient: </a:t>
            </a:r>
            <a:r>
              <a:rPr lang="en-GB" sz="2000" b="1" dirty="0" err="1">
                <a:latin typeface="Hadassah Friedlaender" panose="02020603050405020304" pitchFamily="18" charset="-79"/>
                <a:cs typeface="Hadassah Friedlaender" panose="02020603050405020304" pitchFamily="18" charset="-79"/>
              </a:rPr>
              <a:t>Vishwanathan</a:t>
            </a:r>
            <a:r>
              <a:rPr lang="x-none" sz="2000" b="1">
                <a:latin typeface="Hadassah Friedlaender" panose="02020603050405020304" pitchFamily="18" charset="-79"/>
                <a:cs typeface="Hadassah Friedlaender" panose="02020603050405020304" pitchFamily="18" charset="-79"/>
              </a:rPr>
              <a:t> </a:t>
            </a:r>
            <a:r>
              <a:rPr lang="en-GB" sz="2000" b="1" dirty="0" err="1">
                <a:latin typeface="Hadassah Friedlaender" panose="02020603050405020304" pitchFamily="18" charset="-79"/>
                <a:cs typeface="Hadassah Friedlaender" panose="02020603050405020304" pitchFamily="18" charset="-79"/>
              </a:rPr>
              <a:t>Anand</a:t>
            </a:r>
            <a:r>
              <a:rPr lang="x-none" sz="2000" b="1">
                <a:latin typeface="Hadassah Friedlaender" panose="02020603050405020304" pitchFamily="18" charset="-79"/>
                <a:cs typeface="Hadassah Friedlaender" panose="02020603050405020304" pitchFamily="18" charset="-79"/>
              </a:rPr>
              <a:t> </a:t>
            </a:r>
            <a:endParaRPr lang="en-GB" sz="2000" b="1" dirty="0">
              <a:latin typeface="Hadassah Friedlaender" panose="02020603050405020304" pitchFamily="18" charset="-79"/>
              <a:cs typeface="Hadassah Friedlaender" panose="02020603050405020304" pitchFamily="18" charset="-79"/>
            </a:endParaRPr>
          </a:p>
          <a:p>
            <a:pPr marL="342900" indent="-342900" algn="l">
              <a:buFont typeface="Arial" panose="020B0604020202020204" pitchFamily="34" charset="0"/>
              <a:buChar char="•"/>
            </a:pPr>
            <a:r>
              <a:rPr lang="en-GB" sz="2000" b="1" dirty="0">
                <a:latin typeface="Hadassah Friedlaender" panose="02020603050405020304" pitchFamily="18" charset="-79"/>
                <a:cs typeface="Hadassah Friedlaender" panose="02020603050405020304" pitchFamily="18" charset="-79"/>
              </a:rPr>
              <a:t>201</a:t>
            </a:r>
            <a:r>
              <a:rPr lang="x-none" sz="2000" b="1">
                <a:latin typeface="Hadassah Friedlaender" panose="02020603050405020304" pitchFamily="18" charset="-79"/>
                <a:cs typeface="Hadassah Friedlaender" panose="02020603050405020304" pitchFamily="18" charset="-79"/>
              </a:rPr>
              <a:t>9 Winners: (i) Deepa Malik &amp; (ii) Bajrang Punia </a:t>
            </a:r>
            <a:endParaRPr lang="en-GB" sz="2000" b="1" dirty="0">
              <a:latin typeface="Hadassah Friedlaender" panose="02020603050405020304" pitchFamily="18" charset="-79"/>
              <a:cs typeface="Hadassah Friedlaender" panose="02020603050405020304" pitchFamily="18" charset="-79"/>
            </a:endParaRPr>
          </a:p>
          <a:p>
            <a:pPr marL="342900" indent="-34290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Total Awarded = 57 </a:t>
            </a:r>
            <a:r>
              <a:rPr lang="en-GB" sz="2000" b="1" dirty="0">
                <a:latin typeface="Hadassah Friedlaender" panose="02020603050405020304" pitchFamily="18" charset="-79"/>
                <a:cs typeface="Hadassah Friedlaender" panose="02020603050405020304" pitchFamily="18" charset="-79"/>
              </a:rPr>
              <a:t>Players</a:t>
            </a:r>
            <a:r>
              <a:rPr lang="x-none" sz="2000" b="1">
                <a:latin typeface="Hadassah Friedlaender" panose="02020603050405020304" pitchFamily="18" charset="-79"/>
                <a:cs typeface="Hadassah Friedlaender" panose="02020603050405020304" pitchFamily="18" charset="-79"/>
              </a:rPr>
              <a:t>. </a:t>
            </a:r>
            <a:endParaRPr lang="en-GB" sz="2000" b="1" dirty="0">
              <a:latin typeface="Hadassah Friedlaender" panose="02020603050405020304" pitchFamily="18" charset="-79"/>
              <a:cs typeface="Hadassah Friedlaender" panose="02020603050405020304" pitchFamily="18" charset="-79"/>
            </a:endParaRPr>
          </a:p>
        </p:txBody>
      </p:sp>
    </p:spTree>
    <p:extLst>
      <p:ext uri="{BB962C8B-B14F-4D97-AF65-F5344CB8AC3E}">
        <p14:creationId xmlns:p14="http://schemas.microsoft.com/office/powerpoint/2010/main" val="1868490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1DD955-6DB4-E74F-A38C-F9CB646370C5}"/>
              </a:ext>
            </a:extLst>
          </p:cNvPr>
          <p:cNvSpPr>
            <a:spLocks noGrp="1"/>
          </p:cNvSpPr>
          <p:nvPr>
            <p:ph type="title"/>
          </p:nvPr>
        </p:nvSpPr>
        <p:spPr/>
        <p:txBody>
          <a:bodyPr/>
          <a:lstStyle/>
          <a:p>
            <a:r>
              <a:rPr lang="x-none"/>
              <a:t>DRONACHARYA AWARD </a:t>
            </a:r>
            <a:endParaRPr lang="en-US"/>
          </a:p>
        </p:txBody>
      </p:sp>
      <p:pic>
        <p:nvPicPr>
          <p:cNvPr id="3" name="Picture 3">
            <a:extLst>
              <a:ext uri="{FF2B5EF4-FFF2-40B4-BE49-F238E27FC236}">
                <a16:creationId xmlns:a16="http://schemas.microsoft.com/office/drawing/2014/main" xmlns="" id="{1122A248-7402-7646-A020-F2E2FF8B068F}"/>
              </a:ext>
            </a:extLst>
          </p:cNvPr>
          <p:cNvPicPr>
            <a:picLocks noChangeAspect="1"/>
          </p:cNvPicPr>
          <p:nvPr/>
        </p:nvPicPr>
        <p:blipFill>
          <a:blip r:embed="rId2"/>
          <a:stretch>
            <a:fillRect/>
          </a:stretch>
        </p:blipFill>
        <p:spPr>
          <a:xfrm>
            <a:off x="810000" y="2597791"/>
            <a:ext cx="2861859" cy="3064781"/>
          </a:xfrm>
          <a:prstGeom prst="rect">
            <a:avLst/>
          </a:prstGeom>
        </p:spPr>
      </p:pic>
      <p:sp>
        <p:nvSpPr>
          <p:cNvPr id="5" name="TextBox 4">
            <a:extLst>
              <a:ext uri="{FF2B5EF4-FFF2-40B4-BE49-F238E27FC236}">
                <a16:creationId xmlns:a16="http://schemas.microsoft.com/office/drawing/2014/main" xmlns="" id="{22073690-B30A-AB48-8384-519ABA552429}"/>
              </a:ext>
            </a:extLst>
          </p:cNvPr>
          <p:cNvSpPr txBox="1"/>
          <p:nvPr/>
        </p:nvSpPr>
        <p:spPr>
          <a:xfrm>
            <a:off x="4215389" y="2651265"/>
            <a:ext cx="7219192" cy="3170099"/>
          </a:xfrm>
          <a:prstGeom prst="rect">
            <a:avLst/>
          </a:prstGeom>
          <a:solidFill>
            <a:schemeClr val="tx2">
              <a:lumMod val="40000"/>
              <a:lumOff val="60000"/>
            </a:schemeClr>
          </a:solidFill>
        </p:spPr>
        <p:txBody>
          <a:bodyPr vert="horz" wrap="square" rtlCol="0" anchor="t">
            <a:spAutoFit/>
          </a:bodyPr>
          <a:lstStyle/>
          <a:p>
            <a:pPr marL="285750" indent="-285750" algn="thaiDist">
              <a:buFont typeface="Arial" panose="020B0604020202020204" pitchFamily="34" charset="0"/>
              <a:buChar char="•"/>
            </a:pPr>
            <a:r>
              <a:rPr lang="x-none" sz="2000">
                <a:latin typeface="Hadassah Friedlaender" panose="02020603050405020304" pitchFamily="18" charset="-79"/>
                <a:cs typeface="Hadassah Friedlaender" panose="02020603050405020304" pitchFamily="18" charset="-79"/>
              </a:rPr>
              <a:t>Started in </a:t>
            </a:r>
            <a:r>
              <a:rPr lang="en-GB" sz="2000">
                <a:latin typeface="Hadassah Friedlaender" panose="02020603050405020304" pitchFamily="18" charset="-79"/>
                <a:cs typeface="Hadassah Friedlaender" panose="02020603050405020304" pitchFamily="18" charset="-79"/>
              </a:rPr>
              <a:t>198</a:t>
            </a:r>
            <a:r>
              <a:rPr lang="x-none" sz="2000">
                <a:latin typeface="Hadassah Friedlaender" panose="02020603050405020304" pitchFamily="18" charset="-79"/>
                <a:cs typeface="Hadassah Friedlaender" panose="02020603050405020304" pitchFamily="18" charset="-79"/>
              </a:rPr>
              <a:t>5</a:t>
            </a:r>
            <a:endParaRPr lang="en-GB" sz="2000">
              <a:latin typeface="Hadassah Friedlaender" panose="02020603050405020304" pitchFamily="18" charset="-79"/>
              <a:cs typeface="Hadassah Friedlaender" panose="02020603050405020304" pitchFamily="18" charset="-79"/>
            </a:endParaRPr>
          </a:p>
          <a:p>
            <a:pPr marL="285750" indent="-285750" algn="thaiDist">
              <a:buFont typeface="Arial" panose="020B0604020202020204" pitchFamily="34" charset="0"/>
              <a:buChar char="•"/>
            </a:pPr>
            <a:r>
              <a:rPr lang="x-none" sz="2000">
                <a:latin typeface="Hadassah Friedlaender" panose="02020603050405020304" pitchFamily="18" charset="-79"/>
                <a:cs typeface="Hadassah Friedlaender" panose="02020603050405020304" pitchFamily="18" charset="-79"/>
              </a:rPr>
              <a:t>Awarded to coaches for their outstanding contribution in the field of sports Coaching and Training.</a:t>
            </a:r>
            <a:endParaRPr lang="en-GB" sz="2000">
              <a:latin typeface="Hadassah Friedlaender" panose="02020603050405020304" pitchFamily="18" charset="-79"/>
              <a:cs typeface="Hadassah Friedlaender" panose="02020603050405020304" pitchFamily="18" charset="-79"/>
            </a:endParaRPr>
          </a:p>
          <a:p>
            <a:pPr marL="285750" indent="-285750" algn="thaiDist">
              <a:buFont typeface="Arial" panose="020B0604020202020204" pitchFamily="34" charset="0"/>
              <a:buChar char="•"/>
            </a:pPr>
            <a:r>
              <a:rPr lang="x-none" sz="2000">
                <a:latin typeface="Hadassah Friedlaender" panose="02020603050405020304" pitchFamily="18" charset="-79"/>
                <a:cs typeface="Hadassah Friedlaender" panose="02020603050405020304" pitchFamily="18" charset="-79"/>
              </a:rPr>
              <a:t>It is a Sports Coaching Honour in India.</a:t>
            </a:r>
            <a:endParaRPr lang="en-GB" sz="2000">
              <a:latin typeface="Hadassah Friedlaender" panose="02020603050405020304" pitchFamily="18" charset="-79"/>
              <a:cs typeface="Hadassah Friedlaender" panose="02020603050405020304" pitchFamily="18" charset="-79"/>
            </a:endParaRPr>
          </a:p>
          <a:p>
            <a:pPr marL="285750" indent="-285750" algn="thaiDist">
              <a:buFont typeface="Arial" panose="020B0604020202020204" pitchFamily="34" charset="0"/>
              <a:buChar char="•"/>
            </a:pPr>
            <a:r>
              <a:rPr lang="x-none" sz="2000">
                <a:latin typeface="Hadassah Friedlaender" panose="02020603050405020304" pitchFamily="18" charset="-79"/>
                <a:cs typeface="Hadassah Friedlaender" panose="02020603050405020304" pitchFamily="18" charset="-79"/>
              </a:rPr>
              <a:t>The Award is Named after Drona, often referred as “Dronacharya” or “Guru Drona”, a character from the sanskrit epic Mahabharat of Ancient India.</a:t>
            </a:r>
            <a:endParaRPr lang="en-GB" sz="2000">
              <a:latin typeface="Hadassah Friedlaender" panose="02020603050405020304" pitchFamily="18" charset="-79"/>
              <a:cs typeface="Hadassah Friedlaender" panose="02020603050405020304" pitchFamily="18" charset="-79"/>
            </a:endParaRPr>
          </a:p>
          <a:p>
            <a:pPr marL="285750" indent="-285750" algn="thaiDist">
              <a:buFont typeface="Arial" panose="020B0604020202020204" pitchFamily="34" charset="0"/>
              <a:buChar char="•"/>
            </a:pPr>
            <a:r>
              <a:rPr lang="x-none" sz="2000">
                <a:latin typeface="Hadassah Friedlaender" panose="02020603050405020304" pitchFamily="18" charset="-79"/>
                <a:cs typeface="Hadassah Friedlaender" panose="02020603050405020304" pitchFamily="18" charset="-79"/>
              </a:rPr>
              <a:t>First Recipient: (i) Bhalachandra Bhaskar Bhagwat (ii) Om Prakash Bharadwaj (iii) </a:t>
            </a:r>
            <a:r>
              <a:rPr lang="en-GB" sz="2000">
                <a:latin typeface="Hadassah Friedlaender" panose="02020603050405020304" pitchFamily="18" charset="-79"/>
                <a:cs typeface="Hadassah Friedlaender" panose="02020603050405020304" pitchFamily="18" charset="-79"/>
              </a:rPr>
              <a:t>O.M</a:t>
            </a:r>
            <a:r>
              <a:rPr lang="x-none" sz="2000">
                <a:latin typeface="Hadassah Friedlaender" panose="02020603050405020304" pitchFamily="18" charset="-79"/>
                <a:cs typeface="Hadassah Friedlaender" panose="02020603050405020304" pitchFamily="18" charset="-79"/>
              </a:rPr>
              <a:t>. Nambiar </a:t>
            </a:r>
            <a:endParaRPr lang="en-GB" sz="2000">
              <a:latin typeface="Hadassah Friedlaender" panose="02020603050405020304" pitchFamily="18" charset="-79"/>
              <a:cs typeface="Hadassah Friedlaender" panose="02020603050405020304" pitchFamily="18" charset="-79"/>
            </a:endParaRPr>
          </a:p>
          <a:p>
            <a:pPr marL="285750" indent="-285750" algn="thaiDist">
              <a:buFont typeface="Arial" panose="020B0604020202020204" pitchFamily="34" charset="0"/>
              <a:buChar char="•"/>
            </a:pPr>
            <a:r>
              <a:rPr lang="en-GB" sz="2000">
                <a:latin typeface="Hadassah Friedlaender" panose="02020603050405020304" pitchFamily="18" charset="-79"/>
                <a:cs typeface="Hadassah Friedlaender" panose="02020603050405020304" pitchFamily="18" charset="-79"/>
              </a:rPr>
              <a:t>Total</a:t>
            </a:r>
            <a:r>
              <a:rPr lang="x-none" sz="2000">
                <a:latin typeface="Hadassah Friedlaender" panose="02020603050405020304" pitchFamily="18" charset="-79"/>
                <a:cs typeface="Hadassah Friedlaender" panose="02020603050405020304" pitchFamily="18" charset="-79"/>
              </a:rPr>
              <a:t> Awarded: </a:t>
            </a:r>
            <a:r>
              <a:rPr lang="en-GB" sz="2000">
                <a:latin typeface="Hadassah Friedlaender" panose="02020603050405020304" pitchFamily="18" charset="-79"/>
                <a:cs typeface="Hadassah Friedlaender" panose="02020603050405020304" pitchFamily="18" charset="-79"/>
              </a:rPr>
              <a:t>129</a:t>
            </a:r>
            <a:r>
              <a:rPr lang="x-none" sz="2000">
                <a:latin typeface="Hadassah Friedlaender" panose="02020603050405020304" pitchFamily="18" charset="-79"/>
                <a:cs typeface="Hadassah Friedlaender" panose="02020603050405020304" pitchFamily="18" charset="-79"/>
              </a:rPr>
              <a:t> coaches </a:t>
            </a:r>
            <a:endParaRPr lang="en-GB" sz="2000">
              <a:latin typeface="Hadassah Friedlaender" panose="02020603050405020304" pitchFamily="18" charset="-79"/>
              <a:cs typeface="Hadassah Friedlaender" panose="02020603050405020304" pitchFamily="18" charset="-79"/>
            </a:endParaRPr>
          </a:p>
        </p:txBody>
      </p:sp>
    </p:spTree>
    <p:extLst>
      <p:ext uri="{BB962C8B-B14F-4D97-AF65-F5344CB8AC3E}">
        <p14:creationId xmlns:p14="http://schemas.microsoft.com/office/powerpoint/2010/main" val="2268813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0C7396-8950-314D-AD05-82E9C2593327}"/>
              </a:ext>
            </a:extLst>
          </p:cNvPr>
          <p:cNvSpPr>
            <a:spLocks noGrp="1"/>
          </p:cNvSpPr>
          <p:nvPr>
            <p:ph type="title"/>
          </p:nvPr>
        </p:nvSpPr>
        <p:spPr/>
        <p:txBody>
          <a:bodyPr/>
          <a:lstStyle/>
          <a:p>
            <a:r>
              <a:rPr lang="x-none"/>
              <a:t>DHYAN CHAND AWARD </a:t>
            </a:r>
            <a:endParaRPr lang="en-US"/>
          </a:p>
        </p:txBody>
      </p:sp>
      <p:pic>
        <p:nvPicPr>
          <p:cNvPr id="4" name="Picture 4">
            <a:extLst>
              <a:ext uri="{FF2B5EF4-FFF2-40B4-BE49-F238E27FC236}">
                <a16:creationId xmlns:a16="http://schemas.microsoft.com/office/drawing/2014/main" xmlns="" id="{C241EBAA-2379-E44E-B917-9E898C9A3D79}"/>
              </a:ext>
            </a:extLst>
          </p:cNvPr>
          <p:cNvPicPr>
            <a:picLocks noChangeAspect="1"/>
          </p:cNvPicPr>
          <p:nvPr/>
        </p:nvPicPr>
        <p:blipFill>
          <a:blip r:embed="rId2"/>
          <a:stretch>
            <a:fillRect/>
          </a:stretch>
        </p:blipFill>
        <p:spPr>
          <a:xfrm>
            <a:off x="810000" y="2838659"/>
            <a:ext cx="2886075" cy="3416320"/>
          </a:xfrm>
          <a:prstGeom prst="rect">
            <a:avLst/>
          </a:prstGeom>
        </p:spPr>
      </p:pic>
      <p:sp>
        <p:nvSpPr>
          <p:cNvPr id="5" name="TextBox 4">
            <a:extLst>
              <a:ext uri="{FF2B5EF4-FFF2-40B4-BE49-F238E27FC236}">
                <a16:creationId xmlns:a16="http://schemas.microsoft.com/office/drawing/2014/main" xmlns="" id="{63B7B20E-6AED-A945-B999-EBB3268D7814}"/>
              </a:ext>
            </a:extLst>
          </p:cNvPr>
          <p:cNvSpPr txBox="1"/>
          <p:nvPr/>
        </p:nvSpPr>
        <p:spPr>
          <a:xfrm>
            <a:off x="4068306" y="2838659"/>
            <a:ext cx="7643172" cy="3477875"/>
          </a:xfrm>
          <a:prstGeom prst="rect">
            <a:avLst/>
          </a:prstGeom>
          <a:solidFill>
            <a:schemeClr val="tx2">
              <a:lumMod val="40000"/>
              <a:lumOff val="60000"/>
            </a:schemeClr>
          </a:solidFill>
        </p:spPr>
        <p:txBody>
          <a:bodyPr wrap="square" rtlCol="0">
            <a:spAutoFit/>
          </a:bodyPr>
          <a:lstStyle/>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Started in </a:t>
            </a:r>
            <a:r>
              <a:rPr lang="en-GB" sz="2000" b="1">
                <a:latin typeface="Hadassah Friedlaender" panose="02020603050405020304" pitchFamily="18" charset="-79"/>
                <a:cs typeface="Hadassah Friedlaender" panose="02020603050405020304" pitchFamily="18" charset="-79"/>
              </a:rPr>
              <a:t>200</a:t>
            </a:r>
            <a:r>
              <a:rPr lang="x-none" sz="2000" b="1">
                <a:latin typeface="Hadassah Friedlaender" panose="02020603050405020304" pitchFamily="18" charset="-79"/>
                <a:cs typeface="Hadassah Friedlaender" panose="02020603050405020304" pitchFamily="18" charset="-79"/>
              </a:rPr>
              <a:t>2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Awarded for glorious contribution during active Sporting career and after retirement Also called Dhyan Chand Award for Lifetime Achievement in Sports and Games.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This award is named after Major Dhyanchand,  an Indian hockey player who scored over </a:t>
            </a:r>
            <a:r>
              <a:rPr lang="en-GB" sz="2000" b="1">
                <a:latin typeface="Hadassah Friedlaender" panose="02020603050405020304" pitchFamily="18" charset="-79"/>
                <a:cs typeface="Hadassah Friedlaender" panose="02020603050405020304" pitchFamily="18" charset="-79"/>
              </a:rPr>
              <a:t>100</a:t>
            </a:r>
            <a:r>
              <a:rPr lang="x-none" sz="2000" b="1">
                <a:latin typeface="Hadassah Friedlaender" panose="02020603050405020304" pitchFamily="18" charset="-79"/>
                <a:cs typeface="Hadassah Friedlaender" panose="02020603050405020304" pitchFamily="18" charset="-79"/>
              </a:rPr>
              <a:t>0 goals during a career span of over </a:t>
            </a:r>
            <a:r>
              <a:rPr lang="en-GB" sz="2000" b="1">
                <a:latin typeface="Hadassah Friedlaender" panose="02020603050405020304" pitchFamily="18" charset="-79"/>
                <a:cs typeface="Hadassah Friedlaender" panose="02020603050405020304" pitchFamily="18" charset="-79"/>
              </a:rPr>
              <a:t>20</a:t>
            </a:r>
            <a:r>
              <a:rPr lang="x-none" sz="2000" b="1">
                <a:latin typeface="Hadassah Friedlaender" panose="02020603050405020304" pitchFamily="18" charset="-79"/>
                <a:cs typeface="Hadassah Friedlaender" panose="02020603050405020304" pitchFamily="18" charset="-79"/>
              </a:rPr>
              <a:t> years.</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Cash Prize: RS. 5 Lakh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First Recipient: (i) Shahuraj Birajdar (ii) Ashok Diwan (iii) Aparna Ghosh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Total Awarded: </a:t>
            </a:r>
            <a:r>
              <a:rPr lang="en-GB" sz="2000" b="1">
                <a:latin typeface="Hadassah Friedlaender" panose="02020603050405020304" pitchFamily="18" charset="-79"/>
                <a:cs typeface="Hadassah Friedlaender" panose="02020603050405020304" pitchFamily="18" charset="-79"/>
              </a:rPr>
              <a:t>80</a:t>
            </a:r>
          </a:p>
        </p:txBody>
      </p:sp>
    </p:spTree>
    <p:extLst>
      <p:ext uri="{BB962C8B-B14F-4D97-AF65-F5344CB8AC3E}">
        <p14:creationId xmlns:p14="http://schemas.microsoft.com/office/powerpoint/2010/main" val="3517718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2707C7-105E-3542-BF1C-3D6F9296DA31}"/>
              </a:ext>
            </a:extLst>
          </p:cNvPr>
          <p:cNvSpPr>
            <a:spLocks noGrp="1"/>
          </p:cNvSpPr>
          <p:nvPr>
            <p:ph type="title"/>
          </p:nvPr>
        </p:nvSpPr>
        <p:spPr/>
        <p:txBody>
          <a:bodyPr/>
          <a:lstStyle/>
          <a:p>
            <a:r>
              <a:rPr lang="x-none"/>
              <a:t>MAULANA ABUL KALAM AZAD TROPHY </a:t>
            </a:r>
            <a:endParaRPr lang="en-US"/>
          </a:p>
        </p:txBody>
      </p:sp>
      <p:sp>
        <p:nvSpPr>
          <p:cNvPr id="4" name="TextBox 3">
            <a:extLst>
              <a:ext uri="{FF2B5EF4-FFF2-40B4-BE49-F238E27FC236}">
                <a16:creationId xmlns:a16="http://schemas.microsoft.com/office/drawing/2014/main" xmlns="" id="{0FB33510-C193-4F4A-BAD3-5C2852C5D030}"/>
              </a:ext>
            </a:extLst>
          </p:cNvPr>
          <p:cNvSpPr txBox="1"/>
          <p:nvPr/>
        </p:nvSpPr>
        <p:spPr>
          <a:xfrm rot="10800000" flipV="1">
            <a:off x="4074945" y="2718569"/>
            <a:ext cx="7200107" cy="3170099"/>
          </a:xfrm>
          <a:prstGeom prst="rect">
            <a:avLst/>
          </a:prstGeom>
          <a:solidFill>
            <a:schemeClr val="tx2">
              <a:lumMod val="40000"/>
              <a:lumOff val="60000"/>
            </a:schemeClr>
          </a:solidFill>
        </p:spPr>
        <p:txBody>
          <a:bodyPr wrap="square" rtlCol="0">
            <a:spAutoFit/>
          </a:bodyPr>
          <a:lstStyle/>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Started in </a:t>
            </a:r>
            <a:r>
              <a:rPr lang="en-GB" sz="2000" b="1">
                <a:latin typeface="Hadassah Friedlaender" panose="02020603050405020304" pitchFamily="18" charset="-79"/>
                <a:cs typeface="Hadassah Friedlaender" panose="02020603050405020304" pitchFamily="18" charset="-79"/>
              </a:rPr>
              <a:t>1956-57</a:t>
            </a:r>
            <a:r>
              <a:rPr lang="x-none" sz="2000" b="1">
                <a:latin typeface="Hadassah Friedlaender" panose="02020603050405020304" pitchFamily="18" charset="-79"/>
                <a:cs typeface="Hadassah Friedlaender" panose="02020603050405020304" pitchFamily="18" charset="-79"/>
              </a:rPr>
              <a:t>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Also called MAKA Trophy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Awarded to overall top performing University in Inter- University Tournaments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It is a Running / Rolling Trophy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x-none" sz="2000" b="1">
                <a:latin typeface="Hadassah Friedlaender" panose="02020603050405020304" pitchFamily="18" charset="-79"/>
                <a:cs typeface="Hadassah Friedlaender" panose="02020603050405020304" pitchFamily="18" charset="-79"/>
              </a:rPr>
              <a:t>Cash Prize : Winner = </a:t>
            </a:r>
            <a:r>
              <a:rPr lang="en-GB" sz="2000" b="1">
                <a:latin typeface="Hadassah Friedlaender" panose="02020603050405020304" pitchFamily="18" charset="-79"/>
                <a:cs typeface="Hadassah Friedlaender" panose="02020603050405020304" pitchFamily="18" charset="-79"/>
              </a:rPr>
              <a:t>RS</a:t>
            </a:r>
            <a:r>
              <a:rPr lang="x-none" sz="2000" b="1">
                <a:latin typeface="Hadassah Friedlaender" panose="02020603050405020304" pitchFamily="18" charset="-79"/>
                <a:cs typeface="Hadassah Friedlaender" panose="02020603050405020304" pitchFamily="18" charset="-79"/>
              </a:rPr>
              <a:t>. </a:t>
            </a:r>
            <a:r>
              <a:rPr lang="en-GB" sz="2000" b="1">
                <a:latin typeface="Hadassah Friedlaender" panose="02020603050405020304" pitchFamily="18" charset="-79"/>
                <a:cs typeface="Hadassah Friedlaender" panose="02020603050405020304" pitchFamily="18" charset="-79"/>
              </a:rPr>
              <a:t>15lakh</a:t>
            </a:r>
            <a:r>
              <a:rPr lang="x-none" sz="2000" b="1">
                <a:latin typeface="Hadassah Friedlaender" panose="02020603050405020304" pitchFamily="18" charset="-79"/>
                <a:cs typeface="Hadassah Friedlaender" panose="02020603050405020304" pitchFamily="18" charset="-79"/>
              </a:rPr>
              <a:t>.                                                                                                                         </a:t>
            </a:r>
            <a:r>
              <a:rPr lang="en-GB" sz="2000" b="1">
                <a:latin typeface="Hadassah Friedlaender" panose="02020603050405020304" pitchFamily="18" charset="-79"/>
                <a:cs typeface="Hadassah Friedlaender" panose="02020603050405020304" pitchFamily="18" charset="-79"/>
              </a:rPr>
              <a:t>1</a:t>
            </a:r>
            <a:r>
              <a:rPr lang="en-GB" sz="2000" b="1" baseline="30000">
                <a:latin typeface="Hadassah Friedlaender" panose="02020603050405020304" pitchFamily="18" charset="-79"/>
                <a:cs typeface="Hadassah Friedlaender" panose="02020603050405020304" pitchFamily="18" charset="-79"/>
              </a:rPr>
              <a:t>st</a:t>
            </a:r>
            <a:r>
              <a:rPr lang="x-none" sz="2000" b="1">
                <a:latin typeface="Hadassah Friedlaender" panose="02020603050405020304" pitchFamily="18" charset="-79"/>
                <a:cs typeface="Hadassah Friedlaender" panose="02020603050405020304" pitchFamily="18" charset="-79"/>
              </a:rPr>
              <a:t> Runner-up = 7.5 lakh.                                                           .   </a:t>
            </a:r>
            <a:r>
              <a:rPr lang="en-GB" sz="2000" b="1">
                <a:latin typeface="Hadassah Friedlaender" panose="02020603050405020304" pitchFamily="18" charset="-79"/>
                <a:cs typeface="Hadassah Friedlaender" panose="02020603050405020304" pitchFamily="18" charset="-79"/>
              </a:rPr>
              <a:t>2</a:t>
            </a:r>
            <a:r>
              <a:rPr lang="en-GB" sz="2000" b="1" baseline="30000">
                <a:latin typeface="Hadassah Friedlaender" panose="02020603050405020304" pitchFamily="18" charset="-79"/>
                <a:cs typeface="Hadassah Friedlaender" panose="02020603050405020304" pitchFamily="18" charset="-79"/>
              </a:rPr>
              <a:t>nd</a:t>
            </a:r>
            <a:r>
              <a:rPr lang="x-none" sz="2000" b="1">
                <a:latin typeface="Hadassah Friedlaender" panose="02020603050405020304" pitchFamily="18" charset="-79"/>
                <a:cs typeface="Hadassah Friedlaender" panose="02020603050405020304" pitchFamily="18" charset="-79"/>
              </a:rPr>
              <a:t>Runner-up = 4.5 lakh </a:t>
            </a:r>
            <a:endParaRPr lang="en-GB" sz="2000" b="1">
              <a:latin typeface="Hadassah Friedlaender" panose="02020603050405020304" pitchFamily="18" charset="-79"/>
              <a:cs typeface="Hadassah Friedlaender" panose="02020603050405020304" pitchFamily="18" charset="-79"/>
            </a:endParaRPr>
          </a:p>
          <a:p>
            <a:pPr marL="285750" indent="-285750" algn="l">
              <a:buFont typeface="Arial" panose="020B0604020202020204" pitchFamily="34" charset="0"/>
              <a:buChar char="•"/>
            </a:pPr>
            <a:r>
              <a:rPr lang="en-GB" sz="2000" b="1">
                <a:latin typeface="Hadassah Friedlaender" panose="02020603050405020304" pitchFamily="18" charset="-79"/>
                <a:cs typeface="Hadassah Friedlaender" panose="02020603050405020304" pitchFamily="18" charset="-79"/>
              </a:rPr>
              <a:t>20</a:t>
            </a:r>
            <a:r>
              <a:rPr lang="x-none" sz="2000" b="1">
                <a:latin typeface="Hadassah Friedlaender" panose="02020603050405020304" pitchFamily="18" charset="-79"/>
                <a:cs typeface="Hadassah Friedlaender" panose="02020603050405020304" pitchFamily="18" charset="-79"/>
              </a:rPr>
              <a:t>19 Winner: (i) </a:t>
            </a:r>
            <a:r>
              <a:rPr lang="en-GB" sz="2000" b="1">
                <a:latin typeface="Hadassah Friedlaender" panose="02020603050405020304" pitchFamily="18" charset="-79"/>
                <a:cs typeface="Hadassah Friedlaender" panose="02020603050405020304" pitchFamily="18" charset="-79"/>
              </a:rPr>
              <a:t>P.U</a:t>
            </a:r>
            <a:r>
              <a:rPr lang="x-none" sz="2000" b="1">
                <a:latin typeface="Hadassah Friedlaender" panose="02020603050405020304" pitchFamily="18" charset="-79"/>
                <a:cs typeface="Hadassah Friedlaender" panose="02020603050405020304" pitchFamily="18" charset="-79"/>
              </a:rPr>
              <a:t>. (Chandigarh) (ii) </a:t>
            </a:r>
            <a:r>
              <a:rPr lang="en-GB" sz="2000" b="1">
                <a:latin typeface="Hadassah Friedlaender" panose="02020603050405020304" pitchFamily="18" charset="-79"/>
                <a:cs typeface="Hadassah Friedlaender" panose="02020603050405020304" pitchFamily="18" charset="-79"/>
              </a:rPr>
              <a:t>G.N.D.U</a:t>
            </a:r>
            <a:r>
              <a:rPr lang="x-none" sz="2000" b="1">
                <a:latin typeface="Hadassah Friedlaender" panose="02020603050405020304" pitchFamily="18" charset="-79"/>
                <a:cs typeface="Hadassah Friedlaender" panose="02020603050405020304" pitchFamily="18" charset="-79"/>
              </a:rPr>
              <a:t>. (Amritsar) and (iii) </a:t>
            </a:r>
            <a:r>
              <a:rPr lang="en-GB" sz="2000" b="1">
                <a:latin typeface="Hadassah Friedlaender" panose="02020603050405020304" pitchFamily="18" charset="-79"/>
                <a:cs typeface="Hadassah Friedlaender" panose="02020603050405020304" pitchFamily="18" charset="-79"/>
              </a:rPr>
              <a:t>P.U</a:t>
            </a:r>
            <a:r>
              <a:rPr lang="x-none" sz="2000" b="1">
                <a:latin typeface="Hadassah Friedlaender" panose="02020603050405020304" pitchFamily="18" charset="-79"/>
                <a:cs typeface="Hadassah Friedlaender" panose="02020603050405020304" pitchFamily="18" charset="-79"/>
              </a:rPr>
              <a:t>. (patiala)  </a:t>
            </a:r>
            <a:r>
              <a:rPr lang="x-none" b="1"/>
              <a:t>             </a:t>
            </a:r>
            <a:endParaRPr lang="en-US" b="1"/>
          </a:p>
        </p:txBody>
      </p:sp>
      <p:pic>
        <p:nvPicPr>
          <p:cNvPr id="5" name="Picture 5">
            <a:extLst>
              <a:ext uri="{FF2B5EF4-FFF2-40B4-BE49-F238E27FC236}">
                <a16:creationId xmlns:a16="http://schemas.microsoft.com/office/drawing/2014/main" xmlns="" id="{66909D2D-A781-6944-BFB4-278AA6BB51CB}"/>
              </a:ext>
            </a:extLst>
          </p:cNvPr>
          <p:cNvPicPr>
            <a:picLocks noChangeAspect="1"/>
          </p:cNvPicPr>
          <p:nvPr/>
        </p:nvPicPr>
        <p:blipFill>
          <a:blip r:embed="rId2"/>
          <a:stretch>
            <a:fillRect/>
          </a:stretch>
        </p:blipFill>
        <p:spPr>
          <a:xfrm>
            <a:off x="916948" y="2913411"/>
            <a:ext cx="2541018" cy="27804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91777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A240E-7C3E-4943-8FCA-86EAF86838B2}"/>
              </a:ext>
            </a:extLst>
          </p:cNvPr>
          <p:cNvSpPr>
            <a:spLocks noGrp="1"/>
          </p:cNvSpPr>
          <p:nvPr>
            <p:ph type="title"/>
          </p:nvPr>
        </p:nvSpPr>
        <p:spPr/>
        <p:txBody>
          <a:bodyPr/>
          <a:lstStyle/>
          <a:p>
            <a:r>
              <a:rPr lang="x-none"/>
              <a:t>CAREER OPTION </a:t>
            </a:r>
            <a:endParaRPr lang="en-US"/>
          </a:p>
        </p:txBody>
      </p:sp>
      <p:sp>
        <p:nvSpPr>
          <p:cNvPr id="5" name="TextBox 4">
            <a:extLst>
              <a:ext uri="{FF2B5EF4-FFF2-40B4-BE49-F238E27FC236}">
                <a16:creationId xmlns:a16="http://schemas.microsoft.com/office/drawing/2014/main" xmlns="" id="{98DBAA43-D720-B842-9331-58C8C8578959}"/>
              </a:ext>
            </a:extLst>
          </p:cNvPr>
          <p:cNvSpPr txBox="1"/>
          <p:nvPr/>
        </p:nvSpPr>
        <p:spPr>
          <a:xfrm>
            <a:off x="4042574" y="2359175"/>
            <a:ext cx="7714471" cy="4216539"/>
          </a:xfrm>
          <a:prstGeom prst="rect">
            <a:avLst/>
          </a:prstGeom>
          <a:solidFill>
            <a:schemeClr val="tx2">
              <a:lumMod val="40000"/>
              <a:lumOff val="60000"/>
            </a:schemeClr>
          </a:solidFill>
        </p:spPr>
        <p:txBody>
          <a:bodyPr wrap="square" rtlCol="0">
            <a:spAutoFit/>
          </a:bodyPr>
          <a:lstStyle/>
          <a:p>
            <a:pPr algn="l"/>
            <a:r>
              <a:rPr lang="x-none" sz="2800" b="1" u="sng">
                <a:solidFill>
                  <a:schemeClr val="accent5">
                    <a:lumMod val="20000"/>
                    <a:lumOff val="80000"/>
                  </a:schemeClr>
                </a:solidFill>
                <a:latin typeface="Amasis MT Pro Black" panose="02000000000000000000" pitchFamily="2" charset="0"/>
                <a:ea typeface="Amasis MT Pro Black" panose="02000000000000000000" pitchFamily="2" charset="0"/>
              </a:rPr>
              <a:t>INTRODUCTION: </a:t>
            </a:r>
            <a:r>
              <a:rPr lang="en-IN" sz="2800" b="1" u="sng">
                <a:solidFill>
                  <a:schemeClr val="accent5">
                    <a:lumMod val="20000"/>
                    <a:lumOff val="80000"/>
                  </a:schemeClr>
                </a:solidFill>
                <a:latin typeface="Amasis MT Pro Black" panose="02000000000000000000" pitchFamily="2" charset="0"/>
                <a:ea typeface="Amasis MT Pro Black" panose="02000000000000000000" pitchFamily="2" charset="0"/>
              </a:rPr>
              <a:t>
</a:t>
            </a:r>
            <a:r>
              <a:rPr lang="en-IN" sz="2000" b="1" u="sng">
                <a:solidFill>
                  <a:schemeClr val="bg1"/>
                </a:solidFill>
                <a:latin typeface="Hadassah Friedlaender" panose="02020603050405020304" pitchFamily="18" charset="-79"/>
                <a:ea typeface="Amasis MT Pro Black" panose="02000000000000000000" pitchFamily="2" charset="0"/>
                <a:cs typeface="Hadassah Friedlaender" panose="02020603050405020304" pitchFamily="18" charset="-79"/>
              </a:rPr>
              <a:t>“Sports is one of the rewarding career options of the country with lots of job opportunities”.</a:t>
            </a:r>
          </a:p>
          <a:p>
            <a:pPr algn="l"/>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
Sports opened up many career opportunities for young talents in India. To become a sports person, having a talent in the chosen sport is very important. Along with talent, Strong determination and perseverance in needed.
For every sports person, it is a dream to represent their nation at the international level. You can start your career in school and college level and start play at the State level, Regional level and then explores opportunities at national and international levels</a:t>
            </a:r>
            <a:r>
              <a:rPr lang="en-IN" sz="2000" b="1" u="sng">
                <a:latin typeface="Hadassah Friedlaender" panose="02020603050405020304" pitchFamily="18" charset="-79"/>
                <a:ea typeface="Amasis MT Pro Black" panose="02000000000000000000" pitchFamily="2" charset="0"/>
                <a:cs typeface="Hadassah Friedlaender" panose="02020603050405020304" pitchFamily="18" charset="-79"/>
              </a:rPr>
              <a:t>.</a:t>
            </a:r>
            <a:endParaRPr lang="en-US" sz="2000" b="1" u="sng">
              <a:latin typeface="Hadassah Friedlaender" panose="02020603050405020304" pitchFamily="18" charset="-79"/>
              <a:ea typeface="Amasis MT Pro Black" panose="02000000000000000000" pitchFamily="2" charset="0"/>
              <a:cs typeface="Hadassah Friedlaender" panose="02020603050405020304" pitchFamily="18" charset="-79"/>
            </a:endParaRPr>
          </a:p>
        </p:txBody>
      </p:sp>
      <p:pic>
        <p:nvPicPr>
          <p:cNvPr id="6" name="Picture 6">
            <a:extLst>
              <a:ext uri="{FF2B5EF4-FFF2-40B4-BE49-F238E27FC236}">
                <a16:creationId xmlns:a16="http://schemas.microsoft.com/office/drawing/2014/main" xmlns="" id="{4CD8AB1E-5A26-CC49-88AE-B6DB41B1EB2C}"/>
              </a:ext>
            </a:extLst>
          </p:cNvPr>
          <p:cNvPicPr>
            <a:picLocks noChangeAspect="1"/>
          </p:cNvPicPr>
          <p:nvPr/>
        </p:nvPicPr>
        <p:blipFill>
          <a:blip r:embed="rId2"/>
          <a:stretch>
            <a:fillRect/>
          </a:stretch>
        </p:blipFill>
        <p:spPr>
          <a:xfrm>
            <a:off x="628153" y="2506028"/>
            <a:ext cx="2990233" cy="3620296"/>
          </a:xfrm>
          <a:prstGeom prst="rect">
            <a:avLst/>
          </a:prstGeom>
        </p:spPr>
      </p:pic>
    </p:spTree>
    <p:extLst>
      <p:ext uri="{BB962C8B-B14F-4D97-AF65-F5344CB8AC3E}">
        <p14:creationId xmlns:p14="http://schemas.microsoft.com/office/powerpoint/2010/main" val="199475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24413E41-C4FE-A145-9522-643D5F09C670}"/>
              </a:ext>
            </a:extLst>
          </p:cNvPr>
          <p:cNvSpPr txBox="1"/>
          <p:nvPr/>
        </p:nvSpPr>
        <p:spPr>
          <a:xfrm rot="10800000" flipV="1">
            <a:off x="599220" y="2414130"/>
            <a:ext cx="11243104" cy="4339650"/>
          </a:xfrm>
          <a:prstGeom prst="rect">
            <a:avLst/>
          </a:prstGeom>
          <a:solidFill>
            <a:schemeClr val="tx2">
              <a:lumMod val="40000"/>
              <a:lumOff val="60000"/>
            </a:schemeClr>
          </a:solidFill>
        </p:spPr>
        <p:txBody>
          <a:bodyPr wrap="square" rtlCol="0">
            <a:spAutoFit/>
          </a:bodyPr>
          <a:lstStyle/>
          <a:p>
            <a:pPr algn="l"/>
            <a:r>
              <a:rPr lang="en-IN" sz="2800" u="sng">
                <a:solidFill>
                  <a:schemeClr val="accent5">
                    <a:lumMod val="20000"/>
                    <a:lumOff val="80000"/>
                  </a:schemeClr>
                </a:solidFill>
                <a:latin typeface="Amasis MT Pro Black" panose="02000000000000000000" pitchFamily="2" charset="0"/>
                <a:ea typeface="Amasis MT Pro Black" panose="02000000000000000000" pitchFamily="2" charset="0"/>
              </a:rPr>
              <a:t>EDUCATION AND TRAINING FACILITIES</a:t>
            </a:r>
          </a:p>
          <a:p>
            <a:pPr algn="l"/>
            <a:endParaRPr lang="en-IN" sz="2000" b="1">
              <a:solidFill>
                <a:schemeClr val="accent5">
                  <a:lumMod val="20000"/>
                  <a:lumOff val="80000"/>
                </a:schemeClr>
              </a:solidFill>
              <a:latin typeface="Hadassah Friedlaender" panose="02020603050405020304" pitchFamily="18" charset="-79"/>
              <a:ea typeface="Amasis MT Pro Black" panose="02000000000000000000" pitchFamily="2" charset="0"/>
              <a:cs typeface="Hadassah Friedlaender" panose="02020603050405020304" pitchFamily="18" charset="-79"/>
            </a:endParaRPr>
          </a:p>
          <a:p>
            <a:pPr marL="514350" indent="-514350" algn="l">
              <a:buFont typeface="Arial" panose="020B0604020202020204" pitchFamily="34" charset="0"/>
              <a:buChar char="•"/>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A number of government college also run full time courses in physical education right up to the doctodate level. A basic structure of sports education in india may look like as under</a:t>
            </a:r>
          </a:p>
          <a:p>
            <a:pPr marL="514350" indent="-514350" algn="l">
              <a:buFont typeface="+mj-lt"/>
              <a:buAutoNum type="arabicPeriod"/>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NIS Diploma</a:t>
            </a:r>
          </a:p>
          <a:p>
            <a:pPr marL="514350" indent="-514350" algn="l">
              <a:buFont typeface="+mj-lt"/>
              <a:buAutoNum type="arabicPeriod"/>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Bachelor in Physical Education (BPED) </a:t>
            </a:r>
          </a:p>
          <a:p>
            <a:pPr marL="514350" indent="-514350" algn="l">
              <a:buFont typeface="+mj-lt"/>
              <a:buAutoNum type="arabicPeriod"/>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Master in Physical Education (MPED)</a:t>
            </a:r>
          </a:p>
          <a:p>
            <a:pPr marL="514350" indent="-514350" algn="l">
              <a:buFont typeface="+mj-lt"/>
              <a:buAutoNum type="arabicPeriod"/>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M Phil Physical Education</a:t>
            </a:r>
          </a:p>
          <a:p>
            <a:pPr marL="514350" indent="-514350" algn="l">
              <a:buFont typeface="+mj-lt"/>
              <a:buAutoNum type="arabicPeriod"/>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Doctorate in Physical Education</a:t>
            </a:r>
          </a:p>
          <a:p>
            <a:pPr algn="l"/>
            <a:endParaRPr lang="en-IN" sz="2000" b="1">
              <a:latin typeface="Hadassah Friedlaender" panose="02020603050405020304" pitchFamily="18" charset="-79"/>
              <a:ea typeface="Amasis MT Pro Black" panose="02000000000000000000" pitchFamily="2" charset="0"/>
              <a:cs typeface="Hadassah Friedlaender" panose="02020603050405020304" pitchFamily="18" charset="-79"/>
            </a:endParaRPr>
          </a:p>
          <a:p>
            <a:pPr marL="457200" indent="-457200" algn="l">
              <a:buFont typeface="Arial" panose="020B0604020202020204" pitchFamily="34" charset="0"/>
              <a:buChar char="•"/>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Several institution offer various Diploma/ Degree /post graduate degree level course in the field of sports.</a:t>
            </a:r>
            <a:endParaRPr lang="en-US" sz="2000" b="1">
              <a:latin typeface="Hadassah Friedlaender" panose="02020603050405020304" pitchFamily="18" charset="-79"/>
              <a:ea typeface="Amasis MT Pro Black" panose="02000000000000000000" pitchFamily="2" charset="0"/>
              <a:cs typeface="Hadassah Friedlaender" panose="02020603050405020304" pitchFamily="18" charset="-79"/>
            </a:endParaRPr>
          </a:p>
        </p:txBody>
      </p:sp>
      <p:pic>
        <p:nvPicPr>
          <p:cNvPr id="2" name="Picture 2">
            <a:extLst>
              <a:ext uri="{FF2B5EF4-FFF2-40B4-BE49-F238E27FC236}">
                <a16:creationId xmlns:a16="http://schemas.microsoft.com/office/drawing/2014/main" xmlns="" id="{67C33D1F-235E-8748-83CB-90E6DABDC88B}"/>
              </a:ext>
            </a:extLst>
          </p:cNvPr>
          <p:cNvPicPr>
            <a:picLocks noChangeAspect="1"/>
          </p:cNvPicPr>
          <p:nvPr/>
        </p:nvPicPr>
        <p:blipFill>
          <a:blip r:embed="rId2"/>
          <a:stretch>
            <a:fillRect/>
          </a:stretch>
        </p:blipFill>
        <p:spPr>
          <a:xfrm>
            <a:off x="2201473" y="124771"/>
            <a:ext cx="8395090" cy="2075464"/>
          </a:xfrm>
          <a:prstGeom prst="rect">
            <a:avLst/>
          </a:prstGeom>
        </p:spPr>
      </p:pic>
    </p:spTree>
    <p:extLst>
      <p:ext uri="{BB962C8B-B14F-4D97-AF65-F5344CB8AC3E}">
        <p14:creationId xmlns:p14="http://schemas.microsoft.com/office/powerpoint/2010/main" val="3702684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4C251C5-C85B-934F-94AF-E899FAD37D3C}"/>
              </a:ext>
            </a:extLst>
          </p:cNvPr>
          <p:cNvSpPr txBox="1"/>
          <p:nvPr/>
        </p:nvSpPr>
        <p:spPr>
          <a:xfrm>
            <a:off x="397824" y="520511"/>
            <a:ext cx="11396352" cy="5816977"/>
          </a:xfrm>
          <a:prstGeom prst="rect">
            <a:avLst/>
          </a:prstGeom>
          <a:solidFill>
            <a:schemeClr val="tx2">
              <a:lumMod val="40000"/>
              <a:lumOff val="60000"/>
            </a:schemeClr>
          </a:solidFill>
        </p:spPr>
        <p:txBody>
          <a:bodyPr wrap="square" rtlCol="0">
            <a:spAutoFit/>
          </a:bodyPr>
          <a:lstStyle/>
          <a:p>
            <a:pPr algn="l"/>
            <a:r>
              <a:rPr lang="en-IN" sz="2800" b="1" u="sng">
                <a:solidFill>
                  <a:schemeClr val="accent5">
                    <a:lumMod val="20000"/>
                    <a:lumOff val="80000"/>
                  </a:schemeClr>
                </a:solidFill>
                <a:latin typeface="Amasis MT Pro Black" panose="02000000000000000000" pitchFamily="2" charset="0"/>
                <a:ea typeface="Amasis MT Pro Black" panose="02000000000000000000" pitchFamily="2" charset="0"/>
              </a:rPr>
              <a:t>EMPLOYMENT OUTLOOK</a:t>
            </a:r>
          </a:p>
          <a:p>
            <a:pPr algn="l"/>
            <a:endParaRPr lang="en-IN" sz="2800" b="1">
              <a:latin typeface="Amasis MT Pro Black" panose="02000000000000000000" pitchFamily="2" charset="0"/>
              <a:ea typeface="Amasis MT Pro Black" panose="02000000000000000000" pitchFamily="2" charset="0"/>
            </a:endParaRPr>
          </a:p>
          <a:p>
            <a:pPr marL="457200" indent="-457200" algn="l">
              <a:buFont typeface="Arial" panose="020B0604020202020204" pitchFamily="34" charset="0"/>
              <a:buChar char="•"/>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Beside being active player, Sports person can avail to sports quota to acquire a job, although it is limited to admission in the clerical grade, in various Government and private Concerns. Among the organizations having sports quota are the central industrial security force (CISF), Border Security Force (BSF), the railways, Income tax department, custom and central excise Department, post and telecommunications Department, Police Department, the Army and some banks</a:t>
            </a:r>
          </a:p>
          <a:p>
            <a:pPr marL="457200" indent="-457200" algn="l">
              <a:buFont typeface="Arial" panose="020B0604020202020204" pitchFamily="34" charset="0"/>
              <a:buChar char="•"/>
            </a:pPr>
            <a:endParaRPr lang="en-IN" sz="2800" b="1" u="sng">
              <a:latin typeface="Hadassah Friedlaender" panose="02020603050405020304" pitchFamily="18" charset="-79"/>
              <a:ea typeface="Amasis MT Pro Black" panose="02000000000000000000" pitchFamily="2" charset="0"/>
              <a:cs typeface="Hadassah Friedlaender" panose="02020603050405020304" pitchFamily="18" charset="-79"/>
            </a:endParaRPr>
          </a:p>
          <a:p>
            <a:pPr algn="l"/>
            <a:r>
              <a:rPr lang="en-IN" sz="2800" b="1" u="sng">
                <a:solidFill>
                  <a:schemeClr val="accent5">
                    <a:lumMod val="20000"/>
                    <a:lumOff val="80000"/>
                  </a:schemeClr>
                </a:solidFill>
                <a:latin typeface="Amasis MT Pro Black" panose="02000000000000000000" pitchFamily="2" charset="0"/>
                <a:ea typeface="Amasis MT Pro Black" panose="02000000000000000000" pitchFamily="2" charset="0"/>
                <a:cs typeface="Hadassah Friedlaender" panose="02020603050405020304" pitchFamily="18" charset="-79"/>
              </a:rPr>
              <a:t>SELF-EMPLOYMEMT OPPORTUNITIES</a:t>
            </a:r>
          </a:p>
          <a:p>
            <a:endParaRPr lang="en-IN" sz="2000" b="1" u="sng">
              <a:effectLst/>
            </a:endParaRPr>
          </a:p>
          <a:p>
            <a:pPr algn="l"/>
            <a:endParaRPr lang="en-IN" sz="2000" b="1">
              <a:latin typeface="Amasis MT Pro Black" panose="02000000000000000000" pitchFamily="2" charset="0"/>
              <a:ea typeface="Amasis MT Pro Black" panose="02000000000000000000" pitchFamily="2" charset="0"/>
              <a:cs typeface="Hadassah Friedlaender" panose="02020603050405020304" pitchFamily="18" charset="-79"/>
            </a:endParaRPr>
          </a:p>
          <a:p>
            <a:pPr marL="285750" indent="-285750" algn="l">
              <a:buFont typeface="Arial" panose="020B0604020202020204" pitchFamily="34" charset="0"/>
              <a:buChar char="•"/>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They may also open sports goods shops. They may start coaching classes in various fields e.g. Judo, Swiming, keep fit classes, Good and reputed sportsman may find suitable job opportunities in Health clubs of hostel on contract basis.</a:t>
            </a:r>
          </a:p>
          <a:p>
            <a:pPr marL="285750" indent="-285750" algn="l">
              <a:buFont typeface="Arial" panose="020B0604020202020204" pitchFamily="34" charset="0"/>
              <a:buChar char="•"/>
            </a:pPr>
            <a:r>
              <a:rPr lang="en-IN" sz="2000" b="1">
                <a:latin typeface="Hadassah Friedlaender" panose="02020603050405020304" pitchFamily="18" charset="-79"/>
                <a:ea typeface="Amasis MT Pro Black" panose="02000000000000000000" pitchFamily="2" charset="0"/>
                <a:cs typeface="Hadassah Friedlaender" panose="02020603050405020304" pitchFamily="18" charset="-79"/>
              </a:rPr>
              <a:t>Sports events are shown on T.V. They cam also earn by writing articles on sports in various magazines and newspaper.</a:t>
            </a:r>
          </a:p>
        </p:txBody>
      </p:sp>
    </p:spTree>
    <p:extLst>
      <p:ext uri="{BB962C8B-B14F-4D97-AF65-F5344CB8AC3E}">
        <p14:creationId xmlns:p14="http://schemas.microsoft.com/office/powerpoint/2010/main" val="2744824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otalTime>0</TotalTime>
  <Words>731</Words>
  <Application>Microsoft Office PowerPoint</Application>
  <PresentationFormat>Custom</PresentationFormat>
  <Paragraphs>72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Quotable</vt:lpstr>
      <vt:lpstr>PADAM SHRI AWARD </vt:lpstr>
      <vt:lpstr>ARJUN AWARD </vt:lpstr>
      <vt:lpstr>RAJIV GANDHI KHEL RATAN AWARD </vt:lpstr>
      <vt:lpstr>DRONACHARYA AWARD </vt:lpstr>
      <vt:lpstr>DHYAN CHAND AWARD </vt:lpstr>
      <vt:lpstr>MAULANA ABUL KALAM AZAD TROPHY </vt:lpstr>
      <vt:lpstr>CAREER OPTION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919569688543</dc:creator>
  <cp:lastModifiedBy>Windows User</cp:lastModifiedBy>
  <cp:revision>4</cp:revision>
  <dcterms:created xsi:type="dcterms:W3CDTF">2022-02-04T07:43:22Z</dcterms:created>
  <dcterms:modified xsi:type="dcterms:W3CDTF">2022-10-13T15:57:23Z</dcterms:modified>
</cp:coreProperties>
</file>