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sldIdLst>
    <p:sldId id="256" r:id="rId2"/>
    <p:sldId id="293" r:id="rId3"/>
    <p:sldId id="294" r:id="rId4"/>
    <p:sldId id="295" r:id="rId5"/>
    <p:sldId id="296" r:id="rId6"/>
    <p:sldId id="297" r:id="rId7"/>
    <p:sldId id="301" r:id="rId8"/>
    <p:sldId id="298" r:id="rId9"/>
    <p:sldId id="299" r:id="rId10"/>
    <p:sldId id="300"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9B824C-0B12-443F-AB54-4D312E2C5FD2}">
          <p14:sldIdLst>
            <p14:sldId id="256"/>
            <p14:sldId id="293"/>
            <p14:sldId id="294"/>
            <p14:sldId id="295"/>
            <p14:sldId id="296"/>
            <p14:sldId id="297"/>
            <p14:sldId id="301"/>
            <p14:sldId id="298"/>
            <p14:sldId id="299"/>
            <p14:sldId id="300"/>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34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9147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2886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718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555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8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7746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67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143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263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25108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147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266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11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53918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5/23/2021</a:t>
            </a:fld>
            <a:endParaRPr lang="en-US" dirty="0"/>
          </a:p>
        </p:txBody>
      </p:sp>
    </p:spTree>
    <p:extLst>
      <p:ext uri="{BB962C8B-B14F-4D97-AF65-F5344CB8AC3E}">
        <p14:creationId xmlns:p14="http://schemas.microsoft.com/office/powerpoint/2010/main" val="12475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1460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5B02-87BC-4000-A2F8-E0D2B34CD771}"/>
              </a:ext>
            </a:extLst>
          </p:cNvPr>
          <p:cNvSpPr>
            <a:spLocks noGrp="1"/>
          </p:cNvSpPr>
          <p:nvPr>
            <p:ph type="ctrTitle"/>
          </p:nvPr>
        </p:nvSpPr>
        <p:spPr>
          <a:xfrm>
            <a:off x="1507066" y="993913"/>
            <a:ext cx="7888725" cy="1020417"/>
          </a:xfrm>
        </p:spPr>
        <p:txBody>
          <a:bodyPr/>
          <a:lstStyle/>
          <a:p>
            <a:pPr algn="ctr"/>
            <a:r>
              <a:rPr lang="en-IN" sz="4400" b="1" u="sng" dirty="0">
                <a:solidFill>
                  <a:srgbClr val="FF0000"/>
                </a:solidFill>
              </a:rPr>
              <a:t>t-test </a:t>
            </a:r>
          </a:p>
        </p:txBody>
      </p:sp>
      <p:sp>
        <p:nvSpPr>
          <p:cNvPr id="3" name="Subtitle 2">
            <a:extLst>
              <a:ext uri="{FF2B5EF4-FFF2-40B4-BE49-F238E27FC236}">
                <a16:creationId xmlns:a16="http://schemas.microsoft.com/office/drawing/2014/main" id="{779C7168-76CD-4A67-8AE0-BACB8D3D1133}"/>
              </a:ext>
            </a:extLst>
          </p:cNvPr>
          <p:cNvSpPr>
            <a:spLocks noGrp="1"/>
          </p:cNvSpPr>
          <p:nvPr>
            <p:ph type="subTitle" idx="1"/>
          </p:nvPr>
        </p:nvSpPr>
        <p:spPr>
          <a:xfrm>
            <a:off x="5274365" y="4843671"/>
            <a:ext cx="4798102" cy="1755911"/>
          </a:xfrm>
        </p:spPr>
        <p:txBody>
          <a:bodyPr>
            <a:noAutofit/>
          </a:bodyPr>
          <a:lstStyle/>
          <a:p>
            <a:pPr algn="ctr"/>
            <a:r>
              <a:rPr lang="en-IN" sz="1600" b="1" dirty="0">
                <a:solidFill>
                  <a:schemeClr val="tx1"/>
                </a:solidFill>
                <a:latin typeface="Times New Roman" panose="02020603050405020304" pitchFamily="18" charset="0"/>
                <a:cs typeface="Times New Roman" panose="02020603050405020304" pitchFamily="18" charset="0"/>
              </a:rPr>
              <a:t>Priyanka Maurya,</a:t>
            </a:r>
          </a:p>
          <a:p>
            <a:pPr algn="ctr"/>
            <a:r>
              <a:rPr lang="en-IN" sz="1600" b="1" dirty="0">
                <a:solidFill>
                  <a:schemeClr val="tx1"/>
                </a:solidFill>
                <a:latin typeface="Times New Roman" panose="02020603050405020304" pitchFamily="18" charset="0"/>
                <a:cs typeface="Times New Roman" panose="02020603050405020304" pitchFamily="18" charset="0"/>
              </a:rPr>
              <a:t>Assistant Professor,</a:t>
            </a:r>
          </a:p>
          <a:p>
            <a:pPr algn="ctr"/>
            <a:r>
              <a:rPr lang="en-IN" sz="1600" b="1" dirty="0">
                <a:solidFill>
                  <a:schemeClr val="tx1"/>
                </a:solidFill>
                <a:latin typeface="Times New Roman" panose="02020603050405020304" pitchFamily="18" charset="0"/>
                <a:cs typeface="Times New Roman" panose="02020603050405020304" pitchFamily="18" charset="0"/>
              </a:rPr>
              <a:t> Department of  Education, C.S.J.M. University, Kanpur</a:t>
            </a:r>
          </a:p>
          <a:p>
            <a:pPr algn="ctr"/>
            <a:r>
              <a:rPr lang="en-IN" sz="1600" b="1" dirty="0">
                <a:solidFill>
                  <a:schemeClr val="tx1"/>
                </a:solidFill>
                <a:latin typeface="Times New Roman" panose="02020603050405020304" pitchFamily="18" charset="0"/>
                <a:cs typeface="Times New Roman" panose="02020603050405020304" pitchFamily="18" charset="0"/>
              </a:rPr>
              <a:t>Email: priyanka@csjmu.ac.in</a:t>
            </a:r>
          </a:p>
        </p:txBody>
      </p:sp>
    </p:spTree>
    <p:extLst>
      <p:ext uri="{BB962C8B-B14F-4D97-AF65-F5344CB8AC3E}">
        <p14:creationId xmlns:p14="http://schemas.microsoft.com/office/powerpoint/2010/main" val="336436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8596E-516D-4D49-9DE2-4E69DFFF17AC}"/>
              </a:ext>
            </a:extLst>
          </p:cNvPr>
          <p:cNvSpPr>
            <a:spLocks noGrp="1"/>
          </p:cNvSpPr>
          <p:nvPr>
            <p:ph idx="1"/>
          </p:nvPr>
        </p:nvSpPr>
        <p:spPr>
          <a:xfrm>
            <a:off x="677334" y="1099931"/>
            <a:ext cx="8596668" cy="4941432"/>
          </a:xfrm>
        </p:spPr>
        <p:txBody>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IN"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Step 7: summary of t- value</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lang="en-IN" dirty="0">
              <a:solidFill>
                <a:prstClr val="black">
                  <a:lumMod val="75000"/>
                  <a:lumOff val="25000"/>
                </a:prstClr>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lang="en-IN" dirty="0">
              <a:solidFill>
                <a:prstClr val="black">
                  <a:lumMod val="75000"/>
                  <a:lumOff val="25000"/>
                </a:prstClr>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lang="en-IN" dirty="0">
              <a:solidFill>
                <a:prstClr val="black">
                  <a:lumMod val="75000"/>
                  <a:lumOff val="25000"/>
                </a:prstClr>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en-IN" b="1" dirty="0">
                <a:solidFill>
                  <a:prstClr val="black">
                    <a:lumMod val="75000"/>
                    <a:lumOff val="25000"/>
                  </a:prstClr>
                </a:solidFill>
                <a:latin typeface="Times New Roman" panose="02020603050405020304" pitchFamily="18" charset="0"/>
                <a:cs typeface="Times New Roman" panose="02020603050405020304" pitchFamily="18" charset="0"/>
              </a:rPr>
              <a:t>Step 8: interpretation</a:t>
            </a:r>
          </a:p>
          <a:p>
            <a:pPr marR="0" lvl="0" algn="l" defTabSz="457200" rtl="0" eaLnBrk="1" fontAlgn="auto" latinLnBrk="0" hangingPunct="1">
              <a:lnSpc>
                <a:spcPct val="100000"/>
              </a:lnSpc>
              <a:spcBef>
                <a:spcPts val="1000"/>
              </a:spcBef>
              <a:spcAft>
                <a:spcPts val="0"/>
              </a:spcAft>
              <a:buClr>
                <a:srgbClr val="5FCBEF"/>
              </a:buClr>
              <a:buSzPct val="80000"/>
              <a:buFont typeface="Wingdings 3" charset="2"/>
              <a:buAutoNum type="alphaLcPeriod"/>
              <a:tabLst/>
              <a:defRPr/>
            </a:pPr>
            <a:r>
              <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Significant or not</a:t>
            </a:r>
          </a:p>
          <a:p>
            <a:pPr marR="0" lvl="0" algn="l" defTabSz="457200" rtl="0" eaLnBrk="1" fontAlgn="auto" latinLnBrk="0" hangingPunct="1">
              <a:lnSpc>
                <a:spcPct val="100000"/>
              </a:lnSpc>
              <a:spcBef>
                <a:spcPts val="1000"/>
              </a:spcBef>
              <a:spcAft>
                <a:spcPts val="0"/>
              </a:spcAft>
              <a:buClr>
                <a:srgbClr val="5FCBEF"/>
              </a:buClr>
              <a:buSzPct val="80000"/>
              <a:buFont typeface="Wingdings 3" charset="2"/>
              <a:buAutoNum type="alphaLcPeriod"/>
              <a:tabLst/>
              <a:defRPr/>
            </a:pPr>
            <a:r>
              <a:rPr lang="en-IN" dirty="0">
                <a:solidFill>
                  <a:prstClr val="black">
                    <a:lumMod val="75000"/>
                    <a:lumOff val="25000"/>
                  </a:prstClr>
                </a:solidFill>
                <a:latin typeface="Times New Roman" panose="02020603050405020304" pitchFamily="18" charset="0"/>
                <a:cs typeface="Times New Roman" panose="02020603050405020304" pitchFamily="18" charset="0"/>
              </a:rPr>
              <a:t>Accept or retained null hypothesis</a:t>
            </a:r>
          </a:p>
          <a:p>
            <a:pPr marR="0" lvl="0" algn="l" defTabSz="457200" rtl="0" eaLnBrk="1" fontAlgn="auto" latinLnBrk="0" hangingPunct="1">
              <a:lnSpc>
                <a:spcPct val="100000"/>
              </a:lnSpc>
              <a:spcBef>
                <a:spcPts val="1000"/>
              </a:spcBef>
              <a:spcAft>
                <a:spcPts val="0"/>
              </a:spcAft>
              <a:buClr>
                <a:srgbClr val="5FCBEF"/>
              </a:buClr>
              <a:buSzPct val="80000"/>
              <a:buFont typeface="Wingdings 3" charset="2"/>
              <a:buAutoNum type="alphaLcPeriod"/>
              <a:tabLst/>
              <a:defRPr/>
            </a:pPr>
            <a:r>
              <a:rPr kumimoji="0" lang="en-IN"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Both group are same or different. </a:t>
            </a:r>
          </a:p>
          <a:p>
            <a:endParaRPr lang="en-IN" dirty="0"/>
          </a:p>
        </p:txBody>
      </p:sp>
    </p:spTree>
    <p:extLst>
      <p:ext uri="{BB962C8B-B14F-4D97-AF65-F5344CB8AC3E}">
        <p14:creationId xmlns:p14="http://schemas.microsoft.com/office/powerpoint/2010/main" val="150767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B4382A-B1E6-4616-B7CE-052AF965FEBC}"/>
              </a:ext>
            </a:extLst>
          </p:cNvPr>
          <p:cNvSpPr/>
          <p:nvPr/>
        </p:nvSpPr>
        <p:spPr>
          <a:xfrm>
            <a:off x="927652" y="2967335"/>
            <a:ext cx="8881449" cy="156966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7840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972E-D3E9-43FD-BBAE-A912D29C385F}"/>
              </a:ext>
            </a:extLst>
          </p:cNvPr>
          <p:cNvSpPr>
            <a:spLocks noGrp="1"/>
          </p:cNvSpPr>
          <p:nvPr>
            <p:ph type="title"/>
          </p:nvPr>
        </p:nvSpPr>
        <p:spPr/>
        <p:txBody>
          <a:bodyPr/>
          <a:lstStyle/>
          <a:p>
            <a:r>
              <a:rPr lang="en-IN" u="sng" dirty="0">
                <a:solidFill>
                  <a:srgbClr val="FF0000"/>
                </a:solidFill>
                <a:latin typeface="Times New Roman" panose="02020603050405020304" pitchFamily="18" charset="0"/>
                <a:cs typeface="Times New Roman" panose="02020603050405020304" pitchFamily="18" charset="0"/>
              </a:rPr>
              <a:t>Introduction </a:t>
            </a:r>
            <a:r>
              <a:rPr lang="en-IN" dirty="0">
                <a:solidFill>
                  <a:srgbClr val="FF0000"/>
                </a:solidFill>
              </a:rPr>
              <a:t> </a:t>
            </a:r>
          </a:p>
        </p:txBody>
      </p:sp>
      <p:sp>
        <p:nvSpPr>
          <p:cNvPr id="3" name="Content Placeholder 2">
            <a:extLst>
              <a:ext uri="{FF2B5EF4-FFF2-40B4-BE49-F238E27FC236}">
                <a16:creationId xmlns:a16="http://schemas.microsoft.com/office/drawing/2014/main" id="{F1CD200C-E3C3-466A-BABA-A9C34D83FE45}"/>
              </a:ext>
            </a:extLst>
          </p:cNvPr>
          <p:cNvSpPr>
            <a:spLocks noGrp="1"/>
          </p:cNvSpPr>
          <p:nvPr>
            <p:ph idx="1"/>
          </p:nvPr>
        </p:nvSpPr>
        <p:spPr/>
        <p:txBody>
          <a:bodyPr>
            <a:normAutofit/>
          </a:bodyPr>
          <a:lstStyle/>
          <a:p>
            <a:r>
              <a:rPr lang="en-IN" sz="2800" dirty="0">
                <a:latin typeface="Times New Roman" panose="02020603050405020304" pitchFamily="18" charset="0"/>
                <a:cs typeface="Times New Roman" panose="02020603050405020304" pitchFamily="18" charset="0"/>
              </a:rPr>
              <a:t>The t-test was introduced by William Sealy </a:t>
            </a:r>
            <a:r>
              <a:rPr lang="en-IN" sz="2800" dirty="0" err="1">
                <a:latin typeface="Times New Roman" panose="02020603050405020304" pitchFamily="18" charset="0"/>
                <a:cs typeface="Times New Roman" panose="02020603050405020304" pitchFamily="18" charset="0"/>
              </a:rPr>
              <a:t>Gosset</a:t>
            </a:r>
            <a:r>
              <a:rPr lang="en-IN" sz="2800" dirty="0">
                <a:latin typeface="Times New Roman" panose="02020603050405020304" pitchFamily="18" charset="0"/>
                <a:cs typeface="Times New Roman" panose="02020603050405020304" pitchFamily="18" charset="0"/>
              </a:rPr>
              <a:t>.</a:t>
            </a:r>
          </a:p>
          <a:p>
            <a:r>
              <a:rPr lang="en-IN" sz="2800" dirty="0">
                <a:latin typeface="Times New Roman" panose="02020603050405020304" pitchFamily="18" charset="0"/>
                <a:cs typeface="Times New Roman" panose="02020603050405020304" pitchFamily="18" charset="0"/>
              </a:rPr>
              <a:t>His pen name was ‘student t’ that’s why this test is also called as student t test .</a:t>
            </a:r>
          </a:p>
          <a:p>
            <a:r>
              <a:rPr lang="en-IN" sz="2800" dirty="0">
                <a:latin typeface="Times New Roman" panose="02020603050405020304" pitchFamily="18" charset="0"/>
                <a:cs typeface="Times New Roman" panose="02020603050405020304" pitchFamily="18" charset="0"/>
              </a:rPr>
              <a:t>t-test is used to test the significant difference between two sample means.</a:t>
            </a:r>
          </a:p>
          <a:p>
            <a:r>
              <a:rPr lang="en-IN" sz="2800" dirty="0">
                <a:latin typeface="Times New Roman" panose="02020603050405020304" pitchFamily="18" charset="0"/>
                <a:cs typeface="Times New Roman" panose="02020603050405020304" pitchFamily="18" charset="0"/>
              </a:rPr>
              <a:t>T-ratio is the ratio of difference of two sample means and the standard error of this difference.</a:t>
            </a:r>
          </a:p>
        </p:txBody>
      </p:sp>
    </p:spTree>
    <p:extLst>
      <p:ext uri="{BB962C8B-B14F-4D97-AF65-F5344CB8AC3E}">
        <p14:creationId xmlns:p14="http://schemas.microsoft.com/office/powerpoint/2010/main" val="406681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0346F-97D8-4040-88E7-4B0493F29E35}"/>
              </a:ext>
            </a:extLst>
          </p:cNvPr>
          <p:cNvSpPr>
            <a:spLocks noGrp="1"/>
          </p:cNvSpPr>
          <p:nvPr>
            <p:ph idx="1"/>
          </p:nvPr>
        </p:nvSpPr>
        <p:spPr/>
        <p:txBody>
          <a:bodyPr/>
          <a:lstStyle/>
          <a:p>
            <a:r>
              <a:rPr lang="en-IN" dirty="0" err="1"/>
              <a:t>Yahan</a:t>
            </a:r>
            <a:r>
              <a:rPr lang="en-IN" dirty="0"/>
              <a:t> t test k </a:t>
            </a:r>
            <a:r>
              <a:rPr lang="en-IN" dirty="0" err="1"/>
              <a:t>formule</a:t>
            </a:r>
            <a:r>
              <a:rPr lang="en-IN" dirty="0"/>
              <a:t> </a:t>
            </a:r>
            <a:r>
              <a:rPr lang="en-IN" dirty="0" err="1"/>
              <a:t>ki</a:t>
            </a:r>
            <a:r>
              <a:rPr lang="en-IN" dirty="0"/>
              <a:t> pic </a:t>
            </a:r>
            <a:r>
              <a:rPr lang="en-IN" dirty="0" err="1"/>
              <a:t>lagani</a:t>
            </a:r>
            <a:r>
              <a:rPr lang="en-IN" dirty="0"/>
              <a:t> h</a:t>
            </a:r>
          </a:p>
        </p:txBody>
      </p:sp>
      <p:pic>
        <p:nvPicPr>
          <p:cNvPr id="4" name="Picture 3">
            <a:extLst>
              <a:ext uri="{FF2B5EF4-FFF2-40B4-BE49-F238E27FC236}">
                <a16:creationId xmlns:a16="http://schemas.microsoft.com/office/drawing/2014/main" id="{0812F8E0-82A4-4015-8707-6B6796F8A2FE}"/>
              </a:ext>
            </a:extLst>
          </p:cNvPr>
          <p:cNvPicPr>
            <a:picLocks noChangeAspect="1"/>
          </p:cNvPicPr>
          <p:nvPr/>
        </p:nvPicPr>
        <p:blipFill>
          <a:blip r:embed="rId2"/>
          <a:stretch>
            <a:fillRect/>
          </a:stretch>
        </p:blipFill>
        <p:spPr>
          <a:xfrm>
            <a:off x="967409" y="954157"/>
            <a:ext cx="7951304" cy="5571870"/>
          </a:xfrm>
          <a:prstGeom prst="rect">
            <a:avLst/>
          </a:prstGeom>
        </p:spPr>
      </p:pic>
    </p:spTree>
    <p:extLst>
      <p:ext uri="{BB962C8B-B14F-4D97-AF65-F5344CB8AC3E}">
        <p14:creationId xmlns:p14="http://schemas.microsoft.com/office/powerpoint/2010/main" val="2878902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8927-3BB9-44B7-8503-7260B872A541}"/>
              </a:ext>
            </a:extLst>
          </p:cNvPr>
          <p:cNvSpPr>
            <a:spLocks noGrp="1"/>
          </p:cNvSpPr>
          <p:nvPr>
            <p:ph type="title"/>
          </p:nvPr>
        </p:nvSpPr>
        <p:spPr/>
        <p:txBody>
          <a:bodyPr/>
          <a:lstStyle/>
          <a:p>
            <a:r>
              <a:rPr lang="en-IN" u="sng" dirty="0">
                <a:solidFill>
                  <a:srgbClr val="FF0000"/>
                </a:solidFill>
                <a:latin typeface="Times New Roman" panose="02020603050405020304" pitchFamily="18" charset="0"/>
                <a:cs typeface="Times New Roman" panose="02020603050405020304" pitchFamily="18" charset="0"/>
              </a:rPr>
              <a:t>Assumptions :</a:t>
            </a:r>
          </a:p>
        </p:txBody>
      </p:sp>
      <p:sp>
        <p:nvSpPr>
          <p:cNvPr id="3" name="Content Placeholder 2">
            <a:extLst>
              <a:ext uri="{FF2B5EF4-FFF2-40B4-BE49-F238E27FC236}">
                <a16:creationId xmlns:a16="http://schemas.microsoft.com/office/drawing/2014/main" id="{AA910B7C-5048-427C-A54B-4773869AACBD}"/>
              </a:ext>
            </a:extLst>
          </p:cNvPr>
          <p:cNvSpPr>
            <a:spLocks noGrp="1"/>
          </p:cNvSpPr>
          <p:nvPr>
            <p:ph idx="1"/>
          </p:nvPr>
        </p:nvSpPr>
        <p:spPr>
          <a:xfrm>
            <a:off x="677334" y="1524001"/>
            <a:ext cx="8596668" cy="4517362"/>
          </a:xfrm>
        </p:spPr>
        <p:txBody>
          <a:bodyPr/>
          <a:lstStyle/>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Random observations.</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sample must be drawn from a normally distributed population.</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sample drawn from a population must have equal ( nearly equal) variances, this condition is known as homogeneity of variance i.e. there should not be significant difference among the variances of different samples.</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data must be expressed in interval or ratio scales.</a:t>
            </a:r>
          </a:p>
          <a:p>
            <a:endParaRPr lang="en-IN" dirty="0"/>
          </a:p>
        </p:txBody>
      </p:sp>
    </p:spTree>
    <p:extLst>
      <p:ext uri="{BB962C8B-B14F-4D97-AF65-F5344CB8AC3E}">
        <p14:creationId xmlns:p14="http://schemas.microsoft.com/office/powerpoint/2010/main" val="3600749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DD28-0CA9-4697-B778-B441FF27DA4D}"/>
              </a:ext>
            </a:extLst>
          </p:cNvPr>
          <p:cNvSpPr>
            <a:spLocks noGrp="1"/>
          </p:cNvSpPr>
          <p:nvPr>
            <p:ph type="title"/>
          </p:nvPr>
        </p:nvSpPr>
        <p:spPr/>
        <p:txBody>
          <a:bodyPr/>
          <a:lstStyle/>
          <a:p>
            <a:r>
              <a:rPr lang="en-IN" u="sng" dirty="0">
                <a:solidFill>
                  <a:srgbClr val="FF0000"/>
                </a:solidFill>
                <a:latin typeface="Times New Roman" panose="02020603050405020304" pitchFamily="18" charset="0"/>
                <a:cs typeface="Times New Roman" panose="02020603050405020304" pitchFamily="18" charset="0"/>
              </a:rPr>
              <a:t>Types: </a:t>
            </a:r>
          </a:p>
        </p:txBody>
      </p:sp>
      <p:sp>
        <p:nvSpPr>
          <p:cNvPr id="3" name="Content Placeholder 2">
            <a:extLst>
              <a:ext uri="{FF2B5EF4-FFF2-40B4-BE49-F238E27FC236}">
                <a16:creationId xmlns:a16="http://schemas.microsoft.com/office/drawing/2014/main" id="{8FFBE722-8D88-4A11-9BA9-D5A3BC29F605}"/>
              </a:ext>
            </a:extLst>
          </p:cNvPr>
          <p:cNvSpPr>
            <a:spLocks noGrp="1"/>
          </p:cNvSpPr>
          <p:nvPr>
            <p:ph idx="1"/>
          </p:nvPr>
        </p:nvSpPr>
        <p:spPr>
          <a:xfrm>
            <a:off x="677334" y="1417983"/>
            <a:ext cx="8596668" cy="4623379"/>
          </a:xfrm>
        </p:spPr>
        <p:txBody>
          <a:bodyPr/>
          <a:lstStyle/>
          <a:p>
            <a:pPr marL="914400" lvl="2" indent="0">
              <a:buNone/>
            </a:pPr>
            <a:r>
              <a:rPr lang="en-IN" sz="2400" b="1" dirty="0">
                <a:solidFill>
                  <a:schemeClr val="tx1"/>
                </a:solidFill>
                <a:latin typeface="Times New Roman" panose="02020603050405020304" pitchFamily="18" charset="0"/>
                <a:cs typeface="Times New Roman" panose="02020603050405020304" pitchFamily="18" charset="0"/>
              </a:rPr>
              <a:t>There are two type of t-test:</a:t>
            </a:r>
          </a:p>
          <a:p>
            <a:pPr marL="0" indent="0">
              <a:buNone/>
            </a:pPr>
            <a:r>
              <a:rPr lang="en-IN" sz="2000" b="1" u="sng" dirty="0">
                <a:solidFill>
                  <a:schemeClr val="tx1"/>
                </a:solidFill>
                <a:latin typeface="Times New Roman" panose="02020603050405020304" pitchFamily="18" charset="0"/>
                <a:cs typeface="Times New Roman" panose="02020603050405020304" pitchFamily="18" charset="0"/>
              </a:rPr>
              <a:t>1. Independent sample t-test</a:t>
            </a:r>
            <a:r>
              <a:rPr lang="en-IN" sz="2000" dirty="0">
                <a:solidFill>
                  <a:schemeClr val="tx1"/>
                </a:solidFill>
                <a:latin typeface="Times New Roman" panose="02020603050405020304" pitchFamily="18" charset="0"/>
                <a:cs typeface="Times New Roman" panose="02020603050405020304" pitchFamily="18" charset="0"/>
              </a:rPr>
              <a:t>: it compares two independent groups of observations or measurements on a single characteristics.</a:t>
            </a:r>
          </a:p>
          <a:p>
            <a:pPr marL="0" indent="0">
              <a:buNone/>
            </a:pPr>
            <a:r>
              <a:rPr lang="en-IN" sz="2000" u="sng" dirty="0">
                <a:solidFill>
                  <a:schemeClr val="tx1"/>
                </a:solidFill>
                <a:latin typeface="Times New Roman" panose="02020603050405020304" pitchFamily="18" charset="0"/>
                <a:cs typeface="Times New Roman" panose="02020603050405020304" pitchFamily="18" charset="0"/>
              </a:rPr>
              <a:t>Example </a:t>
            </a:r>
            <a:r>
              <a:rPr lang="en-IN" sz="2000" dirty="0">
                <a:solidFill>
                  <a:schemeClr val="tx1"/>
                </a:solidFill>
                <a:latin typeface="Times New Roman" panose="02020603050405020304" pitchFamily="18" charset="0"/>
                <a:cs typeface="Times New Roman" panose="02020603050405020304" pitchFamily="18" charset="0"/>
              </a:rPr>
              <a:t>: To compare mean science achievement scores of male and female students of class ninth.</a:t>
            </a:r>
          </a:p>
          <a:p>
            <a:pPr marL="0" indent="0">
              <a:buNone/>
            </a:pPr>
            <a:r>
              <a:rPr lang="en-IN" sz="2000" b="1" u="sng" dirty="0">
                <a:solidFill>
                  <a:schemeClr val="tx1"/>
                </a:solidFill>
                <a:latin typeface="Times New Roman" panose="02020603050405020304" pitchFamily="18" charset="0"/>
                <a:cs typeface="Times New Roman" panose="02020603050405020304" pitchFamily="18" charset="0"/>
              </a:rPr>
              <a:t>2. Dependent sample t-test:  </a:t>
            </a:r>
            <a:r>
              <a:rPr lang="en-IN" sz="2000" dirty="0">
                <a:solidFill>
                  <a:schemeClr val="tx1"/>
                </a:solidFill>
                <a:latin typeface="Times New Roman" panose="02020603050405020304" pitchFamily="18" charset="0"/>
                <a:cs typeface="Times New Roman" panose="02020603050405020304" pitchFamily="18" charset="0"/>
              </a:rPr>
              <a:t>This test is used when the samples are dependent i.e. when there is only one sample that has been tested twice or when there are two samples that have been matched or paired as is usually done in experimental research. </a:t>
            </a:r>
          </a:p>
          <a:p>
            <a:pPr marL="0" indent="0">
              <a:buNone/>
            </a:pPr>
            <a:endParaRPr lang="en-IN" dirty="0"/>
          </a:p>
        </p:txBody>
      </p:sp>
    </p:spTree>
    <p:extLst>
      <p:ext uri="{BB962C8B-B14F-4D97-AF65-F5344CB8AC3E}">
        <p14:creationId xmlns:p14="http://schemas.microsoft.com/office/powerpoint/2010/main" val="311279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4EF5-BD0B-41B4-9B38-75919EB99605}"/>
              </a:ext>
            </a:extLst>
          </p:cNvPr>
          <p:cNvSpPr>
            <a:spLocks noGrp="1"/>
          </p:cNvSpPr>
          <p:nvPr>
            <p:ph type="title"/>
          </p:nvPr>
        </p:nvSpPr>
        <p:spPr/>
        <p:txBody>
          <a:bodyPr/>
          <a:lstStyle/>
          <a:p>
            <a:r>
              <a:rPr lang="en-IN" b="1" u="sng" dirty="0">
                <a:solidFill>
                  <a:srgbClr val="FF0000"/>
                </a:solidFill>
              </a:rPr>
              <a:t>Steps:</a:t>
            </a:r>
          </a:p>
        </p:txBody>
      </p:sp>
      <p:sp>
        <p:nvSpPr>
          <p:cNvPr id="3" name="Content Placeholder 2">
            <a:extLst>
              <a:ext uri="{FF2B5EF4-FFF2-40B4-BE49-F238E27FC236}">
                <a16:creationId xmlns:a16="http://schemas.microsoft.com/office/drawing/2014/main" id="{261B2EDE-1943-4424-839B-00691BA7B34C}"/>
              </a:ext>
            </a:extLst>
          </p:cNvPr>
          <p:cNvSpPr>
            <a:spLocks noGrp="1"/>
          </p:cNvSpPr>
          <p:nvPr>
            <p:ph idx="1"/>
          </p:nvPr>
        </p:nvSpPr>
        <p:spPr>
          <a:xfrm>
            <a:off x="677334" y="1497497"/>
            <a:ext cx="8596668" cy="4530614"/>
          </a:xfrm>
        </p:spPr>
        <p:txBody>
          <a:bodyPr>
            <a:normAutofit/>
          </a:bodyPr>
          <a:lstStyle/>
          <a:p>
            <a:pPr marL="0" indent="0">
              <a:buNone/>
            </a:pPr>
            <a:r>
              <a:rPr lang="en-IN" sz="3200" b="1" dirty="0">
                <a:latin typeface="Times New Roman" panose="02020603050405020304" pitchFamily="18" charset="0"/>
                <a:cs typeface="Times New Roman" panose="02020603050405020304" pitchFamily="18" charset="0"/>
              </a:rPr>
              <a:t>Step 1</a:t>
            </a:r>
            <a:r>
              <a:rPr lang="en-IN" sz="3200" dirty="0">
                <a:latin typeface="Times New Roman" panose="02020603050405020304" pitchFamily="18" charset="0"/>
                <a:cs typeface="Times New Roman" panose="02020603050405020304" pitchFamily="18" charset="0"/>
              </a:rPr>
              <a:t>: state the null hypothesis.</a:t>
            </a:r>
          </a:p>
          <a:p>
            <a:pPr marL="0" indent="0">
              <a:buNone/>
            </a:pPr>
            <a:r>
              <a:rPr lang="en-IN" sz="3200" b="1" dirty="0">
                <a:latin typeface="Times New Roman" panose="02020603050405020304" pitchFamily="18" charset="0"/>
                <a:cs typeface="Times New Roman" panose="02020603050405020304" pitchFamily="18" charset="0"/>
              </a:rPr>
              <a:t>Step2</a:t>
            </a:r>
            <a:r>
              <a:rPr lang="en-IN" sz="3200" dirty="0">
                <a:latin typeface="Times New Roman" panose="02020603050405020304" pitchFamily="18" charset="0"/>
                <a:cs typeface="Times New Roman" panose="02020603050405020304" pitchFamily="18" charset="0"/>
              </a:rPr>
              <a:t>: decide the level of significance.</a:t>
            </a:r>
          </a:p>
          <a:p>
            <a:pPr marL="0" indent="0">
              <a:buNone/>
            </a:pPr>
            <a:r>
              <a:rPr lang="en-IN" sz="3200" b="1" dirty="0">
                <a:latin typeface="Times New Roman" panose="02020603050405020304" pitchFamily="18" charset="0"/>
                <a:cs typeface="Times New Roman" panose="02020603050405020304" pitchFamily="18" charset="0"/>
              </a:rPr>
              <a:t>Step3</a:t>
            </a:r>
            <a:r>
              <a:rPr lang="en-IN" sz="3200" dirty="0">
                <a:latin typeface="Times New Roman" panose="02020603050405020304" pitchFamily="18" charset="0"/>
                <a:cs typeface="Times New Roman" panose="02020603050405020304" pitchFamily="18" charset="0"/>
              </a:rPr>
              <a:t>: find the standard error of two sample means.</a:t>
            </a:r>
          </a:p>
        </p:txBody>
      </p:sp>
    </p:spTree>
    <p:extLst>
      <p:ext uri="{BB962C8B-B14F-4D97-AF65-F5344CB8AC3E}">
        <p14:creationId xmlns:p14="http://schemas.microsoft.com/office/powerpoint/2010/main" val="326913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83EB34-97E2-4676-9BA5-E5FFB70967AA}"/>
              </a:ext>
            </a:extLst>
          </p:cNvPr>
          <p:cNvPicPr>
            <a:picLocks noGrp="1" noChangeAspect="1"/>
          </p:cNvPicPr>
          <p:nvPr>
            <p:ph idx="1"/>
          </p:nvPr>
        </p:nvPicPr>
        <p:blipFill>
          <a:blip r:embed="rId2"/>
          <a:stretch>
            <a:fillRect/>
          </a:stretch>
        </p:blipFill>
        <p:spPr>
          <a:xfrm>
            <a:off x="821634" y="848139"/>
            <a:ext cx="9170505" cy="5857461"/>
          </a:xfrm>
          <a:prstGeom prst="rect">
            <a:avLst/>
          </a:prstGeom>
        </p:spPr>
      </p:pic>
    </p:spTree>
    <p:extLst>
      <p:ext uri="{BB962C8B-B14F-4D97-AF65-F5344CB8AC3E}">
        <p14:creationId xmlns:p14="http://schemas.microsoft.com/office/powerpoint/2010/main" val="25759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DCEBBB-4827-4426-B84E-8D701A334C18}"/>
              </a:ext>
            </a:extLst>
          </p:cNvPr>
          <p:cNvPicPr>
            <a:picLocks noGrp="1" noChangeAspect="1"/>
          </p:cNvPicPr>
          <p:nvPr>
            <p:ph idx="1"/>
          </p:nvPr>
        </p:nvPicPr>
        <p:blipFill>
          <a:blip r:embed="rId2"/>
          <a:stretch>
            <a:fillRect/>
          </a:stretch>
        </p:blipFill>
        <p:spPr>
          <a:xfrm rot="16200000">
            <a:off x="3319670" y="-1252333"/>
            <a:ext cx="5208103" cy="9674087"/>
          </a:xfrm>
        </p:spPr>
      </p:pic>
    </p:spTree>
    <p:extLst>
      <p:ext uri="{BB962C8B-B14F-4D97-AF65-F5344CB8AC3E}">
        <p14:creationId xmlns:p14="http://schemas.microsoft.com/office/powerpoint/2010/main" val="11474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F01C6-BF1A-46EA-A611-0403849F3AC8}"/>
              </a:ext>
            </a:extLst>
          </p:cNvPr>
          <p:cNvSpPr>
            <a:spLocks noGrp="1"/>
          </p:cNvSpPr>
          <p:nvPr>
            <p:ph idx="1"/>
          </p:nvPr>
        </p:nvSpPr>
        <p:spPr>
          <a:xfrm>
            <a:off x="677334" y="1073427"/>
            <a:ext cx="8596668" cy="4967936"/>
          </a:xfrm>
        </p:spPr>
        <p:txBody>
          <a:bodyPr>
            <a:normAutofit/>
          </a:bodyPr>
          <a:lstStyle/>
          <a:p>
            <a:pPr marL="0" indent="0" algn="just">
              <a:buNone/>
            </a:pPr>
            <a:r>
              <a:rPr lang="en-IN" sz="2800" dirty="0">
                <a:latin typeface="Times New Roman" panose="02020603050405020304" pitchFamily="18" charset="0"/>
                <a:cs typeface="Times New Roman" panose="02020603050405020304" pitchFamily="18" charset="0"/>
              </a:rPr>
              <a:t>Step4: calculate mean and t-value</a:t>
            </a:r>
          </a:p>
          <a:p>
            <a:pPr marL="0" indent="0" algn="just">
              <a:buNone/>
            </a:pPr>
            <a:r>
              <a:rPr lang="en-IN" sz="2800" dirty="0">
                <a:latin typeface="Times New Roman" panose="02020603050405020304" pitchFamily="18" charset="0"/>
                <a:cs typeface="Times New Roman" panose="02020603050405020304" pitchFamily="18" charset="0"/>
              </a:rPr>
              <a:t>Step 5: find degree of freedom</a:t>
            </a:r>
          </a:p>
          <a:p>
            <a:pPr marL="0" indent="0" algn="just">
              <a:buNone/>
            </a:pPr>
            <a:r>
              <a:rPr lang="en-IN" sz="2800" dirty="0">
                <a:latin typeface="Times New Roman" panose="02020603050405020304" pitchFamily="18" charset="0"/>
                <a:cs typeface="Times New Roman" panose="02020603050405020304" pitchFamily="18" charset="0"/>
              </a:rPr>
              <a:t>Step6: test of significance</a:t>
            </a:r>
          </a:p>
          <a:p>
            <a:pPr algn="just">
              <a:buAutoNum type="alphaLcPeriod"/>
            </a:pPr>
            <a:r>
              <a:rPr lang="en-IN" sz="2800" dirty="0">
                <a:latin typeface="Times New Roman" panose="02020603050405020304" pitchFamily="18" charset="0"/>
                <a:cs typeface="Times New Roman" panose="02020603050405020304" pitchFamily="18" charset="0"/>
              </a:rPr>
              <a:t>If calculated value of t &gt;/= tabulated value of t. then t value is significant i.e. null hypothesis is rejected. In other words, both sample differ.</a:t>
            </a:r>
          </a:p>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AutoNum type="alphaLcPeriod"/>
              <a:tabLst/>
              <a:defRPr/>
            </a:pPr>
            <a:r>
              <a:rPr lang="en-IN" sz="2800" dirty="0">
                <a:latin typeface="Times New Roman" panose="02020603050405020304" pitchFamily="18" charset="0"/>
                <a:cs typeface="Times New Roman" panose="02020603050405020304" pitchFamily="18" charset="0"/>
              </a:rPr>
              <a:t>b. </a:t>
            </a:r>
            <a:r>
              <a:rPr kumimoji="0" lang="en-IN"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If calculated value of t &lt;tabulated value of t. then t value is not-significant i.e. null hypothesis is retained. In  other words, both sample do not differ.</a:t>
            </a:r>
          </a:p>
        </p:txBody>
      </p:sp>
    </p:spTree>
    <p:extLst>
      <p:ext uri="{BB962C8B-B14F-4D97-AF65-F5344CB8AC3E}">
        <p14:creationId xmlns:p14="http://schemas.microsoft.com/office/powerpoint/2010/main" val="406686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701</TotalTime>
  <Words>410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Trebuchet MS</vt:lpstr>
      <vt:lpstr>Wingdings 3</vt:lpstr>
      <vt:lpstr>Facet</vt:lpstr>
      <vt:lpstr>t-test </vt:lpstr>
      <vt:lpstr>Introduction  </vt:lpstr>
      <vt:lpstr>PowerPoint Presentation</vt:lpstr>
      <vt:lpstr>Assumptions :</vt:lpstr>
      <vt:lpstr>Types: </vt:lpstr>
      <vt:lpstr>Steps: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DELL</dc:creator>
  <cp:lastModifiedBy>DELL</cp:lastModifiedBy>
  <cp:revision>96</cp:revision>
  <dcterms:created xsi:type="dcterms:W3CDTF">2020-08-05T07:35:15Z</dcterms:created>
  <dcterms:modified xsi:type="dcterms:W3CDTF">2021-05-24T06:04:25Z</dcterms:modified>
</cp:coreProperties>
</file>