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Image result for nehru gram bharati logo"/>
          <p:cNvSpPr>
            <a:spLocks noChangeAspect="1" noChangeArrowheads="1"/>
          </p:cNvSpPr>
          <p:nvPr/>
        </p:nvSpPr>
        <p:spPr bwMode="auto">
          <a:xfrm>
            <a:off x="4287627" y="2322691"/>
            <a:ext cx="2708395" cy="270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nehru gram bharati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Nehru Gram Bharati - Posts | Face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Nehru Gram Bharati - Posts | Facebook"/>
          <p:cNvSpPr>
            <a:spLocks noChangeAspect="1" noChangeArrowheads="1"/>
          </p:cNvSpPr>
          <p:nvPr/>
        </p:nvSpPr>
        <p:spPr bwMode="auto">
          <a:xfrm>
            <a:off x="460374" y="160337"/>
            <a:ext cx="7777851" cy="7777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Nehru Gram Bharati - Posts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2" descr="Nehru Gram Bharati - Posts | Facebook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4" descr="Nehru Gram Bharati - Posts | Facebook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6" descr="Nehru Gram Bharati - Posts | Facebook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8" descr="Nehru Gram Bharati - Posts | Facebook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20" descr="Nehru Gram Bharati - Posts | Facebook"/>
          <p:cNvSpPr>
            <a:spLocks noChangeAspect="1" noChangeArrowheads="1"/>
          </p:cNvSpPr>
          <p:nvPr/>
        </p:nvSpPr>
        <p:spPr bwMode="auto">
          <a:xfrm>
            <a:off x="1222374" y="922337"/>
            <a:ext cx="1677843" cy="167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22" descr="Nehru Gram Bharati - Posts | Facebook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AutoShape 24" descr="Nehru Gram Bharati - Posts | Facebook"/>
          <p:cNvSpPr>
            <a:spLocks noChangeAspect="1" noChangeArrowheads="1"/>
          </p:cNvSpPr>
          <p:nvPr/>
        </p:nvSpPr>
        <p:spPr bwMode="auto">
          <a:xfrm>
            <a:off x="4043056" y="2401455"/>
            <a:ext cx="1982492" cy="2170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84375" y="617537"/>
            <a:ext cx="1021972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</a:t>
            </a:r>
            <a:r>
              <a:rPr lang="en-US" sz="3200" u="sng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3200" u="sng" dirty="0" smtClean="0">
                <a:solidFill>
                  <a:schemeClr val="accent2">
                    <a:lumMod val="75000"/>
                  </a:schemeClr>
                </a:solidFill>
              </a:rPr>
              <a:t>RTS</a:t>
            </a:r>
          </a:p>
          <a:p>
            <a:endParaRPr lang="en-US" sz="3200" u="sng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3200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3200" u="sng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3200" u="sng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AutoShape 26" descr="Nehru Gram Bharati - Posts | Facebook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482110" y="5216044"/>
            <a:ext cx="3269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Smita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Srivastava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Assistant Professor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https://upload.wikimedia.org/wikipedia/en/5/5a/Chhatrapati_Shahu_Ji_Maharaj_University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217" y="2156870"/>
            <a:ext cx="2363331" cy="240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42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  <a:t>TORT AND BREACH OF CONTRACT</a:t>
            </a:r>
            <a:endParaRPr lang="en-US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7128"/>
            <a:ext cx="3946968" cy="609599"/>
          </a:xfrm>
        </p:spPr>
        <p:txBody>
          <a:bodyPr/>
          <a:lstStyle/>
          <a:p>
            <a:r>
              <a:rPr lang="en-US" dirty="0" smtClean="0"/>
              <a:t>		</a:t>
            </a:r>
            <a:r>
              <a:rPr lang="en-US" u="sng" dirty="0" smtClean="0"/>
              <a:t>Tort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Results from breach of duty imposed by law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Duty is towards public at large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Remedy- Unliquidated Damages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607128"/>
            <a:ext cx="4185617" cy="609599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u="sng" dirty="0" smtClean="0"/>
              <a:t>Breach of Contact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Breach of duty undertaken by parties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Duty is towards specific person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Remedy- Liquidated </a:t>
            </a:r>
            <a:r>
              <a:rPr lang="en-US" dirty="0" err="1" smtClean="0"/>
              <a:t>Damges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8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0945" y="480291"/>
            <a:ext cx="58777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Meaning of Tort</a:t>
            </a:r>
            <a:endParaRPr lang="en-US" sz="3600" u="sng" dirty="0">
              <a:latin typeface="Algerian" panose="04020705040A020607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2109" y="1200727"/>
            <a:ext cx="809105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 : A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french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term derived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latin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term </a:t>
            </a:r>
            <a:r>
              <a:rPr lang="en-US" i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tortum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means to twist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It implies a conduct which is not lawful, but twisted, tortious or wrongful.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Equivalent to English term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wrong,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 term: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deceit,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term: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 wrong</a:t>
            </a:r>
          </a:p>
          <a:p>
            <a:endParaRPr lang="en-US" i="1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wrongful act whereby legal right of another person is violated. It is breach of duty by one person towards another person.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 system of laws, which enables a person who has suffered harm or injury by act of another, may claim damages in civil suit.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codified like statutory law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English common Law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75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55636" y="387928"/>
            <a:ext cx="29904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Definitions</a:t>
            </a:r>
            <a:endParaRPr lang="en-US" sz="3600" u="sng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2109" y="1293091"/>
            <a:ext cx="794327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u="sng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</a:rPr>
              <a:t>SECTION 2(M) OF LIMITATION ACT, 1963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/>
              <a:t> </a:t>
            </a:r>
            <a:r>
              <a:rPr lang="en-US" dirty="0" smtClean="0"/>
              <a:t>		Tort </a:t>
            </a:r>
            <a:r>
              <a:rPr lang="en-US" dirty="0"/>
              <a:t>means a civil wrong which is not exclusively a breach </a:t>
            </a:r>
            <a:r>
              <a:rPr lang="en-US" dirty="0" smtClean="0"/>
              <a:t>of 			contract or </a:t>
            </a:r>
            <a:r>
              <a:rPr lang="en-US" dirty="0"/>
              <a:t>breach of trust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1422399" y="3752164"/>
            <a:ext cx="77216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42110" y="3140364"/>
            <a:ext cx="794327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u="sng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u="sng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SALMOND’S </a:t>
            </a:r>
            <a:r>
              <a:rPr lang="en-US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/>
              <a:t>	        Tort is a civil wrong for which remedy is a common law action for 	        unliquidated damages, and which is not exclusively the breach of 	        contract, or the breach of trust, or other merely equitable         		 obligation.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79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0582" y="969818"/>
            <a:ext cx="8183418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u="sng" dirty="0">
                <a:solidFill>
                  <a:schemeClr val="accent1">
                    <a:lumMod val="50000"/>
                  </a:schemeClr>
                </a:solidFill>
              </a:rPr>
              <a:t>WINFIELD’S DEFINITION</a:t>
            </a: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rgbClr val="333333"/>
                </a:solidFill>
                <a:latin typeface="Open Sans"/>
              </a:rPr>
              <a:t>		Tortious liability arises from the breach of duty primarily fixed by law. 		This duty is towards persons generally and breach is repressible by </a:t>
            </a:r>
            <a:r>
              <a:rPr lang="en-US" dirty="0" smtClean="0">
                <a:solidFill>
                  <a:srgbClr val="333333"/>
                </a:solidFill>
                <a:latin typeface="Open Sans"/>
              </a:rPr>
              <a:t>		an action </a:t>
            </a:r>
            <a:r>
              <a:rPr lang="en-US" dirty="0">
                <a:solidFill>
                  <a:srgbClr val="333333"/>
                </a:solidFill>
                <a:latin typeface="Open Sans"/>
              </a:rPr>
              <a:t>for an unliquidated damages.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60582" y="3435928"/>
            <a:ext cx="8054109" cy="1625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FRASER’S DEFINITION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333333"/>
                </a:solidFill>
                <a:latin typeface="Open Sans"/>
              </a:rPr>
              <a:t>		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Tort is an infringement of a right in rem (right in general) of a 		private individual giving a right of compensation at the suit of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		the injured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party.</a:t>
            </a:r>
          </a:p>
        </p:txBody>
      </p:sp>
    </p:spTree>
    <p:extLst>
      <p:ext uri="{BB962C8B-B14F-4D97-AF65-F5344CB8AC3E}">
        <p14:creationId xmlns:p14="http://schemas.microsoft.com/office/powerpoint/2010/main" val="359656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7527" y="785091"/>
            <a:ext cx="814647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scientific definition is possible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 approach has been taken.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 is a civil wrong which is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redressible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an action for unliquidated damages and which is other than mere breach of contract or breach of Trust.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95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3636" y="332509"/>
            <a:ext cx="82203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CHARACTERISTICS OF LAW OF TORTS</a:t>
            </a:r>
            <a:endParaRPr lang="en-US" sz="3600" u="sng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3636" y="1616364"/>
            <a:ext cx="82203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It is a civil wrong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Tort is other than a mere breach of Contract or Breach of Trust.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It is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redressible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cs typeface="Arial" panose="020B0604020202020204" pitchFamily="34" charset="0"/>
              </a:rPr>
              <a:t> by an action for unliquidated damages.</a:t>
            </a:r>
            <a:endParaRPr lang="en-US" sz="2400" dirty="0">
              <a:solidFill>
                <a:schemeClr val="tx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11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0654" y="1071418"/>
            <a:ext cx="810952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		</a:t>
            </a:r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UNLIQUIDATED DAMAGES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Remedy in law of tort: Damages &amp; Injunction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Damages: money compensation which may satisfy the parties. Because it is not possible to undo the harm.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Liquidated Damages: Compensation which is previously determined or agreed by parties. It is remedy in breach of trust and breach of contract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Unliquidated Damages: when compensation is not previously fixed by parties and the same is left to discretion of courts.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87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05527" y="628073"/>
            <a:ext cx="76384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			</a:t>
            </a:r>
            <a:r>
              <a:rPr lang="en-US" sz="3600" u="sng" dirty="0" smtClean="0">
                <a:solidFill>
                  <a:schemeClr val="accent1">
                    <a:lumMod val="50000"/>
                  </a:schemeClr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Nature of Tort</a:t>
            </a:r>
            <a:endParaRPr lang="en-US" sz="3600" u="sng" dirty="0">
              <a:solidFill>
                <a:schemeClr val="accent1">
                  <a:lumMod val="50000"/>
                </a:schemeClr>
              </a:solidFill>
              <a:latin typeface="Algerian" panose="04020705040A02060702" pitchFamily="82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16000" y="1616365"/>
            <a:ext cx="812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u="sng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3091" y="1339273"/>
            <a:ext cx="85436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cs typeface="Arial" panose="020B0604020202020204" pitchFamily="34" charset="0"/>
              </a:rPr>
              <a:t>Nature of Tort can be understood by differentiating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>
              <a:cs typeface="Arial" panose="020B0604020202020204" pitchFamily="34" charset="0"/>
            </a:endParaRPr>
          </a:p>
          <a:p>
            <a:pPr marL="1200150" lvl="2" indent="-285750">
              <a:buFontTx/>
              <a:buChar char="-"/>
            </a:pPr>
            <a:r>
              <a:rPr lang="en-US" sz="2400" dirty="0" smtClean="0">
                <a:cs typeface="Arial" panose="020B0604020202020204" pitchFamily="34" charset="0"/>
              </a:rPr>
              <a:t>Tort &amp; Crime</a:t>
            </a:r>
          </a:p>
          <a:p>
            <a:pPr marL="1200150" lvl="2" indent="-285750">
              <a:buFontTx/>
              <a:buChar char="-"/>
            </a:pPr>
            <a:endParaRPr lang="en-US" sz="2400" dirty="0" smtClean="0">
              <a:cs typeface="Arial" panose="020B0604020202020204" pitchFamily="34" charset="0"/>
            </a:endParaRPr>
          </a:p>
          <a:p>
            <a:pPr marL="1200150" lvl="2" indent="-285750">
              <a:buFontTx/>
              <a:buChar char="-"/>
            </a:pPr>
            <a:r>
              <a:rPr lang="en-US" sz="2400" dirty="0" smtClean="0">
                <a:cs typeface="Arial" panose="020B0604020202020204" pitchFamily="34" charset="0"/>
              </a:rPr>
              <a:t>Tort &amp; other civil wrong such as breach of contract</a:t>
            </a:r>
            <a:endParaRPr lang="en-U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43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		</a:t>
            </a:r>
            <a:r>
              <a:rPr lang="en-US" u="sng" dirty="0" smtClean="0">
                <a:solidFill>
                  <a:schemeClr val="accent2">
                    <a:lumMod val="50000"/>
                  </a:schemeClr>
                </a:solidFill>
              </a:rPr>
              <a:t>TORT AND CRIME</a:t>
            </a:r>
            <a:endParaRPr lang="en-US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6618" y="1533237"/>
            <a:ext cx="4094750" cy="508000"/>
          </a:xfrm>
        </p:spPr>
        <p:txBody>
          <a:bodyPr/>
          <a:lstStyle/>
          <a:p>
            <a:r>
              <a:rPr lang="en-US" dirty="0" smtClean="0"/>
              <a:t>		</a:t>
            </a:r>
            <a:r>
              <a:rPr lang="en-US" u="sng" dirty="0" smtClean="0"/>
              <a:t>TORT 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262909"/>
            <a:ext cx="4185623" cy="377845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Less serious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Private wrong or Civil wrong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Action is brought by injured party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Compromise with wrongdoer is possible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Remedy is damages i.e. money compensation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533237"/>
            <a:ext cx="4185618" cy="508000"/>
          </a:xfrm>
        </p:spPr>
        <p:txBody>
          <a:bodyPr/>
          <a:lstStyle/>
          <a:p>
            <a:r>
              <a:rPr lang="en-US" dirty="0" smtClean="0"/>
              <a:t>		</a:t>
            </a:r>
            <a:r>
              <a:rPr lang="en-US" u="sng" dirty="0" smtClean="0"/>
              <a:t>CRIME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262909"/>
            <a:ext cx="4185617" cy="377845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More serious wrong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Public wrong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Action is brought by State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Settlement is not possible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Remedy is punishment. Exception- sec. 357 </a:t>
            </a:r>
            <a:r>
              <a:rPr lang="en-US" dirty="0" err="1" smtClean="0"/>
              <a:t>Cr.P.C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4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698</TotalTime>
  <Words>322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Algerian</vt:lpstr>
      <vt:lpstr>Arial</vt:lpstr>
      <vt:lpstr>Open Sans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TORT AND CRIME</vt:lpstr>
      <vt:lpstr>  TORT AND BREACH OF CONTRACT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TORTS</dc:title>
  <dc:creator>Microsoft account</dc:creator>
  <cp:lastModifiedBy>Microsoft account</cp:lastModifiedBy>
  <cp:revision>32</cp:revision>
  <dcterms:created xsi:type="dcterms:W3CDTF">2020-08-29T07:52:35Z</dcterms:created>
  <dcterms:modified xsi:type="dcterms:W3CDTF">2022-09-30T09:51:52Z</dcterms:modified>
</cp:coreProperties>
</file>