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72" r:id="rId2"/>
    <p:sldId id="285" r:id="rId3"/>
    <p:sldId id="273" r:id="rId4"/>
    <p:sldId id="274" r:id="rId5"/>
    <p:sldId id="276" r:id="rId6"/>
    <p:sldId id="277" r:id="rId7"/>
    <p:sldId id="278" r:id="rId8"/>
    <p:sldId id="279" r:id="rId9"/>
    <p:sldId id="280" r:id="rId10"/>
    <p:sldId id="286" r:id="rId11"/>
    <p:sldId id="287" r:id="rId12"/>
    <p:sldId id="271" r:id="rId13"/>
    <p:sldId id="260" r:id="rId14"/>
    <p:sldId id="261" r:id="rId15"/>
    <p:sldId id="257" r:id="rId16"/>
    <p:sldId id="258" r:id="rId17"/>
    <p:sldId id="262" r:id="rId18"/>
    <p:sldId id="263" r:id="rId19"/>
    <p:sldId id="264" r:id="rId20"/>
    <p:sldId id="265" r:id="rId21"/>
    <p:sldId id="267" r:id="rId22"/>
    <p:sldId id="266" r:id="rId23"/>
    <p:sldId id="268" r:id="rId24"/>
    <p:sldId id="269" r:id="rId25"/>
    <p:sldId id="270" r:id="rId26"/>
    <p:sldId id="259" r:id="rId27"/>
    <p:sldId id="284" r:id="rId28"/>
    <p:sldId id="27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104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B424D0-92E8-481C-BF34-901EEE0EC2C9}" type="datetimeFigureOut">
              <a:rPr lang="en-IN" smtClean="0"/>
              <a:t>17-05-2024</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3660181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B424D0-92E8-481C-BF34-901EEE0EC2C9}" type="datetimeFigureOut">
              <a:rPr lang="en-IN" smtClean="0"/>
              <a:t>17-05-2024</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1332013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B424D0-92E8-481C-BF34-901EEE0EC2C9}" type="datetimeFigureOut">
              <a:rPr lang="en-IN" smtClean="0"/>
              <a:t>17-05-2024</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4C68ABA-80E5-430C-B365-A9D18CEA722F}"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39825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FB424D0-92E8-481C-BF34-901EEE0EC2C9}" type="datetimeFigureOut">
              <a:rPr lang="en-IN" smtClean="0"/>
              <a:t>17-05-2024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1687877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FB424D0-92E8-481C-BF34-901EEE0EC2C9}" type="datetimeFigureOut">
              <a:rPr lang="en-IN" smtClean="0"/>
              <a:t>17-05-2024</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C68ABA-80E5-430C-B365-A9D18CEA722F}"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58278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FB424D0-92E8-481C-BF34-901EEE0EC2C9}" type="datetimeFigureOut">
              <a:rPr lang="en-IN" smtClean="0"/>
              <a:t>17-05-2024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166932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B424D0-92E8-481C-BF34-901EEE0EC2C9}" type="datetimeFigureOut">
              <a:rPr lang="en-IN" smtClean="0"/>
              <a:t>17-05-2024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1916810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B424D0-92E8-481C-BF34-901EEE0EC2C9}" type="datetimeFigureOut">
              <a:rPr lang="en-IN" smtClean="0"/>
              <a:t>17-05-2024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2916364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B424D0-92E8-481C-BF34-901EEE0EC2C9}" type="datetimeFigureOut">
              <a:rPr lang="en-IN" smtClean="0"/>
              <a:t>17-05-2024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3297866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B424D0-92E8-481C-BF34-901EEE0EC2C9}" type="datetimeFigureOut">
              <a:rPr lang="en-IN" smtClean="0"/>
              <a:t>17-05-2024</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3598076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B424D0-92E8-481C-BF34-901EEE0EC2C9}" type="datetimeFigureOut">
              <a:rPr lang="en-IN" smtClean="0"/>
              <a:t>17-05-2024</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3739274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FB424D0-92E8-481C-BF34-901EEE0EC2C9}" type="datetimeFigureOut">
              <a:rPr lang="en-IN" smtClean="0"/>
              <a:t>17-05-2024</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2478052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B424D0-92E8-481C-BF34-901EEE0EC2C9}" type="datetimeFigureOut">
              <a:rPr lang="en-IN" smtClean="0"/>
              <a:t>17-05-2024</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904368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B424D0-92E8-481C-BF34-901EEE0EC2C9}" type="datetimeFigureOut">
              <a:rPr lang="en-IN" smtClean="0"/>
              <a:t>17-05-2024</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1897544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B424D0-92E8-481C-BF34-901EEE0EC2C9}" type="datetimeFigureOut">
              <a:rPr lang="en-IN" smtClean="0"/>
              <a:t>17-05-2024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843060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B424D0-92E8-481C-BF34-901EEE0EC2C9}" type="datetimeFigureOut">
              <a:rPr lang="en-IN" smtClean="0"/>
              <a:t>17-05-2024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C68ABA-80E5-430C-B365-A9D18CEA722F}" type="slidenum">
              <a:rPr lang="en-IN" smtClean="0"/>
              <a:t>‹#›</a:t>
            </a:fld>
            <a:endParaRPr lang="en-IN"/>
          </a:p>
        </p:txBody>
      </p:sp>
    </p:spTree>
    <p:extLst>
      <p:ext uri="{BB962C8B-B14F-4D97-AF65-F5344CB8AC3E}">
        <p14:creationId xmlns:p14="http://schemas.microsoft.com/office/powerpoint/2010/main" val="4256287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FB424D0-92E8-481C-BF34-901EEE0EC2C9}" type="datetimeFigureOut">
              <a:rPr lang="en-IN" smtClean="0"/>
              <a:t>17-05-2024</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4C68ABA-80E5-430C-B365-A9D18CEA722F}" type="slidenum">
              <a:rPr lang="en-IN" smtClean="0"/>
              <a:t>‹#›</a:t>
            </a:fld>
            <a:endParaRPr lang="en-IN"/>
          </a:p>
        </p:txBody>
      </p:sp>
    </p:spTree>
    <p:extLst>
      <p:ext uri="{BB962C8B-B14F-4D97-AF65-F5344CB8AC3E}">
        <p14:creationId xmlns:p14="http://schemas.microsoft.com/office/powerpoint/2010/main" val="369202289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google.com/books/edition/General_and_Industrial_Management/WFp5DQAAQBAJ?hl=en&amp;gbpv=0"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google.com/books/edition/THE_PRINCIPLES_OF_SCIENTIFIC_MANAGEMENT/zKavkwr0uU4C"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webp"/><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academia.edu/37934774/Lecture_2_on_Evolution_of_Management_Thoughts" TargetMode="External"/><Relationship Id="rId2" Type="http://schemas.openxmlformats.org/officeDocument/2006/relationships/hyperlink" Target="https://www.villanovau.com/resources/leadership/an-overview-of-management-theori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google.com/books/edition/THE_PRINCIPLES_OF_SCIENTIFIC_MANAGEMENT/zKavkwr0uU4C"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archive.org/details/MaxWeberEconomyAndSociet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google.com/books/edition/General_and_Industrial_Management/WFp5DQAAQBAJ?hl=en&amp;gbpv=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9174" y="75501"/>
            <a:ext cx="11265016" cy="1510018"/>
          </a:xfrm>
        </p:spPr>
        <p:txBody>
          <a:bodyPr>
            <a:noAutofit/>
          </a:bodyPr>
          <a:lstStyle/>
          <a:p>
            <a:pPr algn="ctr"/>
            <a:r>
              <a:rPr lang="en-IN" sz="4800" b="1" dirty="0">
                <a:solidFill>
                  <a:schemeClr val="accent6">
                    <a:lumMod val="75000"/>
                  </a:schemeClr>
                </a:solidFill>
                <a:latin typeface="Aharoni" panose="02010803020104030203" pitchFamily="2" charset="-79"/>
                <a:cs typeface="Aharoni" panose="02010803020104030203" pitchFamily="2" charset="-79"/>
              </a:rPr>
              <a:t>The Evolution of Management Thoughts</a:t>
            </a:r>
            <a:endParaRPr lang="en-US" sz="4800" b="1" dirty="0">
              <a:solidFill>
                <a:schemeClr val="accent6">
                  <a:lumMod val="75000"/>
                </a:schemeClr>
              </a:solidFill>
              <a:latin typeface="Aharoni" panose="02010803020104030203" pitchFamily="2" charset="-79"/>
              <a:cs typeface="Aharoni" panose="02010803020104030203" pitchFamily="2" charset="-79"/>
            </a:endParaRPr>
          </a:p>
        </p:txBody>
      </p:sp>
      <p:sp>
        <p:nvSpPr>
          <p:cNvPr id="3" name="Subtitle 2"/>
          <p:cNvSpPr>
            <a:spLocks noGrp="1"/>
          </p:cNvSpPr>
          <p:nvPr>
            <p:ph type="subTitle" idx="1"/>
          </p:nvPr>
        </p:nvSpPr>
        <p:spPr>
          <a:xfrm>
            <a:off x="3305263" y="4999838"/>
            <a:ext cx="6727970" cy="1705761"/>
          </a:xfrm>
        </p:spPr>
        <p:txBody>
          <a:bodyPr>
            <a:normAutofit lnSpcReduction="10000"/>
          </a:bodyPr>
          <a:lstStyle/>
          <a:p>
            <a:pPr algn="ctr"/>
            <a:r>
              <a:rPr lang="en-US" sz="3200" b="1" dirty="0">
                <a:solidFill>
                  <a:srgbClr val="002060"/>
                </a:solidFill>
              </a:rPr>
              <a:t>Dr Prabhat K. Dwivedi</a:t>
            </a:r>
          </a:p>
          <a:p>
            <a:pPr algn="ctr"/>
            <a:r>
              <a:rPr lang="en-US" b="1" dirty="0">
                <a:solidFill>
                  <a:srgbClr val="0070C0"/>
                </a:solidFill>
              </a:rPr>
              <a:t>Associate Professor</a:t>
            </a:r>
          </a:p>
          <a:p>
            <a:pPr algn="ctr"/>
            <a:r>
              <a:rPr lang="en-US" b="1" dirty="0">
                <a:solidFill>
                  <a:srgbClr val="0070C0"/>
                </a:solidFill>
              </a:rPr>
              <a:t>Deptt. of Business Management, </a:t>
            </a:r>
          </a:p>
          <a:p>
            <a:pPr algn="ctr"/>
            <a:r>
              <a:rPr lang="en-US" b="1" dirty="0">
                <a:solidFill>
                  <a:srgbClr val="0070C0"/>
                </a:solidFill>
              </a:rPr>
              <a:t>CSJM University, Kanpur, India</a:t>
            </a:r>
          </a:p>
          <a:p>
            <a:pPr algn="ctr"/>
            <a:endParaRPr lang="en-US" sz="2000" dirty="0">
              <a:solidFill>
                <a:srgbClr val="00B050"/>
              </a:solidFill>
            </a:endParaRPr>
          </a:p>
        </p:txBody>
      </p:sp>
      <p:pic>
        <p:nvPicPr>
          <p:cNvPr id="9" name="Picture 8" descr="Universities | PIM"/>
          <p:cNvPicPr/>
          <p:nvPr/>
        </p:nvPicPr>
        <p:blipFill>
          <a:blip r:embed="rId2"/>
          <a:srcRect l="2301" t="2229" r="1848" b="2229"/>
          <a:stretch>
            <a:fillRect/>
          </a:stretch>
        </p:blipFill>
        <p:spPr bwMode="auto">
          <a:xfrm>
            <a:off x="265651" y="2256639"/>
            <a:ext cx="1676400" cy="1676400"/>
          </a:xfrm>
          <a:prstGeom prst="rect">
            <a:avLst/>
          </a:prstGeom>
          <a:noFill/>
          <a:ln w="9525">
            <a:noFill/>
            <a:miter lim="800000"/>
            <a:headEnd/>
            <a:tailEnd/>
          </a:ln>
        </p:spPr>
      </p:pic>
      <p:sp>
        <p:nvSpPr>
          <p:cNvPr id="6" name="Title 1">
            <a:extLst>
              <a:ext uri="{FF2B5EF4-FFF2-40B4-BE49-F238E27FC236}">
                <a16:creationId xmlns:a16="http://schemas.microsoft.com/office/drawing/2014/main" id="{66BF8AFC-2C96-8377-074B-76C24B8EF310}"/>
              </a:ext>
            </a:extLst>
          </p:cNvPr>
          <p:cNvSpPr txBox="1">
            <a:spLocks/>
          </p:cNvSpPr>
          <p:nvPr/>
        </p:nvSpPr>
        <p:spPr>
          <a:xfrm>
            <a:off x="1853966" y="4401423"/>
            <a:ext cx="9454393" cy="59841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800" kern="1200" cap="all" baseline="0">
                <a:solidFill>
                  <a:schemeClr val="tx1"/>
                </a:solidFill>
                <a:effectLst/>
                <a:latin typeface="+mj-lt"/>
                <a:ea typeface="+mj-ea"/>
                <a:cs typeface="+mj-cs"/>
              </a:defRPr>
            </a:lvl1pPr>
          </a:lstStyle>
          <a:p>
            <a:r>
              <a:rPr lang="en-US" sz="2800" dirty="0">
                <a:solidFill>
                  <a:srgbClr val="C00000"/>
                </a:solidFill>
                <a:latin typeface="Arial Black" pitchFamily="34" charset="0"/>
              </a:rPr>
              <a:t>Sub: PRINCIPLES OF MANAGEMENT</a:t>
            </a:r>
            <a:endParaRPr lang="en-US" sz="2800" dirty="0">
              <a:solidFill>
                <a:srgbClr val="C00000"/>
              </a:solidFill>
              <a:latin typeface="Bauhaus 93" pitchFamily="82" charset="0"/>
            </a:endParaRPr>
          </a:p>
        </p:txBody>
      </p:sp>
      <p:pic>
        <p:nvPicPr>
          <p:cNvPr id="7" name="Picture 6">
            <a:extLst>
              <a:ext uri="{FF2B5EF4-FFF2-40B4-BE49-F238E27FC236}">
                <a16:creationId xmlns:a16="http://schemas.microsoft.com/office/drawing/2014/main" id="{C4CF17D0-C116-740F-DC9C-B92CC122A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0606" y="1585519"/>
            <a:ext cx="4781724" cy="276740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OTES MAGIC: COMPARISON :TAYLOR VS FAYOL">
            <a:extLst>
              <a:ext uri="{FF2B5EF4-FFF2-40B4-BE49-F238E27FC236}">
                <a16:creationId xmlns:a16="http://schemas.microsoft.com/office/drawing/2014/main" id="{594D8C89-1BE5-EFCC-F09C-C482864C990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86855" y="679508"/>
            <a:ext cx="9630562" cy="6090408"/>
          </a:xfrm>
          <a:prstGeom prst="rect">
            <a:avLst/>
          </a:prstGeom>
          <a:noFill/>
          <a:ln>
            <a:noFill/>
          </a:ln>
        </p:spPr>
      </p:pic>
    </p:spTree>
    <p:extLst>
      <p:ext uri="{BB962C8B-B14F-4D97-AF65-F5344CB8AC3E}">
        <p14:creationId xmlns:p14="http://schemas.microsoft.com/office/powerpoint/2010/main" val="1487897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AD67B9A-46FA-CF81-F220-FC26151C60D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5366" b="4600"/>
          <a:stretch/>
        </p:blipFill>
        <p:spPr>
          <a:xfrm>
            <a:off x="3263317" y="671119"/>
            <a:ext cx="6803472" cy="5830349"/>
          </a:xfrm>
        </p:spPr>
      </p:pic>
    </p:spTree>
    <p:extLst>
      <p:ext uri="{BB962C8B-B14F-4D97-AF65-F5344CB8AC3E}">
        <p14:creationId xmlns:p14="http://schemas.microsoft.com/office/powerpoint/2010/main" val="2354829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69DD7-104A-39B3-6877-B56E6D9188EF}"/>
              </a:ext>
            </a:extLst>
          </p:cNvPr>
          <p:cNvSpPr>
            <a:spLocks noGrp="1"/>
          </p:cNvSpPr>
          <p:nvPr>
            <p:ph type="title"/>
          </p:nvPr>
        </p:nvSpPr>
        <p:spPr>
          <a:xfrm>
            <a:off x="2265028" y="365125"/>
            <a:ext cx="9088772" cy="1325563"/>
          </a:xfrm>
        </p:spPr>
        <p:txBody>
          <a:bodyPr>
            <a:normAutofit/>
          </a:bodyPr>
          <a:lstStyle/>
          <a:p>
            <a:r>
              <a:rPr lang="en-US" b="1" dirty="0">
                <a:solidFill>
                  <a:srgbClr val="002060"/>
                </a:solidFill>
                <a:effectLst/>
              </a:rPr>
              <a:t>No Universally Accepted Theory of Management</a:t>
            </a:r>
            <a:endParaRPr lang="en-IN" dirty="0">
              <a:solidFill>
                <a:srgbClr val="002060"/>
              </a:solidFill>
            </a:endParaRPr>
          </a:p>
        </p:txBody>
      </p:sp>
      <p:sp>
        <p:nvSpPr>
          <p:cNvPr id="3" name="Content Placeholder 2">
            <a:extLst>
              <a:ext uri="{FF2B5EF4-FFF2-40B4-BE49-F238E27FC236}">
                <a16:creationId xmlns:a16="http://schemas.microsoft.com/office/drawing/2014/main" id="{3E9E51BC-7664-F57A-E981-E5B5E5C13DC7}"/>
              </a:ext>
            </a:extLst>
          </p:cNvPr>
          <p:cNvSpPr>
            <a:spLocks noGrp="1"/>
          </p:cNvSpPr>
          <p:nvPr>
            <p:ph idx="1"/>
          </p:nvPr>
        </p:nvSpPr>
        <p:spPr>
          <a:xfrm>
            <a:off x="1610686" y="1690688"/>
            <a:ext cx="9893926" cy="4911448"/>
          </a:xfrm>
        </p:spPr>
        <p:txBody>
          <a:bodyPr>
            <a:normAutofit/>
          </a:bodyPr>
          <a:lstStyle/>
          <a:p>
            <a:r>
              <a:rPr lang="en-US" sz="2800" b="1" dirty="0">
                <a:effectLst/>
              </a:rPr>
              <a:t>There are several approaches to the theory and practice of management. </a:t>
            </a:r>
          </a:p>
          <a:p>
            <a:r>
              <a:rPr lang="en-US" sz="2800" b="1" dirty="0">
                <a:effectLst/>
              </a:rPr>
              <a:t>The universal process approach (Fayol’s)</a:t>
            </a:r>
          </a:p>
          <a:p>
            <a:r>
              <a:rPr lang="en-US" sz="2800" b="1" dirty="0">
                <a:effectLst/>
              </a:rPr>
              <a:t>The operational approach (Taylor’s)</a:t>
            </a:r>
          </a:p>
          <a:p>
            <a:r>
              <a:rPr lang="en-US" sz="2800" b="1" dirty="0">
                <a:effectLst/>
              </a:rPr>
              <a:t>The behavioral approach</a:t>
            </a:r>
          </a:p>
          <a:p>
            <a:r>
              <a:rPr lang="en-US" sz="2800" b="1" dirty="0">
                <a:effectLst/>
              </a:rPr>
              <a:t>The systems approach</a:t>
            </a:r>
          </a:p>
          <a:p>
            <a:r>
              <a:rPr lang="en-US" sz="2800" b="1" dirty="0">
                <a:effectLst/>
              </a:rPr>
              <a:t>The contingency approach</a:t>
            </a:r>
          </a:p>
          <a:p>
            <a:endParaRPr lang="en-IN" dirty="0"/>
          </a:p>
        </p:txBody>
      </p:sp>
    </p:spTree>
    <p:extLst>
      <p:ext uri="{BB962C8B-B14F-4D97-AF65-F5344CB8AC3E}">
        <p14:creationId xmlns:p14="http://schemas.microsoft.com/office/powerpoint/2010/main" val="787926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78C1-8E84-6B3D-C512-3E9AED9D6AAA}"/>
              </a:ext>
            </a:extLst>
          </p:cNvPr>
          <p:cNvSpPr>
            <a:spLocks noGrp="1"/>
          </p:cNvSpPr>
          <p:nvPr>
            <p:ph type="title"/>
          </p:nvPr>
        </p:nvSpPr>
        <p:spPr>
          <a:xfrm>
            <a:off x="2072081" y="624110"/>
            <a:ext cx="9432531" cy="1280890"/>
          </a:xfrm>
        </p:spPr>
        <p:txBody>
          <a:bodyPr>
            <a:normAutofit fontScale="90000"/>
          </a:bodyPr>
          <a:lstStyle/>
          <a:p>
            <a:r>
              <a:rPr lang="en-IN" sz="4400" b="1" dirty="0">
                <a:solidFill>
                  <a:srgbClr val="002060"/>
                </a:solidFill>
                <a:effectLst/>
              </a:rPr>
              <a:t>Henri Fayol’s </a:t>
            </a:r>
            <a:br>
              <a:rPr lang="en-IN" sz="4400" b="1" dirty="0">
                <a:solidFill>
                  <a:srgbClr val="002060"/>
                </a:solidFill>
                <a:effectLst/>
              </a:rPr>
            </a:br>
            <a:r>
              <a:rPr lang="en-IN" sz="4400" b="1" dirty="0">
                <a:solidFill>
                  <a:srgbClr val="002060"/>
                </a:solidFill>
                <a:effectLst/>
              </a:rPr>
              <a:t>Universal Management Process</a:t>
            </a:r>
            <a:br>
              <a:rPr lang="en-IN" sz="4400" dirty="0">
                <a:effectLst/>
              </a:rPr>
            </a:br>
            <a:endParaRPr lang="en-IN" dirty="0"/>
          </a:p>
        </p:txBody>
      </p:sp>
      <p:sp>
        <p:nvSpPr>
          <p:cNvPr id="3" name="Content Placeholder 2">
            <a:extLst>
              <a:ext uri="{FF2B5EF4-FFF2-40B4-BE49-F238E27FC236}">
                <a16:creationId xmlns:a16="http://schemas.microsoft.com/office/drawing/2014/main" id="{51B7A581-DC2D-12F6-C296-4F3DC08DED56}"/>
              </a:ext>
            </a:extLst>
          </p:cNvPr>
          <p:cNvSpPr>
            <a:spLocks noGrp="1"/>
          </p:cNvSpPr>
          <p:nvPr>
            <p:ph idx="1"/>
          </p:nvPr>
        </p:nvSpPr>
        <p:spPr>
          <a:xfrm>
            <a:off x="2072081" y="2133599"/>
            <a:ext cx="9907398" cy="4493703"/>
          </a:xfrm>
        </p:spPr>
        <p:txBody>
          <a:bodyPr>
            <a:normAutofit fontScale="55000" lnSpcReduction="20000"/>
          </a:bodyPr>
          <a:lstStyle/>
          <a:p>
            <a:r>
              <a:rPr lang="en-IN" sz="5100" dirty="0">
                <a:effectLst/>
              </a:rPr>
              <a:t>Fayol published  </a:t>
            </a:r>
            <a:r>
              <a:rPr lang="en-US" sz="5400" dirty="0"/>
              <a:t>“</a:t>
            </a:r>
            <a:r>
              <a:rPr lang="en-US" sz="5400" dirty="0">
                <a:hlinkClick r:id="rId2"/>
              </a:rPr>
              <a:t>General and Industrial Management</a:t>
            </a:r>
            <a:r>
              <a:rPr lang="en-US" sz="5400" dirty="0"/>
              <a:t>” in 1916</a:t>
            </a:r>
            <a:r>
              <a:rPr lang="en-IN" sz="5100" dirty="0">
                <a:effectLst/>
              </a:rPr>
              <a:t>.</a:t>
            </a:r>
          </a:p>
          <a:p>
            <a:r>
              <a:rPr lang="en-IN" sz="5100" dirty="0">
                <a:effectLst/>
              </a:rPr>
              <a:t>He divided a manager’s job into five functions:</a:t>
            </a:r>
          </a:p>
          <a:p>
            <a:r>
              <a:rPr lang="en-IN" sz="5100" dirty="0">
                <a:effectLst/>
              </a:rPr>
              <a:t>Planning</a:t>
            </a:r>
          </a:p>
          <a:p>
            <a:r>
              <a:rPr lang="en-IN" sz="5100" dirty="0">
                <a:effectLst/>
              </a:rPr>
              <a:t>Organizing</a:t>
            </a:r>
          </a:p>
          <a:p>
            <a:r>
              <a:rPr lang="en-IN" sz="5100" dirty="0">
                <a:effectLst/>
              </a:rPr>
              <a:t>Command</a:t>
            </a:r>
          </a:p>
          <a:p>
            <a:r>
              <a:rPr lang="en-IN" sz="5100" dirty="0">
                <a:effectLst/>
              </a:rPr>
              <a:t>Coordination</a:t>
            </a:r>
          </a:p>
          <a:p>
            <a:r>
              <a:rPr lang="en-IN" sz="5100" dirty="0">
                <a:effectLst/>
              </a:rPr>
              <a:t>Control</a:t>
            </a:r>
          </a:p>
          <a:p>
            <a:r>
              <a:rPr lang="en-IN" sz="5100" dirty="0">
                <a:effectLst/>
              </a:rPr>
              <a:t>He developed 14 universal principles of management</a:t>
            </a:r>
          </a:p>
          <a:p>
            <a:endParaRPr lang="en-IN" sz="800" dirty="0"/>
          </a:p>
        </p:txBody>
      </p:sp>
    </p:spTree>
    <p:extLst>
      <p:ext uri="{BB962C8B-B14F-4D97-AF65-F5344CB8AC3E}">
        <p14:creationId xmlns:p14="http://schemas.microsoft.com/office/powerpoint/2010/main" val="1463062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FFEAD-68EB-589B-E2A2-FBE7C88DB02F}"/>
              </a:ext>
            </a:extLst>
          </p:cNvPr>
          <p:cNvSpPr>
            <a:spLocks noGrp="1"/>
          </p:cNvSpPr>
          <p:nvPr>
            <p:ph type="title"/>
          </p:nvPr>
        </p:nvSpPr>
        <p:spPr>
          <a:xfrm>
            <a:off x="1803633" y="524312"/>
            <a:ext cx="10078484" cy="1380688"/>
          </a:xfrm>
        </p:spPr>
        <p:txBody>
          <a:bodyPr>
            <a:normAutofit fontScale="90000"/>
          </a:bodyPr>
          <a:lstStyle/>
          <a:p>
            <a:r>
              <a:rPr lang="en-US" sz="4000" b="1" dirty="0">
                <a:solidFill>
                  <a:srgbClr val="002060"/>
                </a:solidFill>
                <a:effectLst/>
              </a:rPr>
              <a:t>Lessons from the Universal Process Approach</a:t>
            </a:r>
            <a:br>
              <a:rPr lang="en-US" dirty="0">
                <a:effectLst/>
              </a:rPr>
            </a:br>
            <a:endParaRPr lang="en-IN" dirty="0"/>
          </a:p>
        </p:txBody>
      </p:sp>
      <p:sp>
        <p:nvSpPr>
          <p:cNvPr id="3" name="Content Placeholder 2">
            <a:extLst>
              <a:ext uri="{FF2B5EF4-FFF2-40B4-BE49-F238E27FC236}">
                <a16:creationId xmlns:a16="http://schemas.microsoft.com/office/drawing/2014/main" id="{ED578CBD-B1E5-331F-8C84-80FC0C914223}"/>
              </a:ext>
            </a:extLst>
          </p:cNvPr>
          <p:cNvSpPr>
            <a:spLocks noGrp="1"/>
          </p:cNvSpPr>
          <p:nvPr>
            <p:ph idx="1"/>
          </p:nvPr>
        </p:nvSpPr>
        <p:spPr>
          <a:xfrm>
            <a:off x="1426128" y="2133600"/>
            <a:ext cx="10078484" cy="4200088"/>
          </a:xfrm>
        </p:spPr>
        <p:txBody>
          <a:bodyPr>
            <a:normAutofit/>
          </a:bodyPr>
          <a:lstStyle/>
          <a:p>
            <a:r>
              <a:rPr lang="en-US" sz="2800" dirty="0">
                <a:effectLst/>
              </a:rPr>
              <a:t>The management process can be separated into interdependent functions.</a:t>
            </a:r>
          </a:p>
          <a:p>
            <a:r>
              <a:rPr lang="en-US" sz="2800" dirty="0">
                <a:effectLst/>
              </a:rPr>
              <a:t>Management is a continuous process.</a:t>
            </a:r>
          </a:p>
          <a:p>
            <a:r>
              <a:rPr lang="en-US" sz="2800" dirty="0">
                <a:effectLst/>
              </a:rPr>
              <a:t>Management is a largely, though not an entirely, rational process.</a:t>
            </a:r>
          </a:p>
          <a:p>
            <a:r>
              <a:rPr lang="en-US" sz="2800" dirty="0">
                <a:effectLst/>
              </a:rPr>
              <a:t>The functional approach is useful because it specifies  what managers should do.</a:t>
            </a:r>
          </a:p>
          <a:p>
            <a:endParaRPr lang="en-IN" dirty="0"/>
          </a:p>
        </p:txBody>
      </p:sp>
    </p:spTree>
    <p:extLst>
      <p:ext uri="{BB962C8B-B14F-4D97-AF65-F5344CB8AC3E}">
        <p14:creationId xmlns:p14="http://schemas.microsoft.com/office/powerpoint/2010/main" val="3160976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75E3A-A6D8-BA88-2D30-56E6E3D50DEF}"/>
              </a:ext>
            </a:extLst>
          </p:cNvPr>
          <p:cNvSpPr>
            <a:spLocks noGrp="1"/>
          </p:cNvSpPr>
          <p:nvPr>
            <p:ph type="title"/>
          </p:nvPr>
        </p:nvSpPr>
        <p:spPr/>
        <p:txBody>
          <a:bodyPr/>
          <a:lstStyle/>
          <a:p>
            <a:r>
              <a:rPr lang="en-US" sz="4000" b="1" dirty="0">
                <a:solidFill>
                  <a:srgbClr val="002060"/>
                </a:solidFill>
                <a:effectLst/>
              </a:rPr>
              <a:t>The Operational Approach</a:t>
            </a:r>
            <a:br>
              <a:rPr lang="en-US" dirty="0">
                <a:effectLst/>
              </a:rPr>
            </a:br>
            <a:endParaRPr lang="en-IN" dirty="0"/>
          </a:p>
        </p:txBody>
      </p:sp>
      <p:sp>
        <p:nvSpPr>
          <p:cNvPr id="3" name="Content Placeholder 2">
            <a:extLst>
              <a:ext uri="{FF2B5EF4-FFF2-40B4-BE49-F238E27FC236}">
                <a16:creationId xmlns:a16="http://schemas.microsoft.com/office/drawing/2014/main" id="{9A06C218-9919-6C02-C99F-08C58A21D9CB}"/>
              </a:ext>
            </a:extLst>
          </p:cNvPr>
          <p:cNvSpPr>
            <a:spLocks noGrp="1"/>
          </p:cNvSpPr>
          <p:nvPr>
            <p:ph idx="1"/>
          </p:nvPr>
        </p:nvSpPr>
        <p:spPr>
          <a:xfrm>
            <a:off x="1753299" y="1426127"/>
            <a:ext cx="9751313" cy="5285066"/>
          </a:xfrm>
        </p:spPr>
        <p:txBody>
          <a:bodyPr>
            <a:normAutofit fontScale="92500" lnSpcReduction="10000"/>
          </a:bodyPr>
          <a:lstStyle/>
          <a:p>
            <a:pPr marL="0" indent="0">
              <a:buNone/>
            </a:pPr>
            <a:endParaRPr lang="en-US" dirty="0">
              <a:effectLst/>
            </a:endParaRPr>
          </a:p>
          <a:p>
            <a:r>
              <a:rPr lang="en-US" sz="2800" dirty="0">
                <a:effectLst/>
              </a:rPr>
              <a:t>The operational approach is a production-oriented field of management dedicated to improving efficiency and cutting waste.</a:t>
            </a:r>
          </a:p>
          <a:p>
            <a:r>
              <a:rPr lang="en-US" sz="2800" dirty="0">
                <a:effectLst/>
              </a:rPr>
              <a:t>Frederick W. Taylor’s published </a:t>
            </a:r>
            <a:r>
              <a:rPr lang="en-US" sz="2800" dirty="0"/>
              <a:t>” </a:t>
            </a:r>
            <a:r>
              <a:rPr lang="en-US" sz="2800" dirty="0">
                <a:hlinkClick r:id="rId2"/>
              </a:rPr>
              <a:t>The Principles of Scientific Management</a:t>
            </a:r>
            <a:r>
              <a:rPr lang="en-US" sz="2800" dirty="0"/>
              <a:t>” in 1911. </a:t>
            </a:r>
            <a:endParaRPr lang="en-US" sz="2800" dirty="0">
              <a:effectLst/>
            </a:endParaRPr>
          </a:p>
          <a:p>
            <a:r>
              <a:rPr lang="en-US" sz="2800" dirty="0">
                <a:effectLst/>
              </a:rPr>
              <a:t>Developing performance standards on the basis of systematic observations and experimentation</a:t>
            </a:r>
          </a:p>
          <a:p>
            <a:r>
              <a:rPr lang="en-US" sz="2800" dirty="0">
                <a:effectLst/>
              </a:rPr>
              <a:t>Standardization</a:t>
            </a:r>
          </a:p>
          <a:p>
            <a:r>
              <a:rPr lang="en-US" sz="2800" dirty="0">
                <a:effectLst/>
              </a:rPr>
              <a:t>Time and task study </a:t>
            </a:r>
          </a:p>
          <a:p>
            <a:r>
              <a:rPr lang="en-US" sz="2800" dirty="0">
                <a:effectLst/>
              </a:rPr>
              <a:t>Systematic selection and training</a:t>
            </a:r>
          </a:p>
          <a:p>
            <a:r>
              <a:rPr lang="en-US" sz="2800" dirty="0">
                <a:effectLst/>
              </a:rPr>
              <a:t>Pay incentives</a:t>
            </a:r>
          </a:p>
          <a:p>
            <a:endParaRPr lang="en-IN" dirty="0"/>
          </a:p>
        </p:txBody>
      </p:sp>
    </p:spTree>
    <p:extLst>
      <p:ext uri="{BB962C8B-B14F-4D97-AF65-F5344CB8AC3E}">
        <p14:creationId xmlns:p14="http://schemas.microsoft.com/office/powerpoint/2010/main" val="1125786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91F9C-3EBB-859A-DAC7-D6EE48B08282}"/>
              </a:ext>
            </a:extLst>
          </p:cNvPr>
          <p:cNvSpPr>
            <a:spLocks noGrp="1"/>
          </p:cNvSpPr>
          <p:nvPr>
            <p:ph type="title"/>
          </p:nvPr>
        </p:nvSpPr>
        <p:spPr>
          <a:xfrm>
            <a:off x="2013359" y="624110"/>
            <a:ext cx="9491254" cy="1280890"/>
          </a:xfrm>
        </p:spPr>
        <p:txBody>
          <a:bodyPr>
            <a:normAutofit fontScale="90000"/>
          </a:bodyPr>
          <a:lstStyle/>
          <a:p>
            <a:r>
              <a:rPr lang="en-US" sz="4000" b="1" dirty="0">
                <a:solidFill>
                  <a:srgbClr val="002060"/>
                </a:solidFill>
                <a:effectLst/>
              </a:rPr>
              <a:t>Lessons from the Operational Approach</a:t>
            </a:r>
            <a:br>
              <a:rPr lang="en-US" dirty="0">
                <a:solidFill>
                  <a:srgbClr val="002060"/>
                </a:solidFill>
                <a:effectLst/>
              </a:rPr>
            </a:br>
            <a:endParaRPr lang="en-IN" dirty="0">
              <a:solidFill>
                <a:srgbClr val="002060"/>
              </a:solidFill>
            </a:endParaRPr>
          </a:p>
        </p:txBody>
      </p:sp>
      <p:sp>
        <p:nvSpPr>
          <p:cNvPr id="3" name="Content Placeholder 2">
            <a:extLst>
              <a:ext uri="{FF2B5EF4-FFF2-40B4-BE49-F238E27FC236}">
                <a16:creationId xmlns:a16="http://schemas.microsoft.com/office/drawing/2014/main" id="{C4841947-47C6-67C3-46A9-1FD50F55B19B}"/>
              </a:ext>
            </a:extLst>
          </p:cNvPr>
          <p:cNvSpPr>
            <a:spLocks noGrp="1"/>
          </p:cNvSpPr>
          <p:nvPr>
            <p:ph idx="1"/>
          </p:nvPr>
        </p:nvSpPr>
        <p:spPr>
          <a:xfrm>
            <a:off x="2013358" y="2133599"/>
            <a:ext cx="9491254" cy="4325923"/>
          </a:xfrm>
        </p:spPr>
        <p:txBody>
          <a:bodyPr>
            <a:normAutofit lnSpcReduction="10000"/>
          </a:bodyPr>
          <a:lstStyle/>
          <a:p>
            <a:pPr algn="just"/>
            <a:r>
              <a:rPr lang="en-US" sz="2800" dirty="0">
                <a:effectLst/>
              </a:rPr>
              <a:t>A dedication to finding a better way is still important.</a:t>
            </a:r>
          </a:p>
          <a:p>
            <a:pPr algn="just"/>
            <a:r>
              <a:rPr lang="en-US" sz="2800" dirty="0">
                <a:effectLst/>
              </a:rPr>
              <a:t>Using scientific management doesn’t dehumanize workers.</a:t>
            </a:r>
          </a:p>
          <a:p>
            <a:pPr algn="just"/>
            <a:r>
              <a:rPr lang="en-US" sz="2800" dirty="0">
                <a:effectLst/>
              </a:rPr>
              <a:t>Quality advocates, inspired by the scientific approach, have been right all along about the importance of quality and continuous improvement.</a:t>
            </a:r>
          </a:p>
          <a:p>
            <a:pPr algn="just"/>
            <a:r>
              <a:rPr lang="en-US" sz="2800" dirty="0">
                <a:effectLst/>
              </a:rPr>
              <a:t>The operational approach fostered the development of operations management.</a:t>
            </a:r>
          </a:p>
          <a:p>
            <a:endParaRPr lang="en-IN" dirty="0"/>
          </a:p>
        </p:txBody>
      </p:sp>
    </p:spTree>
    <p:extLst>
      <p:ext uri="{BB962C8B-B14F-4D97-AF65-F5344CB8AC3E}">
        <p14:creationId xmlns:p14="http://schemas.microsoft.com/office/powerpoint/2010/main" val="1210203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D5C34-255A-6444-06A9-31ACEAB10139}"/>
              </a:ext>
            </a:extLst>
          </p:cNvPr>
          <p:cNvSpPr>
            <a:spLocks noGrp="1"/>
          </p:cNvSpPr>
          <p:nvPr>
            <p:ph type="title"/>
          </p:nvPr>
        </p:nvSpPr>
        <p:spPr/>
        <p:txBody>
          <a:bodyPr/>
          <a:lstStyle/>
          <a:p>
            <a:r>
              <a:rPr lang="en-US" b="1" dirty="0">
                <a:solidFill>
                  <a:srgbClr val="4E3B30"/>
                </a:solidFill>
                <a:effectLst/>
              </a:rPr>
              <a:t>The Behavioral Approach</a:t>
            </a:r>
            <a:br>
              <a:rPr lang="en-US" dirty="0">
                <a:effectLst/>
              </a:rPr>
            </a:br>
            <a:endParaRPr lang="en-IN" dirty="0"/>
          </a:p>
        </p:txBody>
      </p:sp>
      <p:sp>
        <p:nvSpPr>
          <p:cNvPr id="3" name="Content Placeholder 2">
            <a:extLst>
              <a:ext uri="{FF2B5EF4-FFF2-40B4-BE49-F238E27FC236}">
                <a16:creationId xmlns:a16="http://schemas.microsoft.com/office/drawing/2014/main" id="{690E6320-9D42-ABA7-A664-EECC74296749}"/>
              </a:ext>
            </a:extLst>
          </p:cNvPr>
          <p:cNvSpPr>
            <a:spLocks noGrp="1"/>
          </p:cNvSpPr>
          <p:nvPr>
            <p:ph idx="1"/>
          </p:nvPr>
        </p:nvSpPr>
        <p:spPr>
          <a:xfrm>
            <a:off x="2248250" y="1702965"/>
            <a:ext cx="9256362" cy="4832059"/>
          </a:xfrm>
        </p:spPr>
        <p:txBody>
          <a:bodyPr>
            <a:normAutofit/>
          </a:bodyPr>
          <a:lstStyle/>
          <a:p>
            <a:r>
              <a:rPr lang="en-US" sz="2800" dirty="0">
                <a:effectLst/>
              </a:rPr>
              <a:t>The Human Relations Movement</a:t>
            </a:r>
          </a:p>
          <a:p>
            <a:r>
              <a:rPr lang="en-US" sz="2800" dirty="0">
                <a:effectLst/>
              </a:rPr>
              <a:t> An effort to make managers more sensitive to their employees’ needs</a:t>
            </a:r>
          </a:p>
          <a:p>
            <a:r>
              <a:rPr lang="en-US" sz="2800" dirty="0">
                <a:effectLst/>
              </a:rPr>
              <a:t> Arose out of the influences of </a:t>
            </a:r>
          </a:p>
          <a:p>
            <a:pPr marL="0" indent="0">
              <a:buNone/>
            </a:pPr>
            <a:r>
              <a:rPr lang="en-US" sz="2800" dirty="0">
                <a:effectLst/>
              </a:rPr>
              <a:t>-The threat of unionization</a:t>
            </a:r>
          </a:p>
          <a:p>
            <a:pPr marL="0" indent="0">
              <a:buNone/>
            </a:pPr>
            <a:r>
              <a:rPr lang="en-US" sz="2800" dirty="0">
                <a:effectLst/>
              </a:rPr>
              <a:t>-The Hawthorne studies</a:t>
            </a:r>
          </a:p>
          <a:p>
            <a:pPr marL="0" indent="0">
              <a:buNone/>
            </a:pPr>
            <a:r>
              <a:rPr lang="en-US" sz="2800" dirty="0">
                <a:effectLst/>
              </a:rPr>
              <a:t>-The philosophy of industrial humanism </a:t>
            </a:r>
          </a:p>
          <a:p>
            <a:endParaRPr lang="en-IN" dirty="0"/>
          </a:p>
        </p:txBody>
      </p:sp>
    </p:spTree>
    <p:extLst>
      <p:ext uri="{BB962C8B-B14F-4D97-AF65-F5344CB8AC3E}">
        <p14:creationId xmlns:p14="http://schemas.microsoft.com/office/powerpoint/2010/main" val="3340681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7B2D1-54A3-4396-E76E-FEDEB484E30D}"/>
              </a:ext>
            </a:extLst>
          </p:cNvPr>
          <p:cNvSpPr>
            <a:spLocks noGrp="1"/>
          </p:cNvSpPr>
          <p:nvPr>
            <p:ph type="title"/>
          </p:nvPr>
        </p:nvSpPr>
        <p:spPr/>
        <p:txBody>
          <a:bodyPr/>
          <a:lstStyle/>
          <a:p>
            <a:r>
              <a:rPr lang="en-US" b="1" dirty="0">
                <a:solidFill>
                  <a:srgbClr val="4E3B30"/>
                </a:solidFill>
                <a:effectLst/>
              </a:rPr>
              <a:t>The Behavioral Approach…contd.</a:t>
            </a:r>
            <a:endParaRPr lang="en-IN" dirty="0"/>
          </a:p>
        </p:txBody>
      </p:sp>
      <p:sp>
        <p:nvSpPr>
          <p:cNvPr id="3" name="Content Placeholder 2">
            <a:extLst>
              <a:ext uri="{FF2B5EF4-FFF2-40B4-BE49-F238E27FC236}">
                <a16:creationId xmlns:a16="http://schemas.microsoft.com/office/drawing/2014/main" id="{1C853E31-2F38-28BD-92B4-BA0ABF815BF7}"/>
              </a:ext>
            </a:extLst>
          </p:cNvPr>
          <p:cNvSpPr>
            <a:spLocks noGrp="1"/>
          </p:cNvSpPr>
          <p:nvPr>
            <p:ph idx="1"/>
          </p:nvPr>
        </p:nvSpPr>
        <p:spPr/>
        <p:txBody>
          <a:bodyPr>
            <a:normAutofit/>
          </a:bodyPr>
          <a:lstStyle/>
          <a:p>
            <a:pPr algn="just"/>
            <a:r>
              <a:rPr lang="en-US" b="1" dirty="0">
                <a:effectLst/>
              </a:rPr>
              <a:t>The Threat of Unionization</a:t>
            </a:r>
          </a:p>
          <a:p>
            <a:pPr marL="0" indent="0" algn="just">
              <a:buNone/>
            </a:pPr>
            <a:r>
              <a:rPr lang="en-US" dirty="0">
                <a:effectLst/>
              </a:rPr>
              <a:t>The Wagner Act of 1935 legalized union-management collective bargaining, promoting the growth of unions and union avoidance by firms.</a:t>
            </a:r>
          </a:p>
          <a:p>
            <a:pPr marL="0" indent="0" algn="just">
              <a:buNone/>
            </a:pPr>
            <a:endParaRPr lang="en-US" dirty="0">
              <a:effectLst/>
            </a:endParaRPr>
          </a:p>
          <a:p>
            <a:pPr algn="just"/>
            <a:r>
              <a:rPr lang="en-US" b="1" dirty="0">
                <a:effectLst/>
              </a:rPr>
              <a:t>The Hawthorne Studies (1924)</a:t>
            </a:r>
          </a:p>
          <a:p>
            <a:pPr marL="0" indent="0" algn="just">
              <a:buNone/>
            </a:pPr>
            <a:r>
              <a:rPr lang="en-US" dirty="0">
                <a:effectLst/>
              </a:rPr>
              <a:t>   The study’s results that productivity was strongly affected by workers’ attitudes turned management toward the humanistic and realistic viewpoint of the “social man” model</a:t>
            </a:r>
          </a:p>
          <a:p>
            <a:endParaRPr lang="en-IN" dirty="0"/>
          </a:p>
        </p:txBody>
      </p:sp>
    </p:spTree>
    <p:extLst>
      <p:ext uri="{BB962C8B-B14F-4D97-AF65-F5344CB8AC3E}">
        <p14:creationId xmlns:p14="http://schemas.microsoft.com/office/powerpoint/2010/main" val="1665368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79CF2-0517-D210-310B-FFD1680BB294}"/>
              </a:ext>
            </a:extLst>
          </p:cNvPr>
          <p:cNvSpPr>
            <a:spLocks noGrp="1"/>
          </p:cNvSpPr>
          <p:nvPr>
            <p:ph type="title"/>
          </p:nvPr>
        </p:nvSpPr>
        <p:spPr/>
        <p:txBody>
          <a:bodyPr/>
          <a:lstStyle/>
          <a:p>
            <a:r>
              <a:rPr lang="en-US" b="1" dirty="0">
                <a:effectLst/>
              </a:rPr>
              <a:t>Lessons from the Behavioral Approach</a:t>
            </a:r>
            <a:br>
              <a:rPr lang="en-US" dirty="0">
                <a:effectLst/>
              </a:rPr>
            </a:br>
            <a:endParaRPr lang="en-IN" dirty="0"/>
          </a:p>
        </p:txBody>
      </p:sp>
      <p:sp>
        <p:nvSpPr>
          <p:cNvPr id="3" name="Content Placeholder 2">
            <a:extLst>
              <a:ext uri="{FF2B5EF4-FFF2-40B4-BE49-F238E27FC236}">
                <a16:creationId xmlns:a16="http://schemas.microsoft.com/office/drawing/2014/main" id="{6C4EC48A-3E30-2497-86C7-A4C54042E831}"/>
              </a:ext>
            </a:extLst>
          </p:cNvPr>
          <p:cNvSpPr>
            <a:spLocks noGrp="1"/>
          </p:cNvSpPr>
          <p:nvPr>
            <p:ph idx="1"/>
          </p:nvPr>
        </p:nvSpPr>
        <p:spPr/>
        <p:txBody>
          <a:bodyPr>
            <a:normAutofit/>
          </a:bodyPr>
          <a:lstStyle/>
          <a:p>
            <a:r>
              <a:rPr lang="en-US" dirty="0">
                <a:effectLst/>
              </a:rPr>
              <a:t>People are the key to productivity.</a:t>
            </a:r>
          </a:p>
          <a:p>
            <a:r>
              <a:rPr lang="en-US" dirty="0">
                <a:effectLst/>
              </a:rPr>
              <a:t>Success depends on motivated and skilled individuals committed to organizational objectives.</a:t>
            </a:r>
          </a:p>
          <a:p>
            <a:r>
              <a:rPr lang="en-US" dirty="0">
                <a:effectLst/>
              </a:rPr>
              <a:t>Managerial sensitivity to employees is necessary to foster the cooperation needed for high productivity.</a:t>
            </a:r>
          </a:p>
          <a:p>
            <a:r>
              <a:rPr lang="en-US" dirty="0">
                <a:effectLst/>
              </a:rPr>
              <a:t>Has been criticized as being vague and simplistic.</a:t>
            </a:r>
          </a:p>
          <a:p>
            <a:endParaRPr lang="en-IN" dirty="0"/>
          </a:p>
        </p:txBody>
      </p:sp>
    </p:spTree>
    <p:extLst>
      <p:ext uri="{BB962C8B-B14F-4D97-AF65-F5344CB8AC3E}">
        <p14:creationId xmlns:p14="http://schemas.microsoft.com/office/powerpoint/2010/main" val="72259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E411B-F9EA-215A-C7C6-E4C6D4E1A421}"/>
              </a:ext>
            </a:extLst>
          </p:cNvPr>
          <p:cNvSpPr>
            <a:spLocks noGrp="1"/>
          </p:cNvSpPr>
          <p:nvPr>
            <p:ph type="title"/>
          </p:nvPr>
        </p:nvSpPr>
        <p:spPr>
          <a:xfrm>
            <a:off x="2592925" y="624110"/>
            <a:ext cx="8911687" cy="726518"/>
          </a:xfrm>
        </p:spPr>
        <p:txBody>
          <a:bodyPr/>
          <a:lstStyle/>
          <a:p>
            <a:r>
              <a:rPr lang="en-US" b="1" dirty="0">
                <a:solidFill>
                  <a:schemeClr val="tx1"/>
                </a:solidFill>
              </a:rPr>
              <a:t>Evolution of Management Thought</a:t>
            </a:r>
            <a:endParaRPr lang="en-IN" b="1" dirty="0">
              <a:solidFill>
                <a:schemeClr val="tx1"/>
              </a:solidFill>
            </a:endParaRPr>
          </a:p>
        </p:txBody>
      </p:sp>
      <p:sp>
        <p:nvSpPr>
          <p:cNvPr id="3" name="Content Placeholder 2">
            <a:extLst>
              <a:ext uri="{FF2B5EF4-FFF2-40B4-BE49-F238E27FC236}">
                <a16:creationId xmlns:a16="http://schemas.microsoft.com/office/drawing/2014/main" id="{E3E5C9E8-9575-86FB-3A68-A977D5CC58AF}"/>
              </a:ext>
            </a:extLst>
          </p:cNvPr>
          <p:cNvSpPr>
            <a:spLocks noGrp="1"/>
          </p:cNvSpPr>
          <p:nvPr>
            <p:ph idx="1"/>
          </p:nvPr>
        </p:nvSpPr>
        <p:spPr>
          <a:xfrm>
            <a:off x="2589212" y="1736521"/>
            <a:ext cx="8915400" cy="4832059"/>
          </a:xfrm>
        </p:spPr>
        <p:txBody>
          <a:bodyPr/>
          <a:lstStyle/>
          <a:p>
            <a:r>
              <a:rPr lang="en-US" sz="2800" dirty="0"/>
              <a:t>Evolution of Management Thought can be classed into different parts like:</a:t>
            </a:r>
          </a:p>
          <a:p>
            <a:pPr>
              <a:buFont typeface="Arial" panose="020B0604020202020204" pitchFamily="34" charset="0"/>
              <a:buChar char="•"/>
            </a:pPr>
            <a:r>
              <a:rPr lang="en-US" sz="2800" b="1" dirty="0"/>
              <a:t>Pre-Scientific Management Period, before 1880</a:t>
            </a:r>
          </a:p>
          <a:p>
            <a:pPr>
              <a:buFont typeface="Arial" panose="020B0604020202020204" pitchFamily="34" charset="0"/>
              <a:buChar char="•"/>
            </a:pPr>
            <a:r>
              <a:rPr lang="en-US" sz="2800" b="1" dirty="0"/>
              <a:t>Classical Management Period (1880-1930)</a:t>
            </a:r>
          </a:p>
          <a:p>
            <a:pPr>
              <a:buFont typeface="Arial" panose="020B0604020202020204" pitchFamily="34" charset="0"/>
              <a:buChar char="•"/>
            </a:pPr>
            <a:r>
              <a:rPr lang="en-US" sz="2800" b="1" dirty="0"/>
              <a:t>Neo-Classical Management Period (1930-1950)</a:t>
            </a:r>
          </a:p>
          <a:p>
            <a:pPr>
              <a:buFont typeface="Arial" panose="020B0604020202020204" pitchFamily="34" charset="0"/>
              <a:buChar char="•"/>
            </a:pPr>
            <a:r>
              <a:rPr lang="en-US" sz="2800" b="1" dirty="0"/>
              <a:t>Modern Management Period (1950-onwards)</a:t>
            </a:r>
          </a:p>
          <a:p>
            <a:endParaRPr lang="en-IN" dirty="0"/>
          </a:p>
        </p:txBody>
      </p:sp>
    </p:spTree>
    <p:extLst>
      <p:ext uri="{BB962C8B-B14F-4D97-AF65-F5344CB8AC3E}">
        <p14:creationId xmlns:p14="http://schemas.microsoft.com/office/powerpoint/2010/main" val="1688359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63582-E4E2-60D7-3381-EE9E0181F11E}"/>
              </a:ext>
            </a:extLst>
          </p:cNvPr>
          <p:cNvSpPr>
            <a:spLocks noGrp="1"/>
          </p:cNvSpPr>
          <p:nvPr>
            <p:ph type="title"/>
          </p:nvPr>
        </p:nvSpPr>
        <p:spPr/>
        <p:txBody>
          <a:bodyPr/>
          <a:lstStyle/>
          <a:p>
            <a:r>
              <a:rPr lang="en-US" dirty="0">
                <a:solidFill>
                  <a:srgbClr val="4E3B30"/>
                </a:solidFill>
                <a:effectLst/>
              </a:rPr>
              <a:t>The Systems Approach</a:t>
            </a:r>
            <a:br>
              <a:rPr lang="en-US" dirty="0">
                <a:effectLst/>
              </a:rPr>
            </a:br>
            <a:endParaRPr lang="en-IN" dirty="0"/>
          </a:p>
        </p:txBody>
      </p:sp>
      <p:sp>
        <p:nvSpPr>
          <p:cNvPr id="3" name="Content Placeholder 2">
            <a:extLst>
              <a:ext uri="{FF2B5EF4-FFF2-40B4-BE49-F238E27FC236}">
                <a16:creationId xmlns:a16="http://schemas.microsoft.com/office/drawing/2014/main" id="{8A4C2D3C-3FFD-9A99-F96B-53EE89ECB0AA}"/>
              </a:ext>
            </a:extLst>
          </p:cNvPr>
          <p:cNvSpPr>
            <a:spLocks noGrp="1"/>
          </p:cNvSpPr>
          <p:nvPr>
            <p:ph idx="1"/>
          </p:nvPr>
        </p:nvSpPr>
        <p:spPr/>
        <p:txBody>
          <a:bodyPr>
            <a:normAutofit/>
          </a:bodyPr>
          <a:lstStyle/>
          <a:p>
            <a:r>
              <a:rPr lang="en-US" dirty="0">
                <a:effectLst/>
              </a:rPr>
              <a:t> A system is a collection of parts operating interdependently to achieve a common purpose</a:t>
            </a:r>
          </a:p>
          <a:p>
            <a:pPr marL="0" indent="0">
              <a:buNone/>
            </a:pPr>
            <a:r>
              <a:rPr lang="en-US" dirty="0">
                <a:effectLst/>
              </a:rPr>
              <a:t>In the systems approach:</a:t>
            </a:r>
          </a:p>
          <a:p>
            <a:r>
              <a:rPr lang="en-US" dirty="0">
                <a:effectLst/>
              </a:rPr>
              <a:t>The whole is greater than the sum of its parts</a:t>
            </a:r>
          </a:p>
          <a:p>
            <a:r>
              <a:rPr lang="en-US" dirty="0">
                <a:effectLst/>
              </a:rPr>
              <a:t>Use of Analytic (outside-in) thinking and synthetic (inside-out) thinking</a:t>
            </a:r>
          </a:p>
          <a:p>
            <a:r>
              <a:rPr lang="en-US" dirty="0">
                <a:effectLst/>
              </a:rPr>
              <a:t>Seeks to identify all parts of an organized activity and how they interact.</a:t>
            </a:r>
          </a:p>
          <a:p>
            <a:endParaRPr lang="en-IN" dirty="0"/>
          </a:p>
        </p:txBody>
      </p:sp>
    </p:spTree>
    <p:extLst>
      <p:ext uri="{BB962C8B-B14F-4D97-AF65-F5344CB8AC3E}">
        <p14:creationId xmlns:p14="http://schemas.microsoft.com/office/powerpoint/2010/main" val="2204576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0FFF5-7167-8C42-E632-F72B4AB2094A}"/>
              </a:ext>
            </a:extLst>
          </p:cNvPr>
          <p:cNvSpPr>
            <a:spLocks noGrp="1"/>
          </p:cNvSpPr>
          <p:nvPr>
            <p:ph type="title"/>
          </p:nvPr>
        </p:nvSpPr>
        <p:spPr>
          <a:xfrm>
            <a:off x="838200" y="365126"/>
            <a:ext cx="10515600" cy="507329"/>
          </a:xfrm>
        </p:spPr>
        <p:txBody>
          <a:bodyPr>
            <a:normAutofit fontScale="90000"/>
          </a:bodyPr>
          <a:lstStyle/>
          <a:p>
            <a:r>
              <a:rPr lang="en-US" b="1" dirty="0">
                <a:effectLst/>
              </a:rPr>
              <a:t>General Systems Theory </a:t>
            </a:r>
            <a:endParaRPr lang="en-IN" dirty="0"/>
          </a:p>
        </p:txBody>
      </p:sp>
      <p:sp>
        <p:nvSpPr>
          <p:cNvPr id="3" name="Content Placeholder 2">
            <a:extLst>
              <a:ext uri="{FF2B5EF4-FFF2-40B4-BE49-F238E27FC236}">
                <a16:creationId xmlns:a16="http://schemas.microsoft.com/office/drawing/2014/main" id="{7989FABA-7056-842E-9FD8-732EDA935632}"/>
              </a:ext>
            </a:extLst>
          </p:cNvPr>
          <p:cNvSpPr>
            <a:spLocks noGrp="1"/>
          </p:cNvSpPr>
          <p:nvPr>
            <p:ph idx="1"/>
          </p:nvPr>
        </p:nvSpPr>
        <p:spPr>
          <a:xfrm>
            <a:off x="838200" y="1132514"/>
            <a:ext cx="10515600" cy="5419288"/>
          </a:xfrm>
        </p:spPr>
        <p:txBody>
          <a:bodyPr>
            <a:normAutofit/>
          </a:bodyPr>
          <a:lstStyle/>
          <a:p>
            <a:r>
              <a:rPr lang="en-US" dirty="0">
                <a:effectLst/>
              </a:rPr>
              <a:t> An interdisciplinary area of study based on the assumptions that everything is part of a larger, interdependent arrangement</a:t>
            </a:r>
          </a:p>
          <a:p>
            <a:pPr marL="0" indent="0">
              <a:buNone/>
            </a:pPr>
            <a:r>
              <a:rPr lang="en-US" b="1" dirty="0">
                <a:effectLst/>
              </a:rPr>
              <a:t>Levels of systems</a:t>
            </a:r>
          </a:p>
          <a:p>
            <a:r>
              <a:rPr lang="en-US" dirty="0">
                <a:effectLst/>
              </a:rPr>
              <a:t>Identification of systems at various levels helps translate abstract systems theory into more concrete terms.</a:t>
            </a:r>
          </a:p>
          <a:p>
            <a:r>
              <a:rPr lang="en-US" dirty="0">
                <a:effectLst/>
              </a:rPr>
              <a:t>Each system is a subsystem of the system above it.</a:t>
            </a:r>
          </a:p>
          <a:p>
            <a:r>
              <a:rPr lang="en-US" b="1" dirty="0">
                <a:effectLst/>
              </a:rPr>
              <a:t>Closed Versus Open Systems</a:t>
            </a:r>
          </a:p>
          <a:p>
            <a:pPr marL="0" indent="0">
              <a:buNone/>
            </a:pPr>
            <a:r>
              <a:rPr lang="en-US" dirty="0">
                <a:effectLst/>
              </a:rPr>
              <a:t>-Closed system: A self-sufficient entity </a:t>
            </a:r>
          </a:p>
          <a:p>
            <a:pPr marL="0" indent="0">
              <a:buNone/>
            </a:pPr>
            <a:r>
              <a:rPr lang="en-US" dirty="0">
                <a:effectLst/>
              </a:rPr>
              <a:t>-Open system: Depends on its surrounding environment for survival</a:t>
            </a:r>
          </a:p>
          <a:p>
            <a:r>
              <a:rPr lang="en-US" b="1" dirty="0">
                <a:effectLst/>
              </a:rPr>
              <a:t>New Directions in Systems Thinking</a:t>
            </a:r>
          </a:p>
          <a:p>
            <a:r>
              <a:rPr lang="en-US" dirty="0">
                <a:effectLst/>
              </a:rPr>
              <a:t>Organizational learning and knowledge management –Organizations are living and thinking open systems that learn and engage in complex mental processes.</a:t>
            </a:r>
          </a:p>
          <a:p>
            <a:r>
              <a:rPr lang="en-US" dirty="0">
                <a:effectLst/>
              </a:rPr>
              <a:t>Chaos theory –Every complex system has a life of its own, with its own rule book.</a:t>
            </a:r>
          </a:p>
          <a:p>
            <a:r>
              <a:rPr lang="en-US" dirty="0">
                <a:effectLst/>
              </a:rPr>
              <a:t>Complex adaptive systems -Self-organizing</a:t>
            </a:r>
          </a:p>
          <a:p>
            <a:endParaRPr lang="en-IN" dirty="0"/>
          </a:p>
        </p:txBody>
      </p:sp>
    </p:spTree>
    <p:extLst>
      <p:ext uri="{BB962C8B-B14F-4D97-AF65-F5344CB8AC3E}">
        <p14:creationId xmlns:p14="http://schemas.microsoft.com/office/powerpoint/2010/main" val="1018620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FCAAB-4C8D-F0F1-4904-706242842B85}"/>
              </a:ext>
            </a:extLst>
          </p:cNvPr>
          <p:cNvSpPr>
            <a:spLocks noGrp="1"/>
          </p:cNvSpPr>
          <p:nvPr>
            <p:ph type="title"/>
          </p:nvPr>
        </p:nvSpPr>
        <p:spPr>
          <a:xfrm>
            <a:off x="838200" y="365126"/>
            <a:ext cx="10515600" cy="859668"/>
          </a:xfrm>
        </p:spPr>
        <p:txBody>
          <a:bodyPr>
            <a:normAutofit/>
          </a:bodyPr>
          <a:lstStyle/>
          <a:p>
            <a:r>
              <a:rPr lang="en-US" b="1" dirty="0">
                <a:effectLst/>
              </a:rPr>
              <a:t>Lessons from the Systems Approach</a:t>
            </a:r>
            <a:endParaRPr lang="en-IN" dirty="0"/>
          </a:p>
        </p:txBody>
      </p:sp>
      <p:sp>
        <p:nvSpPr>
          <p:cNvPr id="3" name="Content Placeholder 2">
            <a:extLst>
              <a:ext uri="{FF2B5EF4-FFF2-40B4-BE49-F238E27FC236}">
                <a16:creationId xmlns:a16="http://schemas.microsoft.com/office/drawing/2014/main" id="{34610DB0-CE8E-6B63-6544-ED9EC1BD2912}"/>
              </a:ext>
            </a:extLst>
          </p:cNvPr>
          <p:cNvSpPr>
            <a:spLocks noGrp="1"/>
          </p:cNvSpPr>
          <p:nvPr>
            <p:ph idx="1"/>
          </p:nvPr>
        </p:nvSpPr>
        <p:spPr>
          <a:xfrm>
            <a:off x="838200" y="1510018"/>
            <a:ext cx="10515600" cy="4666945"/>
          </a:xfrm>
        </p:spPr>
        <p:txBody>
          <a:bodyPr>
            <a:normAutofit/>
          </a:bodyPr>
          <a:lstStyle/>
          <a:p>
            <a:r>
              <a:rPr lang="en-US" dirty="0">
                <a:effectLst/>
              </a:rPr>
              <a:t>Managers now have a greater appreciation for the importance of seeing the whole picture. </a:t>
            </a:r>
          </a:p>
          <a:p>
            <a:r>
              <a:rPr lang="en-US" dirty="0">
                <a:effectLst/>
              </a:rPr>
              <a:t>Manager should not become preoccupied with one aspect of organizational management while ignoring other internal and external realities. </a:t>
            </a:r>
          </a:p>
          <a:p>
            <a:pPr marL="0" indent="0">
              <a:buNone/>
            </a:pPr>
            <a:endParaRPr lang="en-US" dirty="0">
              <a:effectLst/>
            </a:endParaRPr>
          </a:p>
          <a:p>
            <a:r>
              <a:rPr lang="en-US" dirty="0">
                <a:effectLst/>
              </a:rPr>
              <a:t>The systems approach tries to integrate various management theories. </a:t>
            </a:r>
          </a:p>
          <a:p>
            <a:pPr marL="0" indent="0">
              <a:buNone/>
            </a:pPr>
            <a:endParaRPr lang="en-US" dirty="0">
              <a:effectLst/>
            </a:endParaRPr>
          </a:p>
          <a:p>
            <a:r>
              <a:rPr lang="en-US" dirty="0">
                <a:effectLst/>
              </a:rPr>
              <a:t>Criticism: Short on verifiable facts and practical advice</a:t>
            </a:r>
          </a:p>
          <a:p>
            <a:endParaRPr lang="en-IN" dirty="0"/>
          </a:p>
        </p:txBody>
      </p:sp>
    </p:spTree>
    <p:extLst>
      <p:ext uri="{BB962C8B-B14F-4D97-AF65-F5344CB8AC3E}">
        <p14:creationId xmlns:p14="http://schemas.microsoft.com/office/powerpoint/2010/main" val="210576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62351-E7F9-F786-ACB9-CBE988F46E6A}"/>
              </a:ext>
            </a:extLst>
          </p:cNvPr>
          <p:cNvSpPr>
            <a:spLocks noGrp="1"/>
          </p:cNvSpPr>
          <p:nvPr>
            <p:ph type="title"/>
          </p:nvPr>
        </p:nvSpPr>
        <p:spPr>
          <a:xfrm>
            <a:off x="838200" y="365125"/>
            <a:ext cx="10515600" cy="901613"/>
          </a:xfrm>
        </p:spPr>
        <p:txBody>
          <a:bodyPr>
            <a:normAutofit/>
          </a:bodyPr>
          <a:lstStyle/>
          <a:p>
            <a:r>
              <a:rPr lang="en-US" dirty="0">
                <a:solidFill>
                  <a:srgbClr val="4E3B30"/>
                </a:solidFill>
                <a:effectLst/>
              </a:rPr>
              <a:t>The Contingency Approach</a:t>
            </a:r>
            <a:endParaRPr lang="en-IN" dirty="0"/>
          </a:p>
        </p:txBody>
      </p:sp>
      <p:sp>
        <p:nvSpPr>
          <p:cNvPr id="3" name="Content Placeholder 2">
            <a:extLst>
              <a:ext uri="{FF2B5EF4-FFF2-40B4-BE49-F238E27FC236}">
                <a16:creationId xmlns:a16="http://schemas.microsoft.com/office/drawing/2014/main" id="{850F0771-4767-BFFB-3EF4-FAA54C96787C}"/>
              </a:ext>
            </a:extLst>
          </p:cNvPr>
          <p:cNvSpPr>
            <a:spLocks noGrp="1"/>
          </p:cNvSpPr>
          <p:nvPr>
            <p:ph idx="1"/>
          </p:nvPr>
        </p:nvSpPr>
        <p:spPr/>
        <p:txBody>
          <a:bodyPr>
            <a:normAutofit/>
          </a:bodyPr>
          <a:lstStyle/>
          <a:p>
            <a:r>
              <a:rPr lang="en-US" dirty="0">
                <a:effectLst/>
              </a:rPr>
              <a:t> A research effort to determine which managerial practices and techniques are appropriate in specific situations.</a:t>
            </a:r>
          </a:p>
          <a:p>
            <a:r>
              <a:rPr lang="en-US" dirty="0">
                <a:effectLst/>
              </a:rPr>
              <a:t>The term contingency refers to the choice of an alternative course of action.</a:t>
            </a:r>
          </a:p>
          <a:p>
            <a:r>
              <a:rPr lang="en-US" dirty="0">
                <a:effectLst/>
              </a:rPr>
              <a:t>Contingency management has become synonymous  with situational management.</a:t>
            </a:r>
          </a:p>
          <a:p>
            <a:r>
              <a:rPr lang="en-US" dirty="0">
                <a:effectLst/>
              </a:rPr>
              <a:t> Application of various management tools and techniques must be appropriate for the particular situation.</a:t>
            </a:r>
          </a:p>
          <a:p>
            <a:r>
              <a:rPr lang="en-US" dirty="0">
                <a:effectLst/>
              </a:rPr>
              <a:t>Especially applicable in intercultural dealings.</a:t>
            </a:r>
          </a:p>
          <a:p>
            <a:endParaRPr lang="en-IN" dirty="0"/>
          </a:p>
        </p:txBody>
      </p:sp>
    </p:spTree>
    <p:extLst>
      <p:ext uri="{BB962C8B-B14F-4D97-AF65-F5344CB8AC3E}">
        <p14:creationId xmlns:p14="http://schemas.microsoft.com/office/powerpoint/2010/main" val="2643883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876F8-E718-B494-13BC-3FF5517EFA65}"/>
              </a:ext>
            </a:extLst>
          </p:cNvPr>
          <p:cNvSpPr>
            <a:spLocks noGrp="1"/>
          </p:cNvSpPr>
          <p:nvPr>
            <p:ph type="title"/>
          </p:nvPr>
        </p:nvSpPr>
        <p:spPr/>
        <p:txBody>
          <a:bodyPr/>
          <a:lstStyle/>
          <a:p>
            <a:r>
              <a:rPr lang="en-US" dirty="0">
                <a:solidFill>
                  <a:srgbClr val="4E3B30"/>
                </a:solidFill>
                <a:effectLst/>
              </a:rPr>
              <a:t>The Contingency Approach (cont’d)</a:t>
            </a:r>
            <a:endParaRPr lang="en-IN" dirty="0"/>
          </a:p>
        </p:txBody>
      </p:sp>
      <p:sp>
        <p:nvSpPr>
          <p:cNvPr id="3" name="Content Placeholder 2">
            <a:extLst>
              <a:ext uri="{FF2B5EF4-FFF2-40B4-BE49-F238E27FC236}">
                <a16:creationId xmlns:a16="http://schemas.microsoft.com/office/drawing/2014/main" id="{A461F8B6-71F7-BA46-8A92-90FA738A96DE}"/>
              </a:ext>
            </a:extLst>
          </p:cNvPr>
          <p:cNvSpPr>
            <a:spLocks noGrp="1"/>
          </p:cNvSpPr>
          <p:nvPr>
            <p:ph idx="1"/>
          </p:nvPr>
        </p:nvSpPr>
        <p:spPr/>
        <p:txBody>
          <a:bodyPr>
            <a:normAutofit/>
          </a:bodyPr>
          <a:lstStyle/>
          <a:p>
            <a:r>
              <a:rPr lang="en-US" dirty="0">
                <a:effectLst/>
              </a:rPr>
              <a:t> An open-system perspective</a:t>
            </a:r>
          </a:p>
          <a:p>
            <a:r>
              <a:rPr lang="en-US" dirty="0">
                <a:effectLst/>
              </a:rPr>
              <a:t>How subsystems combine to interact with outside systems</a:t>
            </a:r>
          </a:p>
          <a:p>
            <a:r>
              <a:rPr lang="en-US" dirty="0">
                <a:effectLst/>
              </a:rPr>
              <a:t> A practical research orientation</a:t>
            </a:r>
          </a:p>
          <a:p>
            <a:r>
              <a:rPr lang="en-US" dirty="0">
                <a:effectLst/>
              </a:rPr>
              <a:t>Translating research findings into tools and situational refinements for more effective management.</a:t>
            </a:r>
          </a:p>
          <a:p>
            <a:r>
              <a:rPr lang="en-US" dirty="0">
                <a:effectLst/>
              </a:rPr>
              <a:t> A multivariate approach</a:t>
            </a:r>
          </a:p>
          <a:p>
            <a:r>
              <a:rPr lang="en-US" dirty="0">
                <a:effectLst/>
              </a:rPr>
              <a:t>Many variables collectively account for variations in performance</a:t>
            </a:r>
          </a:p>
          <a:p>
            <a:endParaRPr lang="en-IN" dirty="0"/>
          </a:p>
        </p:txBody>
      </p:sp>
    </p:spTree>
    <p:extLst>
      <p:ext uri="{BB962C8B-B14F-4D97-AF65-F5344CB8AC3E}">
        <p14:creationId xmlns:p14="http://schemas.microsoft.com/office/powerpoint/2010/main" val="538850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1A714-89E7-B02E-7A9B-1F4EAA83158C}"/>
              </a:ext>
            </a:extLst>
          </p:cNvPr>
          <p:cNvSpPr>
            <a:spLocks noGrp="1"/>
          </p:cNvSpPr>
          <p:nvPr>
            <p:ph type="title"/>
          </p:nvPr>
        </p:nvSpPr>
        <p:spPr/>
        <p:txBody>
          <a:bodyPr/>
          <a:lstStyle/>
          <a:p>
            <a:r>
              <a:rPr lang="en-US" dirty="0">
                <a:effectLst/>
              </a:rPr>
              <a:t>Lessons from the Contingency Approach</a:t>
            </a:r>
            <a:endParaRPr lang="en-IN" dirty="0"/>
          </a:p>
        </p:txBody>
      </p:sp>
      <p:sp>
        <p:nvSpPr>
          <p:cNvPr id="3" name="Content Placeholder 2">
            <a:extLst>
              <a:ext uri="{FF2B5EF4-FFF2-40B4-BE49-F238E27FC236}">
                <a16:creationId xmlns:a16="http://schemas.microsoft.com/office/drawing/2014/main" id="{FF4CE887-3E60-9CB9-0D37-D9AE575E9350}"/>
              </a:ext>
            </a:extLst>
          </p:cNvPr>
          <p:cNvSpPr>
            <a:spLocks noGrp="1"/>
          </p:cNvSpPr>
          <p:nvPr>
            <p:ph idx="1"/>
          </p:nvPr>
        </p:nvSpPr>
        <p:spPr/>
        <p:txBody>
          <a:bodyPr/>
          <a:lstStyle/>
          <a:p>
            <a:r>
              <a:rPr lang="en-US" dirty="0">
                <a:effectLst/>
              </a:rPr>
              <a:t>Approach emphasizes situational appropriateness rather than rigid adherence to universal principles</a:t>
            </a:r>
          </a:p>
          <a:p>
            <a:r>
              <a:rPr lang="en-US" dirty="0">
                <a:effectLst/>
              </a:rPr>
              <a:t>Practical extension of the systems approach</a:t>
            </a:r>
          </a:p>
          <a:p>
            <a:r>
              <a:rPr lang="en-US" dirty="0">
                <a:effectLst/>
              </a:rPr>
              <a:t>Criticism: Creates the impression that an organization is captive to its environment.</a:t>
            </a:r>
          </a:p>
          <a:p>
            <a:endParaRPr lang="en-IN" dirty="0"/>
          </a:p>
        </p:txBody>
      </p:sp>
    </p:spTree>
    <p:extLst>
      <p:ext uri="{BB962C8B-B14F-4D97-AF65-F5344CB8AC3E}">
        <p14:creationId xmlns:p14="http://schemas.microsoft.com/office/powerpoint/2010/main" val="1124375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26720A6-1210-F4F7-EBA8-1D842420BA2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38" t="22394" b="10302"/>
          <a:stretch/>
        </p:blipFill>
        <p:spPr>
          <a:xfrm>
            <a:off x="1325461" y="436227"/>
            <a:ext cx="9043332" cy="5620623"/>
          </a:xfrm>
        </p:spPr>
      </p:pic>
    </p:spTree>
    <p:extLst>
      <p:ext uri="{BB962C8B-B14F-4D97-AF65-F5344CB8AC3E}">
        <p14:creationId xmlns:p14="http://schemas.microsoft.com/office/powerpoint/2010/main" val="1818213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2C184-692A-022A-CF92-0024AFE0FCE2}"/>
              </a:ext>
            </a:extLst>
          </p:cNvPr>
          <p:cNvSpPr>
            <a:spLocks noGrp="1"/>
          </p:cNvSpPr>
          <p:nvPr>
            <p:ph type="title"/>
          </p:nvPr>
        </p:nvSpPr>
        <p:spPr>
          <a:xfrm>
            <a:off x="2097249" y="624110"/>
            <a:ext cx="9407364" cy="776851"/>
          </a:xfrm>
        </p:spPr>
        <p:txBody>
          <a:bodyPr>
            <a:normAutofit fontScale="90000"/>
          </a:bodyPr>
          <a:lstStyle/>
          <a:p>
            <a:r>
              <a:rPr lang="en-US" b="1" dirty="0"/>
              <a:t>What’s Next for Management Theory? </a:t>
            </a:r>
            <a:br>
              <a:rPr lang="en-US" b="1" dirty="0"/>
            </a:br>
            <a:endParaRPr lang="en-IN" dirty="0"/>
          </a:p>
        </p:txBody>
      </p:sp>
      <p:sp>
        <p:nvSpPr>
          <p:cNvPr id="3" name="Content Placeholder 2">
            <a:extLst>
              <a:ext uri="{FF2B5EF4-FFF2-40B4-BE49-F238E27FC236}">
                <a16:creationId xmlns:a16="http://schemas.microsoft.com/office/drawing/2014/main" id="{718A9184-83BA-D754-4F7A-0B6D4396276D}"/>
              </a:ext>
            </a:extLst>
          </p:cNvPr>
          <p:cNvSpPr>
            <a:spLocks noGrp="1"/>
          </p:cNvSpPr>
          <p:nvPr>
            <p:ph idx="1"/>
          </p:nvPr>
        </p:nvSpPr>
        <p:spPr>
          <a:xfrm>
            <a:off x="2097248" y="1501629"/>
            <a:ext cx="9407364" cy="5226342"/>
          </a:xfrm>
        </p:spPr>
        <p:txBody>
          <a:bodyPr>
            <a:normAutofit fontScale="92500"/>
          </a:bodyPr>
          <a:lstStyle/>
          <a:p>
            <a:pPr algn="just"/>
            <a:r>
              <a:rPr lang="en-US" sz="2400" dirty="0"/>
              <a:t>It’s time for a new category of management theory. The business world requires more than a single new idea, and it’s ripe for a constellation of new theories.  </a:t>
            </a:r>
          </a:p>
          <a:p>
            <a:pPr algn="just"/>
            <a:r>
              <a:rPr lang="en-US" sz="2400" dirty="0"/>
              <a:t>Ecology and technology continue to reshape our concerns, resources, and possibilities. Remote work physically distances coworkers, and worldwide health and climate concerns create fragile relationships with globalization. Equity is no longer “a nice idea” but an urgent imperative. Volatile conditions lead people to search for meaning at work and everywhere else. </a:t>
            </a:r>
          </a:p>
          <a:p>
            <a:pPr algn="just"/>
            <a:r>
              <a:rPr lang="en-US" sz="2400" dirty="0"/>
              <a:t>No one truly knows what’s next. But it will likely build on and cherry-pick from the above management approaches, reorienting them around a new philosophical core. Familiarize yourself with predominant principles today and prepare yourself for a new movement tomorrow. </a:t>
            </a:r>
          </a:p>
          <a:p>
            <a:endParaRPr lang="en-IN" dirty="0"/>
          </a:p>
        </p:txBody>
      </p:sp>
    </p:spTree>
    <p:extLst>
      <p:ext uri="{BB962C8B-B14F-4D97-AF65-F5344CB8AC3E}">
        <p14:creationId xmlns:p14="http://schemas.microsoft.com/office/powerpoint/2010/main" val="2244658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51C9C-0061-D913-F99E-E89BDEBCF3F7}"/>
              </a:ext>
            </a:extLst>
          </p:cNvPr>
          <p:cNvSpPr>
            <a:spLocks noGrp="1"/>
          </p:cNvSpPr>
          <p:nvPr>
            <p:ph type="title"/>
          </p:nvPr>
        </p:nvSpPr>
        <p:spPr/>
        <p:txBody>
          <a:bodyPr/>
          <a:lstStyle/>
          <a:p>
            <a:r>
              <a:rPr lang="en-IN" dirty="0"/>
              <a:t>References</a:t>
            </a:r>
          </a:p>
        </p:txBody>
      </p:sp>
      <p:sp>
        <p:nvSpPr>
          <p:cNvPr id="3" name="Content Placeholder 2">
            <a:extLst>
              <a:ext uri="{FF2B5EF4-FFF2-40B4-BE49-F238E27FC236}">
                <a16:creationId xmlns:a16="http://schemas.microsoft.com/office/drawing/2014/main" id="{DF759722-0BC5-A39C-D760-81B1E87A9AA5}"/>
              </a:ext>
            </a:extLst>
          </p:cNvPr>
          <p:cNvSpPr>
            <a:spLocks noGrp="1"/>
          </p:cNvSpPr>
          <p:nvPr>
            <p:ph idx="1"/>
          </p:nvPr>
        </p:nvSpPr>
        <p:spPr/>
        <p:txBody>
          <a:bodyPr/>
          <a:lstStyle/>
          <a:p>
            <a:r>
              <a:rPr lang="en-IN" dirty="0">
                <a:hlinkClick r:id="rId2"/>
              </a:rPr>
              <a:t>https://www.villanovau.com/resources/leadership/an-overview-of-management-theories/</a:t>
            </a:r>
            <a:endParaRPr lang="en-IN" dirty="0"/>
          </a:p>
          <a:p>
            <a:r>
              <a:rPr lang="en-IN" dirty="0">
                <a:hlinkClick r:id="rId3"/>
              </a:rPr>
              <a:t>https://www.academia.edu/37934774/Lecture_2_on_Evolution_of_Management_Thoughts</a:t>
            </a:r>
            <a:endParaRPr lang="en-IN" dirty="0"/>
          </a:p>
          <a:p>
            <a:endParaRPr lang="en-IN" dirty="0"/>
          </a:p>
        </p:txBody>
      </p:sp>
    </p:spTree>
    <p:extLst>
      <p:ext uri="{BB962C8B-B14F-4D97-AF65-F5344CB8AC3E}">
        <p14:creationId xmlns:p14="http://schemas.microsoft.com/office/powerpoint/2010/main" val="3559727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3CD7D-105E-387D-341F-059F058B6809}"/>
              </a:ext>
            </a:extLst>
          </p:cNvPr>
          <p:cNvSpPr>
            <a:spLocks noGrp="1"/>
          </p:cNvSpPr>
          <p:nvPr>
            <p:ph type="title"/>
          </p:nvPr>
        </p:nvSpPr>
        <p:spPr>
          <a:xfrm>
            <a:off x="2592925" y="624110"/>
            <a:ext cx="8911687" cy="1020132"/>
          </a:xfrm>
        </p:spPr>
        <p:txBody>
          <a:bodyPr/>
          <a:lstStyle/>
          <a:p>
            <a:r>
              <a:rPr lang="en-US" b="1" dirty="0"/>
              <a:t>Three Types of Management Theories </a:t>
            </a:r>
            <a:endParaRPr lang="en-IN" dirty="0"/>
          </a:p>
        </p:txBody>
      </p:sp>
      <p:sp>
        <p:nvSpPr>
          <p:cNvPr id="3" name="Content Placeholder 2">
            <a:extLst>
              <a:ext uri="{FF2B5EF4-FFF2-40B4-BE49-F238E27FC236}">
                <a16:creationId xmlns:a16="http://schemas.microsoft.com/office/drawing/2014/main" id="{2395CBAC-5F23-E027-AA77-DF43FBFF72B8}"/>
              </a:ext>
            </a:extLst>
          </p:cNvPr>
          <p:cNvSpPr>
            <a:spLocks noGrp="1"/>
          </p:cNvSpPr>
          <p:nvPr>
            <p:ph idx="1"/>
          </p:nvPr>
        </p:nvSpPr>
        <p:spPr>
          <a:xfrm>
            <a:off x="2589212" y="1644242"/>
            <a:ext cx="8915400" cy="4840448"/>
          </a:xfrm>
        </p:spPr>
        <p:txBody>
          <a:bodyPr>
            <a:normAutofit/>
          </a:bodyPr>
          <a:lstStyle/>
          <a:p>
            <a:pPr algn="just">
              <a:buFont typeface="Arial" panose="020B0604020202020204" pitchFamily="34" charset="0"/>
              <a:buChar char="•"/>
            </a:pPr>
            <a:r>
              <a:rPr lang="en-US" sz="2400" b="1" dirty="0"/>
              <a:t>Classical management theory:</a:t>
            </a:r>
            <a:r>
              <a:rPr lang="en-US" sz="2400" dirty="0"/>
              <a:t> emerged from the Industrial Revolution and revolves around maximizing efficiency and production. </a:t>
            </a:r>
          </a:p>
          <a:p>
            <a:pPr algn="just">
              <a:buFont typeface="Arial" panose="020B0604020202020204" pitchFamily="34" charset="0"/>
              <a:buChar char="•"/>
            </a:pPr>
            <a:r>
              <a:rPr lang="en-US" sz="2400" b="1" dirty="0"/>
              <a:t>Behavioral management theory:</a:t>
            </a:r>
            <a:r>
              <a:rPr lang="en-US" sz="2400" dirty="0"/>
              <a:t> started in the early 20</a:t>
            </a:r>
            <a:r>
              <a:rPr lang="en-US" sz="2400" baseline="30000" dirty="0"/>
              <a:t>th</a:t>
            </a:r>
            <a:r>
              <a:rPr lang="en-US" sz="2400" dirty="0"/>
              <a:t> century and addresses the organization’s human and social elements.  </a:t>
            </a:r>
          </a:p>
          <a:p>
            <a:pPr algn="just">
              <a:buFont typeface="Arial" panose="020B0604020202020204" pitchFamily="34" charset="0"/>
              <a:buChar char="•"/>
            </a:pPr>
            <a:r>
              <a:rPr lang="en-US" sz="2400" b="1" dirty="0"/>
              <a:t>Modern management theory:</a:t>
            </a:r>
            <a:r>
              <a:rPr lang="en-US" sz="2400" dirty="0"/>
              <a:t> followed on the heels of World War II and combines mathematical principles with sociology to develop holistic approaches to management.</a:t>
            </a:r>
          </a:p>
          <a:p>
            <a:endParaRPr lang="en-IN" dirty="0"/>
          </a:p>
        </p:txBody>
      </p:sp>
    </p:spTree>
    <p:extLst>
      <p:ext uri="{BB962C8B-B14F-4D97-AF65-F5344CB8AC3E}">
        <p14:creationId xmlns:p14="http://schemas.microsoft.com/office/powerpoint/2010/main" val="3841101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79864-B200-A86C-D086-3F6BC9D37746}"/>
              </a:ext>
            </a:extLst>
          </p:cNvPr>
          <p:cNvSpPr>
            <a:spLocks noGrp="1"/>
          </p:cNvSpPr>
          <p:nvPr>
            <p:ph type="title"/>
          </p:nvPr>
        </p:nvSpPr>
        <p:spPr>
          <a:xfrm>
            <a:off x="1702965" y="285227"/>
            <a:ext cx="9726146" cy="771786"/>
          </a:xfrm>
        </p:spPr>
        <p:txBody>
          <a:bodyPr>
            <a:normAutofit/>
          </a:bodyPr>
          <a:lstStyle/>
          <a:p>
            <a:r>
              <a:rPr lang="en-IN" sz="4000" b="1" dirty="0">
                <a:solidFill>
                  <a:srgbClr val="002060"/>
                </a:solidFill>
              </a:rPr>
              <a:t>Management Theories &amp; Approaches</a:t>
            </a:r>
          </a:p>
        </p:txBody>
      </p:sp>
      <p:sp>
        <p:nvSpPr>
          <p:cNvPr id="3" name="Content Placeholder 2">
            <a:extLst>
              <a:ext uri="{FF2B5EF4-FFF2-40B4-BE49-F238E27FC236}">
                <a16:creationId xmlns:a16="http://schemas.microsoft.com/office/drawing/2014/main" id="{97914F53-33E8-C070-F11F-27D68E327DD3}"/>
              </a:ext>
            </a:extLst>
          </p:cNvPr>
          <p:cNvSpPr>
            <a:spLocks noGrp="1"/>
          </p:cNvSpPr>
          <p:nvPr>
            <p:ph idx="1"/>
          </p:nvPr>
        </p:nvSpPr>
        <p:spPr>
          <a:xfrm>
            <a:off x="1627464" y="1208015"/>
            <a:ext cx="9877148" cy="5536734"/>
          </a:xfrm>
        </p:spPr>
        <p:txBody>
          <a:bodyPr/>
          <a:lstStyle/>
          <a:p>
            <a:pPr marL="0" indent="0">
              <a:buNone/>
            </a:pPr>
            <a:r>
              <a:rPr lang="en-US" sz="2800" b="1" dirty="0">
                <a:solidFill>
                  <a:srgbClr val="C00000"/>
                </a:solidFill>
              </a:rPr>
              <a:t>Classical management theory</a:t>
            </a:r>
            <a:endParaRPr lang="en-IN" sz="2800" b="1" dirty="0">
              <a:solidFill>
                <a:srgbClr val="C00000"/>
              </a:solidFill>
            </a:endParaRPr>
          </a:p>
          <a:p>
            <a:r>
              <a:rPr lang="en-IN" sz="2000" b="1" dirty="0"/>
              <a:t>Scientific Management Theory by F.W. Taylor</a:t>
            </a:r>
          </a:p>
          <a:p>
            <a:r>
              <a:rPr lang="en-IN" sz="2000" b="1" dirty="0"/>
              <a:t>Bureaucratic Management Theory by Max Weber</a:t>
            </a:r>
          </a:p>
          <a:p>
            <a:r>
              <a:rPr lang="en-IN" sz="2000" b="1" dirty="0"/>
              <a:t>Administrative Management Theory by Henri Fayol </a:t>
            </a:r>
          </a:p>
          <a:p>
            <a:endParaRPr lang="en-IN" sz="2000" b="1" dirty="0"/>
          </a:p>
          <a:p>
            <a:pPr marL="0" indent="0">
              <a:buNone/>
            </a:pPr>
            <a:r>
              <a:rPr lang="en-IN" sz="2800" b="1" dirty="0" err="1">
                <a:solidFill>
                  <a:srgbClr val="C00000"/>
                </a:solidFill>
              </a:rPr>
              <a:t>Behavioral</a:t>
            </a:r>
            <a:r>
              <a:rPr lang="en-IN" sz="2800" b="1" dirty="0">
                <a:solidFill>
                  <a:srgbClr val="C00000"/>
                </a:solidFill>
              </a:rPr>
              <a:t> Management Theory </a:t>
            </a:r>
          </a:p>
          <a:p>
            <a:r>
              <a:rPr lang="en-IN" sz="2000" b="1" dirty="0"/>
              <a:t>Human Relations Theory (Elton Mayo)</a:t>
            </a:r>
          </a:p>
          <a:p>
            <a:r>
              <a:rPr lang="en-US" sz="2000" b="1" dirty="0"/>
              <a:t>Theory X and Theory Y (</a:t>
            </a:r>
            <a:r>
              <a:rPr lang="en-IN" sz="2000" b="1" dirty="0"/>
              <a:t>McGregor’s theory </a:t>
            </a:r>
            <a:r>
              <a:rPr lang="en-US" sz="2000" b="1" dirty="0"/>
              <a:t>)</a:t>
            </a:r>
          </a:p>
          <a:p>
            <a:endParaRPr lang="en-IN" sz="2000" b="1" dirty="0">
              <a:solidFill>
                <a:srgbClr val="C00000"/>
              </a:solidFill>
            </a:endParaRPr>
          </a:p>
          <a:p>
            <a:pPr marL="0" indent="0">
              <a:buNone/>
            </a:pPr>
            <a:r>
              <a:rPr lang="en-IN" sz="2800" b="1" dirty="0">
                <a:solidFill>
                  <a:srgbClr val="C00000"/>
                </a:solidFill>
              </a:rPr>
              <a:t>Modern Management Theory</a:t>
            </a:r>
          </a:p>
          <a:p>
            <a:r>
              <a:rPr lang="en-IN" sz="2000" b="1" dirty="0"/>
              <a:t>Systems Management Theory (Ludwig Von </a:t>
            </a:r>
            <a:r>
              <a:rPr lang="en-IN" sz="2000" b="1" dirty="0" err="1"/>
              <a:t>Bertalanffy</a:t>
            </a:r>
            <a:r>
              <a:rPr lang="en-IN" sz="2000" b="1" dirty="0"/>
              <a:t>)</a:t>
            </a:r>
          </a:p>
          <a:p>
            <a:r>
              <a:rPr lang="en-IN" sz="2000" b="1" dirty="0"/>
              <a:t>Contingency Management Theory (Fred Fiedler)</a:t>
            </a:r>
          </a:p>
          <a:p>
            <a:endParaRPr lang="en-IN" b="1" dirty="0"/>
          </a:p>
          <a:p>
            <a:endParaRPr lang="en-IN" dirty="0"/>
          </a:p>
        </p:txBody>
      </p:sp>
    </p:spTree>
    <p:extLst>
      <p:ext uri="{BB962C8B-B14F-4D97-AF65-F5344CB8AC3E}">
        <p14:creationId xmlns:p14="http://schemas.microsoft.com/office/powerpoint/2010/main" val="2023223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3E46F-425C-9827-25DF-8E184D279C10}"/>
              </a:ext>
            </a:extLst>
          </p:cNvPr>
          <p:cNvSpPr>
            <a:spLocks noGrp="1"/>
          </p:cNvSpPr>
          <p:nvPr>
            <p:ph type="title"/>
          </p:nvPr>
        </p:nvSpPr>
        <p:spPr>
          <a:xfrm>
            <a:off x="2584536" y="171105"/>
            <a:ext cx="8911687" cy="558738"/>
          </a:xfrm>
        </p:spPr>
        <p:txBody>
          <a:bodyPr>
            <a:normAutofit fontScale="90000"/>
          </a:bodyPr>
          <a:lstStyle/>
          <a:p>
            <a:r>
              <a:rPr lang="en-US" sz="3600" b="1" dirty="0">
                <a:solidFill>
                  <a:srgbClr val="C00000"/>
                </a:solidFill>
              </a:rPr>
              <a:t>Classical management theory</a:t>
            </a:r>
            <a:br>
              <a:rPr lang="en-IN" sz="3600" b="1" dirty="0">
                <a:solidFill>
                  <a:srgbClr val="C00000"/>
                </a:solidFill>
              </a:rPr>
            </a:br>
            <a:endParaRPr lang="en-IN" dirty="0"/>
          </a:p>
        </p:txBody>
      </p:sp>
      <p:sp>
        <p:nvSpPr>
          <p:cNvPr id="3" name="Content Placeholder 2">
            <a:extLst>
              <a:ext uri="{FF2B5EF4-FFF2-40B4-BE49-F238E27FC236}">
                <a16:creationId xmlns:a16="http://schemas.microsoft.com/office/drawing/2014/main" id="{BCA0D57F-2BC1-3AE0-CBDE-72271596A62B}"/>
              </a:ext>
            </a:extLst>
          </p:cNvPr>
          <p:cNvSpPr>
            <a:spLocks noGrp="1"/>
          </p:cNvSpPr>
          <p:nvPr>
            <p:ph idx="1"/>
          </p:nvPr>
        </p:nvSpPr>
        <p:spPr>
          <a:xfrm>
            <a:off x="2203318" y="4141475"/>
            <a:ext cx="8915400" cy="2715016"/>
          </a:xfrm>
        </p:spPr>
        <p:txBody>
          <a:bodyPr>
            <a:normAutofit fontScale="92500" lnSpcReduction="20000"/>
          </a:bodyPr>
          <a:lstStyle/>
          <a:p>
            <a:pPr algn="just"/>
            <a:r>
              <a:rPr lang="en-US" sz="2400" b="1" dirty="0">
                <a:solidFill>
                  <a:schemeClr val="tx1"/>
                </a:solidFill>
              </a:rPr>
              <a:t>Classical management theory </a:t>
            </a:r>
            <a:r>
              <a:rPr lang="en-US" sz="2400" dirty="0"/>
              <a:t>prioritizes profit and assumes that personal gain motivates employees. It aims to streamline operations and increase productivity. </a:t>
            </a:r>
          </a:p>
          <a:p>
            <a:pPr algn="just"/>
            <a:r>
              <a:rPr lang="en-US" sz="2400" dirty="0"/>
              <a:t>Major concepts include specialization, incentivization, and hierarchical structure. The first two contribute to employee efficiency and drive. Centralized leadership simplifies decision-making, and a meritocratic chain of commands provides order and oversight. At every level, standardization reduces waste and error. </a:t>
            </a:r>
            <a:endParaRPr lang="en-IN" dirty="0"/>
          </a:p>
        </p:txBody>
      </p:sp>
      <p:pic>
        <p:nvPicPr>
          <p:cNvPr id="4" name="Picture 3" descr="Four Theoretical Contributions">
            <a:extLst>
              <a:ext uri="{FF2B5EF4-FFF2-40B4-BE49-F238E27FC236}">
                <a16:creationId xmlns:a16="http://schemas.microsoft.com/office/drawing/2014/main" id="{7984ABF5-69B8-C928-104D-FA9F899429BA}"/>
              </a:ext>
            </a:extLst>
          </p:cNvPr>
          <p:cNvPicPr>
            <a:picLocks noChangeAspect="1"/>
          </p:cNvPicPr>
          <p:nvPr/>
        </p:nvPicPr>
        <p:blipFill rotWithShape="1">
          <a:blip r:embed="rId2">
            <a:extLst>
              <a:ext uri="{28A0092B-C50C-407E-A947-70E740481C1C}">
                <a14:useLocalDpi xmlns:a14="http://schemas.microsoft.com/office/drawing/2010/main" val="0"/>
              </a:ext>
            </a:extLst>
          </a:blip>
          <a:srcRect r="25283"/>
          <a:stretch/>
        </p:blipFill>
        <p:spPr bwMode="auto">
          <a:xfrm>
            <a:off x="3112316" y="729843"/>
            <a:ext cx="6325299" cy="341163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74499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9D771-6D84-A9D2-F986-69C08EA8AC6E}"/>
              </a:ext>
            </a:extLst>
          </p:cNvPr>
          <p:cNvSpPr>
            <a:spLocks noGrp="1"/>
          </p:cNvSpPr>
          <p:nvPr>
            <p:ph type="title"/>
          </p:nvPr>
        </p:nvSpPr>
        <p:spPr>
          <a:xfrm>
            <a:off x="2072081" y="624110"/>
            <a:ext cx="9432531" cy="785240"/>
          </a:xfrm>
        </p:spPr>
        <p:txBody>
          <a:bodyPr>
            <a:normAutofit fontScale="90000"/>
          </a:bodyPr>
          <a:lstStyle/>
          <a:p>
            <a:r>
              <a:rPr lang="en-US" b="1" dirty="0"/>
              <a:t>Strengths &amp; Shortcomings to classical management theory</a:t>
            </a:r>
            <a:endParaRPr lang="en-IN" b="1" dirty="0"/>
          </a:p>
        </p:txBody>
      </p:sp>
      <p:sp>
        <p:nvSpPr>
          <p:cNvPr id="3" name="Content Placeholder 2">
            <a:extLst>
              <a:ext uri="{FF2B5EF4-FFF2-40B4-BE49-F238E27FC236}">
                <a16:creationId xmlns:a16="http://schemas.microsoft.com/office/drawing/2014/main" id="{60F121D3-EEBA-BAFF-9EA8-A02713A0218A}"/>
              </a:ext>
            </a:extLst>
          </p:cNvPr>
          <p:cNvSpPr>
            <a:spLocks noGrp="1"/>
          </p:cNvSpPr>
          <p:nvPr>
            <p:ph idx="1"/>
          </p:nvPr>
        </p:nvSpPr>
        <p:spPr>
          <a:xfrm>
            <a:off x="1921079" y="1778466"/>
            <a:ext cx="9583533" cy="4840448"/>
          </a:xfrm>
        </p:spPr>
        <p:txBody>
          <a:bodyPr>
            <a:normAutofit lnSpcReduction="10000"/>
          </a:bodyPr>
          <a:lstStyle/>
          <a:p>
            <a:r>
              <a:rPr lang="en-US" sz="2400" b="1" dirty="0"/>
              <a:t>Strengths:</a:t>
            </a:r>
          </a:p>
          <a:p>
            <a:pPr marL="0" indent="0" algn="just">
              <a:buNone/>
            </a:pPr>
            <a:r>
              <a:rPr lang="en-US" sz="2000" dirty="0"/>
              <a:t> It provides clarity for both the organization and its personnel, and specialization and sound hiring practices place employees in positions they can handle and even master. </a:t>
            </a:r>
          </a:p>
          <a:p>
            <a:pPr algn="just"/>
            <a:r>
              <a:rPr lang="en-US" sz="2400" b="1" dirty="0"/>
              <a:t>Shortcomings : </a:t>
            </a:r>
          </a:p>
          <a:p>
            <a:pPr algn="just">
              <a:buFont typeface="Arial" panose="020B0604020202020204" pitchFamily="34" charset="0"/>
              <a:buChar char="•"/>
            </a:pPr>
            <a:r>
              <a:rPr lang="en-US" sz="2000" dirty="0"/>
              <a:t>The treatment of workers as machines without accounting for the role job satisfaction and workplace culture play in an organization’s success </a:t>
            </a:r>
          </a:p>
          <a:p>
            <a:pPr algn="just">
              <a:buFont typeface="Arial" panose="020B0604020202020204" pitchFamily="34" charset="0"/>
              <a:buChar char="•"/>
            </a:pPr>
            <a:r>
              <a:rPr lang="en-US" sz="2000" dirty="0"/>
              <a:t>The difficulty of applying some of its principles outside a limited manufacturing context </a:t>
            </a:r>
          </a:p>
          <a:p>
            <a:pPr algn="just">
              <a:buFont typeface="Arial" panose="020B0604020202020204" pitchFamily="34" charset="0"/>
              <a:buChar char="•"/>
            </a:pPr>
            <a:r>
              <a:rPr lang="en-US" sz="2000" dirty="0"/>
              <a:t>A top-down approach to communication that neglects employee input and prevents collaboration </a:t>
            </a:r>
          </a:p>
          <a:p>
            <a:pPr algn="just">
              <a:buFont typeface="Arial" panose="020B0604020202020204" pitchFamily="34" charset="0"/>
              <a:buChar char="•"/>
            </a:pPr>
            <a:r>
              <a:rPr lang="en-US" sz="2000" dirty="0"/>
              <a:t>Failure to provide for creativity and innovation, which rigid structures and hyper specialization can stifle </a:t>
            </a:r>
          </a:p>
          <a:p>
            <a:endParaRPr lang="en-IN" dirty="0"/>
          </a:p>
        </p:txBody>
      </p:sp>
    </p:spTree>
    <p:extLst>
      <p:ext uri="{BB962C8B-B14F-4D97-AF65-F5344CB8AC3E}">
        <p14:creationId xmlns:p14="http://schemas.microsoft.com/office/powerpoint/2010/main" val="577165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A302C-1EB2-D27C-86A0-B4A9FB306A92}"/>
              </a:ext>
            </a:extLst>
          </p:cNvPr>
          <p:cNvSpPr>
            <a:spLocks noGrp="1"/>
          </p:cNvSpPr>
          <p:nvPr>
            <p:ph type="title"/>
          </p:nvPr>
        </p:nvSpPr>
        <p:spPr>
          <a:xfrm>
            <a:off x="2130805" y="624110"/>
            <a:ext cx="9373808" cy="776851"/>
          </a:xfrm>
        </p:spPr>
        <p:txBody>
          <a:bodyPr>
            <a:normAutofit fontScale="90000"/>
          </a:bodyPr>
          <a:lstStyle/>
          <a:p>
            <a:r>
              <a:rPr lang="en-US" b="1" dirty="0"/>
              <a:t>Scientific Management Theory </a:t>
            </a:r>
            <a:br>
              <a:rPr lang="en-US" b="1" dirty="0"/>
            </a:br>
            <a:endParaRPr lang="en-IN" dirty="0"/>
          </a:p>
        </p:txBody>
      </p:sp>
      <p:sp>
        <p:nvSpPr>
          <p:cNvPr id="3" name="Content Placeholder 2">
            <a:extLst>
              <a:ext uri="{FF2B5EF4-FFF2-40B4-BE49-F238E27FC236}">
                <a16:creationId xmlns:a16="http://schemas.microsoft.com/office/drawing/2014/main" id="{25071593-90BF-6E96-63D1-DE7FBF184033}"/>
              </a:ext>
            </a:extLst>
          </p:cNvPr>
          <p:cNvSpPr>
            <a:spLocks noGrp="1"/>
          </p:cNvSpPr>
          <p:nvPr>
            <p:ph idx="1"/>
          </p:nvPr>
        </p:nvSpPr>
        <p:spPr>
          <a:xfrm>
            <a:off x="1979802" y="1333849"/>
            <a:ext cx="9524810" cy="5410899"/>
          </a:xfrm>
        </p:spPr>
        <p:txBody>
          <a:bodyPr>
            <a:normAutofit/>
          </a:bodyPr>
          <a:lstStyle/>
          <a:p>
            <a:pPr algn="just"/>
            <a:r>
              <a:rPr lang="en-US" sz="2000" dirty="0"/>
              <a:t>Scientific management theory is sometimes called </a:t>
            </a:r>
            <a:r>
              <a:rPr lang="en-US" sz="2000" b="1" dirty="0"/>
              <a:t>Taylorism</a:t>
            </a:r>
            <a:r>
              <a:rPr lang="en-US" sz="2000" dirty="0"/>
              <a:t> after its founder Frederick Winslow Taylor, a mechanical engineer. Taylor employed scientific methods to develop organizational principles that suited mass production needs. After creating and proving his theory as a manager and consultant, he wrote ” </a:t>
            </a:r>
            <a:r>
              <a:rPr lang="en-US" sz="2000" dirty="0">
                <a:hlinkClick r:id="rId2"/>
              </a:rPr>
              <a:t>The Principles of Scientific Management</a:t>
            </a:r>
            <a:r>
              <a:rPr lang="en-US" sz="2000" dirty="0"/>
              <a:t>” in 1911. </a:t>
            </a:r>
          </a:p>
          <a:p>
            <a:pPr algn="just"/>
            <a:r>
              <a:rPr lang="en-US" sz="2000" dirty="0"/>
              <a:t>Taylor wanted to replace outdated, “rule-of-thumb” methods with more efficient processes. To this end, he identified four core principles of good management. The manager: </a:t>
            </a:r>
          </a:p>
          <a:p>
            <a:pPr algn="just">
              <a:buFont typeface="Arial" panose="020B0604020202020204" pitchFamily="34" charset="0"/>
              <a:buChar char="•"/>
            </a:pPr>
            <a:r>
              <a:rPr lang="en-US" sz="2000" dirty="0"/>
              <a:t>Develops a science consisting of best practices for all elements of their employees’ work </a:t>
            </a:r>
          </a:p>
          <a:p>
            <a:pPr algn="just">
              <a:buFont typeface="Arial" panose="020B0604020202020204" pitchFamily="34" charset="0"/>
              <a:buChar char="•"/>
            </a:pPr>
            <a:r>
              <a:rPr lang="en-US" sz="2000" dirty="0"/>
              <a:t>Selects and trains employees accordingly </a:t>
            </a:r>
          </a:p>
          <a:p>
            <a:pPr algn="just">
              <a:buFont typeface="Arial" panose="020B0604020202020204" pitchFamily="34" charset="0"/>
              <a:buChar char="•"/>
            </a:pPr>
            <a:r>
              <a:rPr lang="en-US" sz="2000" dirty="0"/>
              <a:t>Works with employees to ensure that the science is followed </a:t>
            </a:r>
          </a:p>
          <a:p>
            <a:pPr algn="just">
              <a:buFont typeface="Arial" panose="020B0604020202020204" pitchFamily="34" charset="0"/>
              <a:buChar char="•"/>
            </a:pPr>
            <a:r>
              <a:rPr lang="en-US" sz="2000" dirty="0"/>
              <a:t>Assumes half the responsibility for all work through process development, guidance, and maintenance </a:t>
            </a:r>
          </a:p>
          <a:p>
            <a:pPr marL="0" indent="0">
              <a:buNone/>
            </a:pPr>
            <a:endParaRPr lang="en-IN" dirty="0"/>
          </a:p>
        </p:txBody>
      </p:sp>
    </p:spTree>
    <p:extLst>
      <p:ext uri="{BB962C8B-B14F-4D97-AF65-F5344CB8AC3E}">
        <p14:creationId xmlns:p14="http://schemas.microsoft.com/office/powerpoint/2010/main" val="761366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5AA16-0B9D-992D-A563-2003D4C3344A}"/>
              </a:ext>
            </a:extLst>
          </p:cNvPr>
          <p:cNvSpPr>
            <a:spLocks noGrp="1"/>
          </p:cNvSpPr>
          <p:nvPr>
            <p:ph type="title"/>
          </p:nvPr>
        </p:nvSpPr>
        <p:spPr>
          <a:xfrm>
            <a:off x="1996581" y="624110"/>
            <a:ext cx="9508032" cy="751684"/>
          </a:xfrm>
        </p:spPr>
        <p:txBody>
          <a:bodyPr>
            <a:normAutofit fontScale="90000"/>
          </a:bodyPr>
          <a:lstStyle/>
          <a:p>
            <a:r>
              <a:rPr lang="en-US" b="1" dirty="0"/>
              <a:t>Bureaucratic Management Theory </a:t>
            </a:r>
            <a:br>
              <a:rPr lang="en-US" b="1" dirty="0"/>
            </a:br>
            <a:endParaRPr lang="en-IN" dirty="0"/>
          </a:p>
        </p:txBody>
      </p:sp>
      <p:sp>
        <p:nvSpPr>
          <p:cNvPr id="3" name="Content Placeholder 2">
            <a:extLst>
              <a:ext uri="{FF2B5EF4-FFF2-40B4-BE49-F238E27FC236}">
                <a16:creationId xmlns:a16="http://schemas.microsoft.com/office/drawing/2014/main" id="{FAFA47B5-3FDB-0A99-ED23-CC3006280534}"/>
              </a:ext>
            </a:extLst>
          </p:cNvPr>
          <p:cNvSpPr>
            <a:spLocks noGrp="1"/>
          </p:cNvSpPr>
          <p:nvPr>
            <p:ph idx="1"/>
          </p:nvPr>
        </p:nvSpPr>
        <p:spPr>
          <a:xfrm>
            <a:off x="2164360" y="1568741"/>
            <a:ext cx="9340252" cy="5176007"/>
          </a:xfrm>
        </p:spPr>
        <p:txBody>
          <a:bodyPr>
            <a:normAutofit/>
          </a:bodyPr>
          <a:lstStyle/>
          <a:p>
            <a:pPr algn="just"/>
            <a:r>
              <a:rPr lang="en-US" sz="2000" b="1" dirty="0"/>
              <a:t>Max Weber </a:t>
            </a:r>
            <a:r>
              <a:rPr lang="en-US" sz="2000" dirty="0"/>
              <a:t>was one of the foremost scholars of the late 19</a:t>
            </a:r>
            <a:r>
              <a:rPr lang="en-US" sz="2000" baseline="30000" dirty="0"/>
              <a:t>th</a:t>
            </a:r>
            <a:r>
              <a:rPr lang="en-US" sz="2000" dirty="0"/>
              <a:t> and early 20</a:t>
            </a:r>
            <a:r>
              <a:rPr lang="en-US" sz="2000" baseline="30000" dirty="0"/>
              <a:t>th</a:t>
            </a:r>
            <a:r>
              <a:rPr lang="en-US" sz="2000" dirty="0"/>
              <a:t> century. He strongly influenced — and continues to influence — economic, religious, and political sociology. He explains bureaucratic management theory in “</a:t>
            </a:r>
            <a:r>
              <a:rPr lang="en-US" sz="2000" dirty="0">
                <a:hlinkClick r:id="rId2"/>
              </a:rPr>
              <a:t>Economy and Society</a:t>
            </a:r>
            <a:r>
              <a:rPr lang="en-US" sz="2000" dirty="0"/>
              <a:t>,” published posthumously in 1922. </a:t>
            </a:r>
          </a:p>
          <a:p>
            <a:pPr algn="just"/>
            <a:r>
              <a:rPr lang="en-US" sz="2000" dirty="0"/>
              <a:t>Weber believed that standard rules and well-defined roles maximize the efficiency of an organization. Everyone should understand the responsibilities and expectations of their position, their place within a clear hierarchy and general corporate policies. Hiring decisions and the application of rules should be impersonal, guided only by reason and established codes. </a:t>
            </a:r>
          </a:p>
          <a:p>
            <a:pPr algn="just"/>
            <a:r>
              <a:rPr lang="en-US" sz="2000" dirty="0"/>
              <a:t>Weber’s theory provides for orderly and scalable institutions. At least some element of bureaucracy informs most large organizations, whether they’re public, private, or profit driven. </a:t>
            </a:r>
          </a:p>
          <a:p>
            <a:endParaRPr lang="en-IN" dirty="0"/>
          </a:p>
        </p:txBody>
      </p:sp>
    </p:spTree>
    <p:extLst>
      <p:ext uri="{BB962C8B-B14F-4D97-AF65-F5344CB8AC3E}">
        <p14:creationId xmlns:p14="http://schemas.microsoft.com/office/powerpoint/2010/main" val="1537465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9B7AE-23CE-0446-A69A-532F488E0DD4}"/>
              </a:ext>
            </a:extLst>
          </p:cNvPr>
          <p:cNvSpPr>
            <a:spLocks noGrp="1"/>
          </p:cNvSpPr>
          <p:nvPr>
            <p:ph type="title"/>
          </p:nvPr>
        </p:nvSpPr>
        <p:spPr>
          <a:xfrm>
            <a:off x="2231473" y="624110"/>
            <a:ext cx="9273140" cy="692962"/>
          </a:xfrm>
        </p:spPr>
        <p:txBody>
          <a:bodyPr>
            <a:normAutofit fontScale="90000"/>
          </a:bodyPr>
          <a:lstStyle/>
          <a:p>
            <a:r>
              <a:rPr lang="en-US" b="1" dirty="0"/>
              <a:t>Administrative Management Theory </a:t>
            </a:r>
            <a:br>
              <a:rPr lang="en-US" b="1" dirty="0"/>
            </a:br>
            <a:endParaRPr lang="en-IN" dirty="0"/>
          </a:p>
        </p:txBody>
      </p:sp>
      <p:sp>
        <p:nvSpPr>
          <p:cNvPr id="3" name="Content Placeholder 2">
            <a:extLst>
              <a:ext uri="{FF2B5EF4-FFF2-40B4-BE49-F238E27FC236}">
                <a16:creationId xmlns:a16="http://schemas.microsoft.com/office/drawing/2014/main" id="{7644FAF4-8D1E-08BB-DE98-67DE86D88CB5}"/>
              </a:ext>
            </a:extLst>
          </p:cNvPr>
          <p:cNvSpPr>
            <a:spLocks noGrp="1"/>
          </p:cNvSpPr>
          <p:nvPr>
            <p:ph idx="1"/>
          </p:nvPr>
        </p:nvSpPr>
        <p:spPr>
          <a:xfrm>
            <a:off x="2231472" y="1518407"/>
            <a:ext cx="9273140" cy="4392815"/>
          </a:xfrm>
        </p:spPr>
        <p:txBody>
          <a:bodyPr>
            <a:normAutofit/>
          </a:bodyPr>
          <a:lstStyle/>
          <a:p>
            <a:pPr algn="just"/>
            <a:r>
              <a:rPr lang="en-US" sz="2400" dirty="0"/>
              <a:t>Just as scientific management theory is sometimes called Taylorism, administrative management theory is sometimes called </a:t>
            </a:r>
            <a:r>
              <a:rPr lang="en-US" sz="2400" b="1" dirty="0" err="1"/>
              <a:t>Fayolism</a:t>
            </a:r>
            <a:r>
              <a:rPr lang="en-US" sz="2400" dirty="0"/>
              <a:t>.  </a:t>
            </a:r>
          </a:p>
          <a:p>
            <a:pPr algn="just"/>
            <a:r>
              <a:rPr lang="en-US" sz="2400" dirty="0"/>
              <a:t>Henri Fayol was a mining engineer who sought to codify the responsibilities of management and the principles of effective administration. He outlined these in “</a:t>
            </a:r>
            <a:r>
              <a:rPr lang="en-US" sz="2400" dirty="0">
                <a:hlinkClick r:id="rId2"/>
              </a:rPr>
              <a:t>General and Industrial Management</a:t>
            </a:r>
            <a:r>
              <a:rPr lang="en-US" sz="2400" dirty="0"/>
              <a:t>” in 1916. </a:t>
            </a:r>
          </a:p>
          <a:p>
            <a:endParaRPr lang="en-IN" dirty="0"/>
          </a:p>
        </p:txBody>
      </p:sp>
    </p:spTree>
    <p:extLst>
      <p:ext uri="{BB962C8B-B14F-4D97-AF65-F5344CB8AC3E}">
        <p14:creationId xmlns:p14="http://schemas.microsoft.com/office/powerpoint/2010/main" val="173054567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443</TotalTime>
  <Words>1681</Words>
  <Application>Microsoft Office PowerPoint</Application>
  <PresentationFormat>Widescreen</PresentationFormat>
  <Paragraphs>156</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Aharoni</vt:lpstr>
      <vt:lpstr>Arial</vt:lpstr>
      <vt:lpstr>Arial Black</vt:lpstr>
      <vt:lpstr>Bauhaus 93</vt:lpstr>
      <vt:lpstr>Century Gothic</vt:lpstr>
      <vt:lpstr>Wingdings 3</vt:lpstr>
      <vt:lpstr>Wisp</vt:lpstr>
      <vt:lpstr>The Evolution of Management Thoughts</vt:lpstr>
      <vt:lpstr>Evolution of Management Thought</vt:lpstr>
      <vt:lpstr>Three Types of Management Theories </vt:lpstr>
      <vt:lpstr>Management Theories &amp; Approaches</vt:lpstr>
      <vt:lpstr>Classical management theory </vt:lpstr>
      <vt:lpstr>Strengths &amp; Shortcomings to classical management theory</vt:lpstr>
      <vt:lpstr>Scientific Management Theory  </vt:lpstr>
      <vt:lpstr>Bureaucratic Management Theory  </vt:lpstr>
      <vt:lpstr>Administrative Management Theory  </vt:lpstr>
      <vt:lpstr>PowerPoint Presentation</vt:lpstr>
      <vt:lpstr>PowerPoint Presentation</vt:lpstr>
      <vt:lpstr>No Universally Accepted Theory of Management</vt:lpstr>
      <vt:lpstr>Henri Fayol’s  Universal Management Process </vt:lpstr>
      <vt:lpstr>Lessons from the Universal Process Approach </vt:lpstr>
      <vt:lpstr>The Operational Approach </vt:lpstr>
      <vt:lpstr>Lessons from the Operational Approach </vt:lpstr>
      <vt:lpstr>The Behavioral Approach </vt:lpstr>
      <vt:lpstr>The Behavioral Approach…contd.</vt:lpstr>
      <vt:lpstr>Lessons from the Behavioral Approach </vt:lpstr>
      <vt:lpstr>The Systems Approach </vt:lpstr>
      <vt:lpstr>General Systems Theory </vt:lpstr>
      <vt:lpstr>Lessons from the Systems Approach</vt:lpstr>
      <vt:lpstr>The Contingency Approach</vt:lpstr>
      <vt:lpstr>The Contingency Approach (cont’d)</vt:lpstr>
      <vt:lpstr>Lessons from the Contingency Approach</vt:lpstr>
      <vt:lpstr>PowerPoint Presentation</vt:lpstr>
      <vt:lpstr>What’s Next for Management Theory?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prabhatresearch@gmail.com</dc:creator>
  <cp:lastModifiedBy>prabhatresearch@gmail.com</cp:lastModifiedBy>
  <cp:revision>7</cp:revision>
  <dcterms:created xsi:type="dcterms:W3CDTF">2023-08-10T16:00:00Z</dcterms:created>
  <dcterms:modified xsi:type="dcterms:W3CDTF">2024-05-17T17:29:42Z</dcterms:modified>
</cp:coreProperties>
</file>