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302" r:id="rId4"/>
    <p:sldId id="259" r:id="rId5"/>
    <p:sldId id="306" r:id="rId6"/>
    <p:sldId id="301" r:id="rId7"/>
    <p:sldId id="303" r:id="rId8"/>
    <p:sldId id="305" r:id="rId9"/>
    <p:sldId id="304" r:id="rId10"/>
    <p:sldId id="299" r:id="rId11"/>
    <p:sldId id="30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10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B91C84-A40F-4D1B-8E09-59C5EF1075AF}" type="datetimeFigureOut">
              <a:rPr lang="en-IN" smtClean="0"/>
              <a:t>11-07-2026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1567338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91C84-A40F-4D1B-8E09-59C5EF1075AF}" type="datetimeFigureOut">
              <a:rPr lang="en-IN" smtClean="0"/>
              <a:t>11-07-2026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420613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91C84-A40F-4D1B-8E09-59C5EF1075AF}" type="datetimeFigureOut">
              <a:rPr lang="en-IN" smtClean="0"/>
              <a:t>11-07-2026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1719164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91C84-A40F-4D1B-8E09-59C5EF1075AF}" type="datetimeFigureOut">
              <a:rPr lang="en-IN" smtClean="0"/>
              <a:t>11-07-2026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63D982-CAB4-4D30-BA94-51968C63CF14}" type="slidenum">
              <a:rPr lang="en-IN" smtClean="0"/>
              <a:t>‹#›</a:t>
            </a:fld>
            <a:endParaRPr lang="en-IN"/>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68002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91C84-A40F-4D1B-8E09-59C5EF1075AF}" type="datetimeFigureOut">
              <a:rPr lang="en-IN" smtClean="0"/>
              <a:t>11-07-2026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3150560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DB91C84-A40F-4D1B-8E09-59C5EF1075AF}" type="datetimeFigureOut">
              <a:rPr lang="en-IN" smtClean="0"/>
              <a:t>11-07-2026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1126355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DB91C84-A40F-4D1B-8E09-59C5EF1075AF}" type="datetimeFigureOut">
              <a:rPr lang="en-IN" smtClean="0"/>
              <a:t>11-07-2026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360643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B91C84-A40F-4D1B-8E09-59C5EF1075AF}" type="datetimeFigureOut">
              <a:rPr lang="en-IN" smtClean="0"/>
              <a:t>11-07-2026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638112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B91C84-A40F-4D1B-8E09-59C5EF1075AF}" type="datetimeFigureOut">
              <a:rPr lang="en-IN" smtClean="0"/>
              <a:t>11-07-2026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11367217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294A5BA2-EC49-4E30-B220-64F7BA0CF7B5}" type="datetime1">
              <a:rPr lang="en-US" smtClean="0"/>
              <a:pPr/>
              <a:t>7/11/2026</a:t>
            </a:fld>
            <a:endParaRPr lang="en-US"/>
          </a:p>
        </p:txBody>
      </p:sp>
      <p:sp>
        <p:nvSpPr>
          <p:cNvPr id="9" name="Slide Number Placeholder 8"/>
          <p:cNvSpPr>
            <a:spLocks noGrp="1"/>
          </p:cNvSpPr>
          <p:nvPr>
            <p:ph type="sldNum" sz="quarter" idx="15"/>
          </p:nvPr>
        </p:nvSpPr>
        <p:spPr/>
        <p:txBody>
          <a:bodyPr rtlCol="0"/>
          <a:lstStyle/>
          <a:p>
            <a:fld id="{6F69794D-20F2-4C7F-BAF8-A28C732FC46D}"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extLst>
      <p:ext uri="{BB962C8B-B14F-4D97-AF65-F5344CB8AC3E}">
        <p14:creationId xmlns:p14="http://schemas.microsoft.com/office/powerpoint/2010/main" val="182859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B91C84-A40F-4D1B-8E09-59C5EF1075AF}" type="datetimeFigureOut">
              <a:rPr lang="en-IN" smtClean="0"/>
              <a:t>11-07-2026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56971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B91C84-A40F-4D1B-8E09-59C5EF1075AF}" type="datetimeFigureOut">
              <a:rPr lang="en-IN" smtClean="0"/>
              <a:t>11-07-2026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836335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B91C84-A40F-4D1B-8E09-59C5EF1075AF}" type="datetimeFigureOut">
              <a:rPr lang="en-IN" smtClean="0"/>
              <a:t>11-07-2026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16742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B91C84-A40F-4D1B-8E09-59C5EF1075AF}" type="datetimeFigureOut">
              <a:rPr lang="en-IN" smtClean="0"/>
              <a:t>11-07-2026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2011745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DB91C84-A40F-4D1B-8E09-59C5EF1075AF}" type="datetimeFigureOut">
              <a:rPr lang="en-IN" smtClean="0"/>
              <a:t>11-07-2026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1149624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EDB91C84-A40F-4D1B-8E09-59C5EF1075AF}" type="datetimeFigureOut">
              <a:rPr lang="en-IN" smtClean="0"/>
              <a:t>11-07-2026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21009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91C84-A40F-4D1B-8E09-59C5EF1075AF}" type="datetimeFigureOut">
              <a:rPr lang="en-IN" smtClean="0"/>
              <a:t>11-07-2026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3391164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DB91C84-A40F-4D1B-8E09-59C5EF1075AF}" type="datetimeFigureOut">
              <a:rPr lang="en-IN" smtClean="0"/>
              <a:t>11-07-2026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263D982-CAB4-4D30-BA94-51968C63CF14}" type="slidenum">
              <a:rPr lang="en-IN" smtClean="0"/>
              <a:t>‹#›</a:t>
            </a:fld>
            <a:endParaRPr lang="en-IN"/>
          </a:p>
        </p:txBody>
      </p:sp>
    </p:spTree>
    <p:extLst>
      <p:ext uri="{BB962C8B-B14F-4D97-AF65-F5344CB8AC3E}">
        <p14:creationId xmlns:p14="http://schemas.microsoft.com/office/powerpoint/2010/main" val="2100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DB91C84-A40F-4D1B-8E09-59C5EF1075AF}" type="datetimeFigureOut">
              <a:rPr lang="en-IN" smtClean="0"/>
              <a:t>11-07-2026</a:t>
            </a:fld>
            <a:endParaRPr lang="en-IN"/>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IN"/>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263D982-CAB4-4D30-BA94-51968C63CF14}" type="slidenum">
              <a:rPr lang="en-IN" smtClean="0"/>
              <a:t>‹#›</a:t>
            </a:fld>
            <a:endParaRPr lang="en-IN"/>
          </a:p>
        </p:txBody>
      </p:sp>
    </p:spTree>
    <p:extLst>
      <p:ext uri="{BB962C8B-B14F-4D97-AF65-F5344CB8AC3E}">
        <p14:creationId xmlns:p14="http://schemas.microsoft.com/office/powerpoint/2010/main" val="1008131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britannica.com/biography/Peter-F-Druck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yonote.com/unity_of_direction_principle/#:~:text=Principle%20of%20Management-,Unity%20of%20Direction%3A%20Principle%20of%20Management,the%20members%20of%20the%20unit." TargetMode="External"/><Relationship Id="rId2" Type="http://schemas.openxmlformats.org/officeDocument/2006/relationships/hyperlink" Target="https://tyonote.com/division_of_work/" TargetMode="External"/><Relationship Id="rId1" Type="http://schemas.openxmlformats.org/officeDocument/2006/relationships/slideLayout" Target="../slideLayouts/slideLayout2.xml"/><Relationship Id="rId6" Type="http://schemas.openxmlformats.org/officeDocument/2006/relationships/hyperlink" Target="https://tyonote.com/team/" TargetMode="External"/><Relationship Id="rId5" Type="http://schemas.openxmlformats.org/officeDocument/2006/relationships/hyperlink" Target="https://tyonote.com/decentralization/" TargetMode="External"/><Relationship Id="rId4" Type="http://schemas.openxmlformats.org/officeDocument/2006/relationships/hyperlink" Target="https://tyonote.com/centraliz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4208" y="1033805"/>
            <a:ext cx="9919982" cy="817228"/>
          </a:xfrm>
        </p:spPr>
        <p:txBody>
          <a:bodyPr>
            <a:noAutofit/>
          </a:bodyPr>
          <a:lstStyle/>
          <a:p>
            <a:pPr algn="ctr"/>
            <a:r>
              <a:rPr lang="en-US" sz="4000" dirty="0">
                <a:solidFill>
                  <a:srgbClr val="0070C0"/>
                </a:solidFill>
                <a:latin typeface="Arial Black" pitchFamily="34" charset="0"/>
              </a:rPr>
              <a:t>MANAGEMENT:</a:t>
            </a:r>
            <a:br>
              <a:rPr lang="en-US" sz="4000" dirty="0">
                <a:solidFill>
                  <a:srgbClr val="0070C0"/>
                </a:solidFill>
                <a:latin typeface="Arial Black" pitchFamily="34" charset="0"/>
              </a:rPr>
            </a:br>
            <a:r>
              <a:rPr lang="en-US" sz="4000" dirty="0">
                <a:solidFill>
                  <a:srgbClr val="0070C0"/>
                </a:solidFill>
                <a:latin typeface="Arial Black" pitchFamily="34" charset="0"/>
              </a:rPr>
              <a:t> An Introduction</a:t>
            </a:r>
            <a:endParaRPr lang="en-US" sz="4000" dirty="0">
              <a:solidFill>
                <a:srgbClr val="0070C0"/>
              </a:solidFill>
              <a:latin typeface="Bauhaus 93" pitchFamily="82" charset="0"/>
            </a:endParaRPr>
          </a:p>
        </p:txBody>
      </p:sp>
      <p:sp>
        <p:nvSpPr>
          <p:cNvPr id="3" name="Subtitle 2"/>
          <p:cNvSpPr>
            <a:spLocks noGrp="1"/>
          </p:cNvSpPr>
          <p:nvPr>
            <p:ph type="subTitle" idx="1"/>
          </p:nvPr>
        </p:nvSpPr>
        <p:spPr>
          <a:xfrm>
            <a:off x="3305263" y="4800600"/>
            <a:ext cx="6727970" cy="1905000"/>
          </a:xfrm>
        </p:spPr>
        <p:txBody>
          <a:bodyPr>
            <a:normAutofit fontScale="92500" lnSpcReduction="20000"/>
          </a:bodyPr>
          <a:lstStyle/>
          <a:p>
            <a:pPr algn="ctr"/>
            <a:r>
              <a:rPr lang="en-US" sz="3200" b="1" dirty="0">
                <a:solidFill>
                  <a:srgbClr val="002060"/>
                </a:solidFill>
              </a:rPr>
              <a:t>Dr Prabhat K. Dwivedi</a:t>
            </a:r>
          </a:p>
          <a:p>
            <a:pPr algn="ctr"/>
            <a:r>
              <a:rPr lang="en-US" b="1" dirty="0">
                <a:solidFill>
                  <a:srgbClr val="0070C0"/>
                </a:solidFill>
              </a:rPr>
              <a:t>Associate Professor</a:t>
            </a:r>
          </a:p>
          <a:p>
            <a:pPr algn="ctr"/>
            <a:r>
              <a:rPr lang="en-US" b="1" dirty="0">
                <a:solidFill>
                  <a:srgbClr val="0070C0"/>
                </a:solidFill>
              </a:rPr>
              <a:t>Deptt. of Business Management, </a:t>
            </a:r>
          </a:p>
          <a:p>
            <a:pPr algn="ctr"/>
            <a:r>
              <a:rPr lang="en-US" b="1" dirty="0">
                <a:solidFill>
                  <a:srgbClr val="0070C0"/>
                </a:solidFill>
              </a:rPr>
              <a:t>CSJM University, Kanpur, India</a:t>
            </a:r>
          </a:p>
          <a:p>
            <a:pPr algn="ctr"/>
            <a:endParaRPr lang="en-US" sz="2000" dirty="0">
              <a:solidFill>
                <a:srgbClr val="00B050"/>
              </a:solidFill>
            </a:endParaRPr>
          </a:p>
        </p:txBody>
      </p:sp>
      <p:pic>
        <p:nvPicPr>
          <p:cNvPr id="9" name="Picture 8" descr="Universities | PIM"/>
          <p:cNvPicPr/>
          <p:nvPr/>
        </p:nvPicPr>
        <p:blipFill>
          <a:blip r:embed="rId2"/>
          <a:srcRect l="2301" t="2229" r="1848" b="2229"/>
          <a:stretch>
            <a:fillRect/>
          </a:stretch>
        </p:blipFill>
        <p:spPr bwMode="auto">
          <a:xfrm>
            <a:off x="265651" y="2256639"/>
            <a:ext cx="1676400" cy="1676400"/>
          </a:xfrm>
          <a:prstGeom prst="rect">
            <a:avLst/>
          </a:prstGeom>
          <a:noFill/>
          <a:ln w="9525">
            <a:noFill/>
            <a:miter lim="800000"/>
            <a:headEnd/>
            <a:tailEnd/>
          </a:ln>
        </p:spPr>
      </p:pic>
      <p:pic>
        <p:nvPicPr>
          <p:cNvPr id="4" name="Picture 3" descr="Principles Of Management">
            <a:extLst>
              <a:ext uri="{FF2B5EF4-FFF2-40B4-BE49-F238E27FC236}">
                <a16:creationId xmlns:a16="http://schemas.microsoft.com/office/drawing/2014/main" id="{14AB227C-E367-FDF4-4533-3E3847168111}"/>
              </a:ext>
            </a:extLst>
          </p:cNvPr>
          <p:cNvPicPr>
            <a:picLocks noChangeAspect="1"/>
          </p:cNvPicPr>
          <p:nvPr/>
        </p:nvPicPr>
        <p:blipFill rotWithShape="1">
          <a:blip r:embed="rId3">
            <a:extLst>
              <a:ext uri="{28A0092B-C50C-407E-A947-70E740481C1C}">
                <a14:useLocalDpi xmlns:a14="http://schemas.microsoft.com/office/drawing/2010/main" val="0"/>
              </a:ext>
            </a:extLst>
          </a:blip>
          <a:srcRect l="11492" t="43711" r="8240" b="21192"/>
          <a:stretch/>
        </p:blipFill>
        <p:spPr bwMode="auto">
          <a:xfrm>
            <a:off x="4913121" y="2057401"/>
            <a:ext cx="4042157" cy="2337594"/>
          </a:xfrm>
          <a:prstGeom prst="rect">
            <a:avLst/>
          </a:prstGeom>
          <a:noFill/>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66BF8AFC-2C96-8377-074B-76C24B8EF310}"/>
              </a:ext>
            </a:extLst>
          </p:cNvPr>
          <p:cNvSpPr txBox="1">
            <a:spLocks/>
          </p:cNvSpPr>
          <p:nvPr/>
        </p:nvSpPr>
        <p:spPr>
          <a:xfrm>
            <a:off x="1828799" y="4267200"/>
            <a:ext cx="9454393" cy="59841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800" kern="1200" cap="all" baseline="0">
                <a:solidFill>
                  <a:schemeClr val="tx1"/>
                </a:solidFill>
                <a:effectLst/>
                <a:latin typeface="+mj-lt"/>
                <a:ea typeface="+mj-ea"/>
                <a:cs typeface="+mj-cs"/>
              </a:defRPr>
            </a:lvl1pPr>
          </a:lstStyle>
          <a:p>
            <a:r>
              <a:rPr lang="en-US" sz="2800" dirty="0">
                <a:solidFill>
                  <a:srgbClr val="C00000"/>
                </a:solidFill>
                <a:latin typeface="Arial Black" pitchFamily="34" charset="0"/>
              </a:rPr>
              <a:t>Sub: PRINCIPLES OF MANAGEMENT</a:t>
            </a:r>
            <a:endParaRPr lang="en-US" sz="2800" dirty="0">
              <a:solidFill>
                <a:srgbClr val="C00000"/>
              </a:solidFill>
              <a:latin typeface="Bauhaus 93" pitchFamily="8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B6F15528-21DE-4FAA-801E-634DDDAF4B2B}" type="slidenum">
              <a:rPr lang="en-US" smtClean="0"/>
              <a:pPr/>
              <a:t>10</a:t>
            </a:fld>
            <a:endParaRPr lang="en-US"/>
          </a:p>
        </p:txBody>
      </p:sp>
      <p:pic>
        <p:nvPicPr>
          <p:cNvPr id="5" name="Content Placeholder 4"/>
          <p:cNvPicPr>
            <a:picLocks noGrp="1"/>
          </p:cNvPicPr>
          <p:nvPr>
            <p:ph sz="quarter" idx="1"/>
          </p:nvPr>
        </p:nvPicPr>
        <p:blipFill>
          <a:blip r:embed="rId2"/>
          <a:srcRect l="15864" t="22041" r="47405" b="8163"/>
          <a:stretch>
            <a:fillRect/>
          </a:stretch>
        </p:blipFill>
        <p:spPr bwMode="auto">
          <a:xfrm>
            <a:off x="3124200" y="1143001"/>
            <a:ext cx="5867400" cy="4873625"/>
          </a:xfrm>
          <a:prstGeom prst="rect">
            <a:avLst/>
          </a:prstGeom>
          <a:noFill/>
          <a:ln w="9525">
            <a:noFill/>
            <a:miter lim="800000"/>
            <a:headEnd/>
            <a:tailEnd/>
          </a:ln>
        </p:spPr>
      </p:pic>
      <p:pic>
        <p:nvPicPr>
          <p:cNvPr id="6" name="Picture 5"/>
          <p:cNvPicPr/>
          <p:nvPr/>
        </p:nvPicPr>
        <p:blipFill>
          <a:blip r:embed="rId3"/>
          <a:srcRect l="52996" t="63147" r="33228" b="12347"/>
          <a:stretch>
            <a:fillRect/>
          </a:stretch>
        </p:blipFill>
        <p:spPr bwMode="auto">
          <a:xfrm>
            <a:off x="1676400" y="0"/>
            <a:ext cx="816150" cy="81870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B6F15528-21DE-4FAA-801E-634DDDAF4B2B}" type="slidenum">
              <a:rPr lang="en-US" smtClean="0"/>
              <a:pPr/>
              <a:t>11</a:t>
            </a:fld>
            <a:endParaRPr lang="en-US"/>
          </a:p>
        </p:txBody>
      </p:sp>
      <p:pic>
        <p:nvPicPr>
          <p:cNvPr id="5" name="Content Placeholder 4" descr="Image result for thanks"/>
          <p:cNvPicPr>
            <a:picLocks noGrp="1"/>
          </p:cNvPicPr>
          <p:nvPr>
            <p:ph sz="quarter" idx="1"/>
          </p:nvPr>
        </p:nvPicPr>
        <p:blipFill>
          <a:blip r:embed="rId2"/>
          <a:srcRect/>
          <a:stretch>
            <a:fillRect/>
          </a:stretch>
        </p:blipFill>
        <p:spPr bwMode="auto">
          <a:xfrm>
            <a:off x="2362201" y="914401"/>
            <a:ext cx="7162800" cy="48736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4BA77-7CEC-E84D-AED4-42D23CAD4DCE}"/>
              </a:ext>
            </a:extLst>
          </p:cNvPr>
          <p:cNvSpPr>
            <a:spLocks noGrp="1"/>
          </p:cNvSpPr>
          <p:nvPr>
            <p:ph type="title"/>
          </p:nvPr>
        </p:nvSpPr>
        <p:spPr>
          <a:xfrm>
            <a:off x="913775" y="618517"/>
            <a:ext cx="10364451" cy="908279"/>
          </a:xfrm>
        </p:spPr>
        <p:txBody>
          <a:bodyPr>
            <a:normAutofit/>
          </a:bodyPr>
          <a:lstStyle/>
          <a:p>
            <a:r>
              <a:rPr lang="en-IN" sz="4000" b="1" dirty="0">
                <a:solidFill>
                  <a:srgbClr val="0070C0"/>
                </a:solidFill>
              </a:rPr>
              <a:t>Management: meaning and concept</a:t>
            </a:r>
          </a:p>
        </p:txBody>
      </p:sp>
      <p:pic>
        <p:nvPicPr>
          <p:cNvPr id="4" name="Content Placeholder 3" descr="What does management mean">
            <a:extLst>
              <a:ext uri="{FF2B5EF4-FFF2-40B4-BE49-F238E27FC236}">
                <a16:creationId xmlns:a16="http://schemas.microsoft.com/office/drawing/2014/main" id="{35474263-A6CF-5A9C-81F9-248CE5C3A77D}"/>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10018" y="2281805"/>
            <a:ext cx="9261446" cy="3330429"/>
          </a:xfrm>
          <a:prstGeom prst="rect">
            <a:avLst/>
          </a:prstGeom>
          <a:noFill/>
          <a:ln>
            <a:noFill/>
          </a:ln>
        </p:spPr>
      </p:pic>
    </p:spTree>
    <p:extLst>
      <p:ext uri="{BB962C8B-B14F-4D97-AF65-F5344CB8AC3E}">
        <p14:creationId xmlns:p14="http://schemas.microsoft.com/office/powerpoint/2010/main" val="3958961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268DA81-9B55-65DF-B989-D492BFE475AD}"/>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199736" y="629728"/>
            <a:ext cx="7901796" cy="5161473"/>
          </a:xfrm>
        </p:spPr>
      </p:pic>
    </p:spTree>
    <p:extLst>
      <p:ext uri="{BB962C8B-B14F-4D97-AF65-F5344CB8AC3E}">
        <p14:creationId xmlns:p14="http://schemas.microsoft.com/office/powerpoint/2010/main" val="3101108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59D1B-B3FE-4561-DEC2-8FC1F51DF7B5}"/>
              </a:ext>
            </a:extLst>
          </p:cNvPr>
          <p:cNvSpPr>
            <a:spLocks noGrp="1"/>
          </p:cNvSpPr>
          <p:nvPr>
            <p:ph type="title"/>
          </p:nvPr>
        </p:nvSpPr>
        <p:spPr>
          <a:xfrm>
            <a:off x="1112182" y="230330"/>
            <a:ext cx="10364451" cy="832778"/>
          </a:xfrm>
        </p:spPr>
        <p:txBody>
          <a:bodyPr/>
          <a:lstStyle/>
          <a:p>
            <a:r>
              <a:rPr lang="en-IN" sz="3600" b="1" dirty="0">
                <a:solidFill>
                  <a:srgbClr val="0070C0"/>
                </a:solidFill>
              </a:rPr>
              <a:t>Management: Definitions</a:t>
            </a:r>
            <a:endParaRPr lang="en-IN" dirty="0"/>
          </a:p>
        </p:txBody>
      </p:sp>
      <p:sp>
        <p:nvSpPr>
          <p:cNvPr id="7" name="Rectangle 1">
            <a:extLst>
              <a:ext uri="{FF2B5EF4-FFF2-40B4-BE49-F238E27FC236}">
                <a16:creationId xmlns:a16="http://schemas.microsoft.com/office/drawing/2014/main" id="{61EE7EE0-F3EA-376E-25F6-D7DEC2DB6789}"/>
              </a:ext>
            </a:extLst>
          </p:cNvPr>
          <p:cNvSpPr>
            <a:spLocks noGrp="1" noChangeArrowheads="1"/>
          </p:cNvSpPr>
          <p:nvPr>
            <p:ph sz="quarter" idx="13"/>
          </p:nvPr>
        </p:nvSpPr>
        <p:spPr bwMode="auto">
          <a:xfrm>
            <a:off x="913774" y="1140296"/>
            <a:ext cx="10153917" cy="587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b="1" dirty="0"/>
              <a:t>Mary Parker Follett defines</a:t>
            </a:r>
            <a:r>
              <a:rPr lang="en-US" dirty="0"/>
              <a:t>, “The art of getting things done through people.”</a:t>
            </a:r>
          </a:p>
          <a:p>
            <a:pPr algn="just"/>
            <a:r>
              <a:rPr lang="en-US" b="1" dirty="0">
                <a:latin typeface="Cambria" panose="02040503050406030204" pitchFamily="18" charset="0"/>
                <a:ea typeface="Cambria" panose="02040503050406030204" pitchFamily="18" charset="0"/>
              </a:rPr>
              <a:t>Frederick Winslow Taylor states,</a:t>
            </a:r>
            <a:r>
              <a:rPr lang="en-US" dirty="0">
                <a:latin typeface="Cambria" panose="02040503050406030204" pitchFamily="18" charset="0"/>
                <a:ea typeface="Cambria" panose="02040503050406030204" pitchFamily="18" charset="0"/>
              </a:rPr>
              <a:t> “Management is the art of knowing what you want to do and then seeing that they do it in the best and the cheapest way.”</a:t>
            </a:r>
          </a:p>
          <a:p>
            <a:pPr algn="just"/>
            <a:r>
              <a:rPr lang="en-US" b="1" dirty="0">
                <a:latin typeface="Cambria" panose="02040503050406030204" pitchFamily="18" charset="0"/>
                <a:ea typeface="Cambria" panose="02040503050406030204" pitchFamily="18" charset="0"/>
              </a:rPr>
              <a:t>Harold Koontz defines,</a:t>
            </a:r>
            <a:r>
              <a:rPr lang="en-US" dirty="0">
                <a:latin typeface="Cambria" panose="02040503050406030204" pitchFamily="18" charset="0"/>
                <a:ea typeface="Cambria" panose="02040503050406030204" pitchFamily="18" charset="0"/>
              </a:rPr>
              <a:t> “Management is the art of getting things done through and with people in formally organized groups.”</a:t>
            </a:r>
          </a:p>
          <a:p>
            <a:pPr algn="just"/>
            <a:r>
              <a:rPr lang="en-IN" b="1" dirty="0">
                <a:latin typeface="Cambria" panose="02040503050406030204" pitchFamily="18" charset="0"/>
                <a:ea typeface="Cambria" panose="02040503050406030204" pitchFamily="18" charset="0"/>
              </a:rPr>
              <a:t>George R Terry defines,</a:t>
            </a:r>
            <a:r>
              <a:rPr lang="en-IN" dirty="0">
                <a:latin typeface="Cambria" panose="02040503050406030204" pitchFamily="18" charset="0"/>
                <a:ea typeface="Cambria" panose="02040503050406030204" pitchFamily="18" charset="0"/>
              </a:rPr>
              <a:t> “Management Is a distinct process consisting of planning, organizing, actuating and controlling; utilizing in each both science and art, and followed in order to accomplish pre-determined objectives.”</a:t>
            </a:r>
          </a:p>
          <a:p>
            <a:pPr algn="just"/>
            <a:r>
              <a:rPr lang="en-IN" b="1" dirty="0">
                <a:latin typeface="Cambria" panose="02040503050406030204" pitchFamily="18" charset="0"/>
                <a:ea typeface="Cambria" panose="02040503050406030204" pitchFamily="18" charset="0"/>
              </a:rPr>
              <a:t>According to </a:t>
            </a:r>
            <a:r>
              <a:rPr lang="en-IN" b="1" u="sng" dirty="0">
                <a:latin typeface="Cambria" panose="02040503050406030204" pitchFamily="18" charset="0"/>
                <a:ea typeface="Cambria" panose="02040503050406030204" pitchFamily="18" charset="0"/>
                <a:hlinkClick r:id="rId2">
                  <a:extLst>
                    <a:ext uri="{A12FA001-AC4F-418D-AE19-62706E023703}">
                      <ahyp:hlinkClr xmlns:ahyp="http://schemas.microsoft.com/office/drawing/2018/hyperlinkcolor" val="tx"/>
                    </a:ext>
                  </a:extLst>
                </a:hlinkClick>
              </a:rPr>
              <a:t>Peter Ferdinand Drucker</a:t>
            </a:r>
            <a:r>
              <a:rPr lang="en-IN" b="1" dirty="0">
                <a:latin typeface="Cambria" panose="02040503050406030204" pitchFamily="18" charset="0"/>
                <a:ea typeface="Cambria" panose="02040503050406030204" pitchFamily="18" charset="0"/>
              </a:rPr>
              <a:t>,</a:t>
            </a:r>
            <a:r>
              <a:rPr lang="en-IN" dirty="0">
                <a:latin typeface="Cambria" panose="02040503050406030204" pitchFamily="18" charset="0"/>
                <a:ea typeface="Cambria" panose="02040503050406030204" pitchFamily="18" charset="0"/>
              </a:rPr>
              <a:t> “Management is a multipurpose organ that manages a business and manages managers and manages workers and work.”</a:t>
            </a:r>
          </a:p>
          <a:p>
            <a:pPr marL="0" indent="0">
              <a:buNone/>
            </a:pPr>
            <a:endParaRPr lang="en-IN" dirty="0"/>
          </a:p>
        </p:txBody>
      </p:sp>
    </p:spTree>
    <p:extLst>
      <p:ext uri="{BB962C8B-B14F-4D97-AF65-F5344CB8AC3E}">
        <p14:creationId xmlns:p14="http://schemas.microsoft.com/office/powerpoint/2010/main" val="217214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EDBB4-7E23-B9E8-5BD4-7995D084602C}"/>
              </a:ext>
            </a:extLst>
          </p:cNvPr>
          <p:cNvSpPr>
            <a:spLocks noGrp="1"/>
          </p:cNvSpPr>
          <p:nvPr>
            <p:ph type="title"/>
          </p:nvPr>
        </p:nvSpPr>
        <p:spPr>
          <a:xfrm>
            <a:off x="913775" y="618518"/>
            <a:ext cx="10364451" cy="950224"/>
          </a:xfrm>
        </p:spPr>
        <p:txBody>
          <a:bodyPr>
            <a:normAutofit fontScale="90000"/>
          </a:bodyPr>
          <a:lstStyle/>
          <a:p>
            <a:r>
              <a:rPr lang="en-US" b="1" dirty="0">
                <a:solidFill>
                  <a:srgbClr val="0070C0"/>
                </a:solidFill>
              </a:rPr>
              <a:t>MANAGEMENT IS Science, Art and Profession</a:t>
            </a:r>
            <a:br>
              <a:rPr lang="en-US" b="1" dirty="0"/>
            </a:br>
            <a:endParaRPr lang="en-IN" dirty="0"/>
          </a:p>
        </p:txBody>
      </p:sp>
      <p:sp>
        <p:nvSpPr>
          <p:cNvPr id="3" name="Content Placeholder 2">
            <a:extLst>
              <a:ext uri="{FF2B5EF4-FFF2-40B4-BE49-F238E27FC236}">
                <a16:creationId xmlns:a16="http://schemas.microsoft.com/office/drawing/2014/main" id="{AD31B25C-C219-C15A-C83F-2CBB5E29E5D8}"/>
              </a:ext>
            </a:extLst>
          </p:cNvPr>
          <p:cNvSpPr>
            <a:spLocks noGrp="1"/>
          </p:cNvSpPr>
          <p:nvPr>
            <p:ph sz="quarter" idx="13"/>
          </p:nvPr>
        </p:nvSpPr>
        <p:spPr>
          <a:xfrm>
            <a:off x="914399" y="1333851"/>
            <a:ext cx="10363826" cy="5100506"/>
          </a:xfrm>
        </p:spPr>
        <p:txBody>
          <a:bodyPr>
            <a:normAutofit/>
          </a:bodyPr>
          <a:lstStyle/>
          <a:p>
            <a:pPr algn="just"/>
            <a:r>
              <a:rPr lang="en-US" sz="1900" b="1" i="1" cap="none" dirty="0">
                <a:latin typeface="Arial Rounded MT Bold" panose="020F0704030504030204" pitchFamily="34" charset="0"/>
              </a:rPr>
              <a:t>Science</a:t>
            </a:r>
            <a:r>
              <a:rPr lang="en-US" sz="1900" i="1" cap="none" dirty="0">
                <a:latin typeface="Arial Rounded MT Bold" panose="020F0704030504030204" pitchFamily="34" charset="0"/>
              </a:rPr>
              <a:t>:- </a:t>
            </a:r>
            <a:r>
              <a:rPr lang="en-US" sz="1900" cap="none" dirty="0">
                <a:latin typeface="Arial Rounded MT Bold" panose="020F0704030504030204" pitchFamily="34" charset="0"/>
              </a:rPr>
              <a:t>The basic principle of management is based on scientific experiments and observation. They apply to all types of organizations in today’s world. It deals with the people and their behavior. So, it is known as social science.</a:t>
            </a:r>
          </a:p>
          <a:p>
            <a:pPr algn="just"/>
            <a:endParaRPr lang="en-US" sz="1900" b="1" i="1" cap="none" dirty="0">
              <a:latin typeface="Arial Rounded MT Bold" panose="020F0704030504030204" pitchFamily="34" charset="0"/>
            </a:endParaRPr>
          </a:p>
          <a:p>
            <a:pPr algn="just"/>
            <a:r>
              <a:rPr lang="en-US" sz="1900" b="1" i="1" cap="none" dirty="0">
                <a:latin typeface="Arial Rounded MT Bold" panose="020F0704030504030204" pitchFamily="34" charset="0"/>
              </a:rPr>
              <a:t>Art:-</a:t>
            </a:r>
            <a:r>
              <a:rPr lang="en-US" sz="1900" cap="none" dirty="0">
                <a:latin typeface="Arial Rounded MT Bold" panose="020F0704030504030204" pitchFamily="34" charset="0"/>
              </a:rPr>
              <a:t>  An artist has a foresight vision of the picture they are going to make. Similarly, managers need creativity, process, and foresight vision about the outcomes of what they are performing. For this purpose, managers have to play the role of artists.</a:t>
            </a:r>
          </a:p>
          <a:p>
            <a:pPr algn="just"/>
            <a:endParaRPr lang="en-US" sz="1900" b="1" i="1" cap="none" dirty="0">
              <a:latin typeface="Arial Rounded MT Bold" panose="020F0704030504030204" pitchFamily="34" charset="0"/>
            </a:endParaRPr>
          </a:p>
          <a:p>
            <a:pPr algn="just"/>
            <a:r>
              <a:rPr lang="en-US" sz="1900" b="1" i="1" cap="none" dirty="0">
                <a:latin typeface="Arial Rounded MT Bold" panose="020F0704030504030204" pitchFamily="34" charset="0"/>
              </a:rPr>
              <a:t>Profession:</a:t>
            </a:r>
            <a:r>
              <a:rPr lang="en-US" sz="1900" cap="none" dirty="0">
                <a:latin typeface="Arial Rounded MT Bold" panose="020F0704030504030204" pitchFamily="34" charset="0"/>
              </a:rPr>
              <a:t>–A profession defined as an occupation of specialized knowledge that provides services to the people by charging a short fee. Similarly, managers also have specialized knowledge about the principle of management. So, they can direct, suggest the employee perform their job assigned to them in an effective and efficient way.</a:t>
            </a:r>
            <a:endParaRPr lang="en-IN" dirty="0"/>
          </a:p>
        </p:txBody>
      </p:sp>
    </p:spTree>
    <p:extLst>
      <p:ext uri="{BB962C8B-B14F-4D97-AF65-F5344CB8AC3E}">
        <p14:creationId xmlns:p14="http://schemas.microsoft.com/office/powerpoint/2010/main" val="2799245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90AAD-847B-D823-0232-C2714493A679}"/>
              </a:ext>
            </a:extLst>
          </p:cNvPr>
          <p:cNvSpPr>
            <a:spLocks noGrp="1"/>
          </p:cNvSpPr>
          <p:nvPr>
            <p:ph type="title"/>
          </p:nvPr>
        </p:nvSpPr>
        <p:spPr>
          <a:xfrm>
            <a:off x="913775" y="618517"/>
            <a:ext cx="10364451" cy="908279"/>
          </a:xfrm>
        </p:spPr>
        <p:txBody>
          <a:bodyPr/>
          <a:lstStyle/>
          <a:p>
            <a:r>
              <a:rPr lang="en-IN" b="1" dirty="0">
                <a:solidFill>
                  <a:srgbClr val="0070C0"/>
                </a:solidFill>
              </a:rPr>
              <a:t>Features/ Characteristics</a:t>
            </a:r>
          </a:p>
        </p:txBody>
      </p:sp>
      <p:pic>
        <p:nvPicPr>
          <p:cNvPr id="4" name="Content Placeholder 3" descr="What is Management? definition, characteristics, levels and functions -  Business Jargons">
            <a:extLst>
              <a:ext uri="{FF2B5EF4-FFF2-40B4-BE49-F238E27FC236}">
                <a16:creationId xmlns:a16="http://schemas.microsoft.com/office/drawing/2014/main" id="{4700C233-97DD-5BC2-579B-6F3307BD3499}"/>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763561" y="1770077"/>
            <a:ext cx="6405606" cy="4001548"/>
          </a:xfrm>
          <a:prstGeom prst="rect">
            <a:avLst/>
          </a:prstGeom>
          <a:noFill/>
          <a:ln>
            <a:noFill/>
          </a:ln>
        </p:spPr>
      </p:pic>
    </p:spTree>
    <p:extLst>
      <p:ext uri="{BB962C8B-B14F-4D97-AF65-F5344CB8AC3E}">
        <p14:creationId xmlns:p14="http://schemas.microsoft.com/office/powerpoint/2010/main" val="2171502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1470DC4-A730-923B-1485-27825561E6EE}"/>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01662" y="405442"/>
            <a:ext cx="6788989" cy="5702059"/>
          </a:xfrm>
        </p:spPr>
      </p:pic>
    </p:spTree>
    <p:extLst>
      <p:ext uri="{BB962C8B-B14F-4D97-AF65-F5344CB8AC3E}">
        <p14:creationId xmlns:p14="http://schemas.microsoft.com/office/powerpoint/2010/main" val="4082921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325A-F399-F1A7-750F-2678298FA650}"/>
              </a:ext>
            </a:extLst>
          </p:cNvPr>
          <p:cNvSpPr>
            <a:spLocks noGrp="1"/>
          </p:cNvSpPr>
          <p:nvPr>
            <p:ph type="title"/>
          </p:nvPr>
        </p:nvSpPr>
        <p:spPr>
          <a:xfrm>
            <a:off x="913774" y="249402"/>
            <a:ext cx="10364451" cy="891501"/>
          </a:xfrm>
        </p:spPr>
        <p:txBody>
          <a:bodyPr/>
          <a:lstStyle/>
          <a:p>
            <a:r>
              <a:rPr lang="en-IN" dirty="0">
                <a:solidFill>
                  <a:srgbClr val="0070C0"/>
                </a:solidFill>
                <a:latin typeface="Arial Rounded MT Bold" panose="020F0704030504030204" pitchFamily="34" charset="0"/>
              </a:rPr>
              <a:t>FUNCTIONS OF MANAGEMENT</a:t>
            </a:r>
          </a:p>
        </p:txBody>
      </p:sp>
      <p:pic>
        <p:nvPicPr>
          <p:cNvPr id="6" name="Content Placeholder 5" descr="POSDCORB' Explained! Meaning, Full Form, Coined by, and 7 Functions of  Management">
            <a:extLst>
              <a:ext uri="{FF2B5EF4-FFF2-40B4-BE49-F238E27FC236}">
                <a16:creationId xmlns:a16="http://schemas.microsoft.com/office/drawing/2014/main" id="{D7977012-4B01-8939-AAEA-A6E557D4846E}"/>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265028" y="1258350"/>
            <a:ext cx="7617204" cy="5226340"/>
          </a:xfrm>
          <a:prstGeom prst="rect">
            <a:avLst/>
          </a:prstGeom>
          <a:noFill/>
          <a:ln>
            <a:noFill/>
          </a:ln>
        </p:spPr>
      </p:pic>
    </p:spTree>
    <p:extLst>
      <p:ext uri="{BB962C8B-B14F-4D97-AF65-F5344CB8AC3E}">
        <p14:creationId xmlns:p14="http://schemas.microsoft.com/office/powerpoint/2010/main" val="1267860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1A837-BC79-31CB-114F-75F2C6732B94}"/>
              </a:ext>
            </a:extLst>
          </p:cNvPr>
          <p:cNvSpPr>
            <a:spLocks noGrp="1"/>
          </p:cNvSpPr>
          <p:nvPr>
            <p:ph type="title"/>
          </p:nvPr>
        </p:nvSpPr>
        <p:spPr>
          <a:xfrm>
            <a:off x="913775" y="369116"/>
            <a:ext cx="10364451" cy="697686"/>
          </a:xfrm>
        </p:spPr>
        <p:txBody>
          <a:bodyPr>
            <a:normAutofit/>
          </a:bodyPr>
          <a:lstStyle/>
          <a:p>
            <a:r>
              <a:rPr lang="en-US" b="1" dirty="0">
                <a:solidFill>
                  <a:srgbClr val="0070C0"/>
                </a:solidFill>
              </a:rPr>
              <a:t>Henri Fayol’s 14 principles of Management</a:t>
            </a:r>
            <a:endParaRPr lang="en-IN" b="1" dirty="0">
              <a:solidFill>
                <a:srgbClr val="0070C0"/>
              </a:solidFill>
            </a:endParaRPr>
          </a:p>
        </p:txBody>
      </p:sp>
      <p:sp>
        <p:nvSpPr>
          <p:cNvPr id="3" name="Content Placeholder 2">
            <a:extLst>
              <a:ext uri="{FF2B5EF4-FFF2-40B4-BE49-F238E27FC236}">
                <a16:creationId xmlns:a16="http://schemas.microsoft.com/office/drawing/2014/main" id="{23264993-CBE5-5206-EFB4-A2C194B5B147}"/>
              </a:ext>
            </a:extLst>
          </p:cNvPr>
          <p:cNvSpPr>
            <a:spLocks noGrp="1"/>
          </p:cNvSpPr>
          <p:nvPr>
            <p:ph sz="quarter" idx="13"/>
          </p:nvPr>
        </p:nvSpPr>
        <p:spPr>
          <a:xfrm>
            <a:off x="469783" y="1066802"/>
            <a:ext cx="11283193" cy="5719892"/>
          </a:xfrm>
        </p:spPr>
        <p:txBody>
          <a:bodyPr>
            <a:normAutofit lnSpcReduction="10000"/>
          </a:bodyPr>
          <a:lstStyle/>
          <a:p>
            <a:pPr>
              <a:buFont typeface="Arial" panose="020B0604020202020204" pitchFamily="34" charset="0"/>
              <a:buChar char="•"/>
            </a:pPr>
            <a:r>
              <a:rPr lang="en-US" sz="1100" b="1" dirty="0">
                <a:latin typeface="Arial Rounded MT Bold" panose="020F0704030504030204" pitchFamily="34" charset="0"/>
              </a:rPr>
              <a:t>Division of Work</a:t>
            </a:r>
            <a:r>
              <a:rPr lang="en-US" sz="1100" dirty="0">
                <a:latin typeface="Arial Rounded MT Bold" panose="020F0704030504030204" pitchFamily="34" charset="0"/>
              </a:rPr>
              <a:t>: </a:t>
            </a:r>
            <a:r>
              <a:rPr lang="en-US" sz="1100" dirty="0">
                <a:latin typeface="Arial Rounded MT Bold" panose="020F0704030504030204" pitchFamily="34" charset="0"/>
                <a:hlinkClick r:id="rId2"/>
              </a:rPr>
              <a:t>This principle</a:t>
            </a:r>
            <a:r>
              <a:rPr lang="en-US" sz="1100" dirty="0">
                <a:latin typeface="Arial Rounded MT Bold" panose="020F0704030504030204" pitchFamily="34" charset="0"/>
              </a:rPr>
              <a:t> suggests that every employee should have a specific task to do so that he/she can give the best productivity.</a:t>
            </a:r>
          </a:p>
          <a:p>
            <a:pPr>
              <a:buFont typeface="Arial" panose="020B0604020202020204" pitchFamily="34" charset="0"/>
              <a:buChar char="•"/>
            </a:pPr>
            <a:r>
              <a:rPr lang="en-US" sz="1100" b="1" dirty="0">
                <a:latin typeface="Arial Rounded MT Bold" panose="020F0704030504030204" pitchFamily="34" charset="0"/>
              </a:rPr>
              <a:t>Authority and Responsibility</a:t>
            </a:r>
            <a:r>
              <a:rPr lang="en-US" sz="1100" dirty="0">
                <a:latin typeface="Arial Rounded MT Bold" panose="020F0704030504030204" pitchFamily="34" charset="0"/>
              </a:rPr>
              <a:t>: It ensures employees should have sufficient authority to fulfill the responsibility, not too much or little, and so the responsibility.</a:t>
            </a:r>
          </a:p>
          <a:p>
            <a:pPr>
              <a:buFont typeface="Arial" panose="020B0604020202020204" pitchFamily="34" charset="0"/>
              <a:buChar char="•"/>
            </a:pPr>
            <a:r>
              <a:rPr lang="en-US" sz="1100" b="1" dirty="0">
                <a:latin typeface="Arial Rounded MT Bold" panose="020F0704030504030204" pitchFamily="34" charset="0"/>
              </a:rPr>
              <a:t>Discipline</a:t>
            </a:r>
            <a:r>
              <a:rPr lang="en-US" sz="1100" dirty="0">
                <a:latin typeface="Arial Rounded MT Bold" panose="020F0704030504030204" pitchFamily="34" charset="0"/>
              </a:rPr>
              <a:t>: Discipline is the core value of all success. It is being disciplined in own self and with the organizational culture.</a:t>
            </a:r>
          </a:p>
          <a:p>
            <a:pPr>
              <a:buFont typeface="Arial" panose="020B0604020202020204" pitchFamily="34" charset="0"/>
              <a:buChar char="•"/>
            </a:pPr>
            <a:r>
              <a:rPr lang="en-US" sz="1100" b="1" dirty="0">
                <a:latin typeface="Arial Rounded MT Bold" panose="020F0704030504030204" pitchFamily="34" charset="0"/>
              </a:rPr>
              <a:t>Unity of Command</a:t>
            </a:r>
            <a:r>
              <a:rPr lang="en-US" sz="1100" dirty="0">
                <a:latin typeface="Arial Rounded MT Bold" panose="020F0704030504030204" pitchFamily="34" charset="0"/>
              </a:rPr>
              <a:t>: By this, an employee should have a provision to get orders from a single manager at a time.</a:t>
            </a:r>
          </a:p>
          <a:p>
            <a:pPr>
              <a:buFont typeface="Arial" panose="020B0604020202020204" pitchFamily="34" charset="0"/>
              <a:buChar char="•"/>
            </a:pPr>
            <a:r>
              <a:rPr lang="en-US" sz="1100" b="1" dirty="0">
                <a:latin typeface="Arial Rounded MT Bold" panose="020F0704030504030204" pitchFamily="34" charset="0"/>
              </a:rPr>
              <a:t>Unity of Direction:</a:t>
            </a:r>
            <a:r>
              <a:rPr lang="en-US" sz="1100" dirty="0">
                <a:latin typeface="Arial Rounded MT Bold" panose="020F0704030504030204" pitchFamily="34" charset="0"/>
              </a:rPr>
              <a:t> Here, </a:t>
            </a:r>
            <a:r>
              <a:rPr lang="en-US" sz="1100" dirty="0">
                <a:latin typeface="Arial Rounded MT Bold" panose="020F0704030504030204" pitchFamily="34" charset="0"/>
                <a:hlinkClick r:id="rId3"/>
              </a:rPr>
              <a:t>unity of direction</a:t>
            </a:r>
            <a:r>
              <a:rPr lang="en-US" sz="1100" dirty="0">
                <a:latin typeface="Arial Rounded MT Bold" panose="020F0704030504030204" pitchFamily="34" charset="0"/>
              </a:rPr>
              <a:t> means all members of the team should have the same goal and are only directed by a single boss.</a:t>
            </a:r>
          </a:p>
          <a:p>
            <a:pPr>
              <a:buFont typeface="Arial" panose="020B0604020202020204" pitchFamily="34" charset="0"/>
              <a:buChar char="•"/>
            </a:pPr>
            <a:r>
              <a:rPr lang="en-US" sz="1100" b="1" dirty="0">
                <a:latin typeface="Arial Rounded MT Bold" panose="020F0704030504030204" pitchFamily="34" charset="0"/>
              </a:rPr>
              <a:t>Subordination of Individual Interest To General Interest</a:t>
            </a:r>
            <a:r>
              <a:rPr lang="en-US" sz="1100" dirty="0">
                <a:latin typeface="Arial Rounded MT Bold" panose="020F0704030504030204" pitchFamily="34" charset="0"/>
              </a:rPr>
              <a:t>: Focusing on the group’s interest over a single employee for long-term goal achievement.</a:t>
            </a:r>
          </a:p>
          <a:p>
            <a:pPr>
              <a:buFont typeface="Arial" panose="020B0604020202020204" pitchFamily="34" charset="0"/>
              <a:buChar char="•"/>
            </a:pPr>
            <a:r>
              <a:rPr lang="en-US" sz="1100" b="1" dirty="0">
                <a:latin typeface="Arial Rounded MT Bold" panose="020F0704030504030204" pitchFamily="34" charset="0"/>
              </a:rPr>
              <a:t>Remuneration</a:t>
            </a:r>
            <a:r>
              <a:rPr lang="en-US" sz="1100" dirty="0">
                <a:latin typeface="Arial Rounded MT Bold" panose="020F0704030504030204" pitchFamily="34" charset="0"/>
              </a:rPr>
              <a:t>: All the employees of the organization should be paid reasonable and fair rewards for their contributions.</a:t>
            </a:r>
          </a:p>
          <a:p>
            <a:pPr>
              <a:buFont typeface="Arial" panose="020B0604020202020204" pitchFamily="34" charset="0"/>
              <a:buChar char="•"/>
            </a:pPr>
            <a:r>
              <a:rPr lang="en-US" sz="1100" b="1" dirty="0">
                <a:latin typeface="Arial Rounded MT Bold" panose="020F0704030504030204" pitchFamily="34" charset="0"/>
              </a:rPr>
              <a:t>Centralization and Decentralization</a:t>
            </a:r>
            <a:r>
              <a:rPr lang="en-US" sz="1100" dirty="0">
                <a:latin typeface="Arial Rounded MT Bold" panose="020F0704030504030204" pitchFamily="34" charset="0"/>
              </a:rPr>
              <a:t>: The concept of both </a:t>
            </a:r>
            <a:r>
              <a:rPr lang="en-US" sz="1100" dirty="0">
                <a:latin typeface="Arial Rounded MT Bold" panose="020F0704030504030204" pitchFamily="34" charset="0"/>
                <a:hlinkClick r:id="rId4"/>
              </a:rPr>
              <a:t>centralization</a:t>
            </a:r>
            <a:r>
              <a:rPr lang="en-US" sz="1100" dirty="0">
                <a:latin typeface="Arial Rounded MT Bold" panose="020F0704030504030204" pitchFamily="34" charset="0"/>
              </a:rPr>
              <a:t> and </a:t>
            </a:r>
            <a:r>
              <a:rPr lang="en-US" sz="1100" dirty="0">
                <a:latin typeface="Arial Rounded MT Bold" panose="020F0704030504030204" pitchFamily="34" charset="0"/>
                <a:hlinkClick r:id="rId5"/>
              </a:rPr>
              <a:t>decentralization</a:t>
            </a:r>
            <a:r>
              <a:rPr lang="en-US" sz="1100" dirty="0">
                <a:latin typeface="Arial Rounded MT Bold" panose="020F0704030504030204" pitchFamily="34" charset="0"/>
              </a:rPr>
              <a:t> should be implemented in the organization when needed.</a:t>
            </a:r>
          </a:p>
          <a:p>
            <a:pPr>
              <a:buFont typeface="Arial" panose="020B0604020202020204" pitchFamily="34" charset="0"/>
              <a:buChar char="•"/>
            </a:pPr>
            <a:r>
              <a:rPr lang="en-US" sz="1100" b="1" dirty="0">
                <a:latin typeface="Arial Rounded MT Bold" panose="020F0704030504030204" pitchFamily="34" charset="0"/>
              </a:rPr>
              <a:t>Scalar Chain</a:t>
            </a:r>
            <a:r>
              <a:rPr lang="en-US" sz="1100" dirty="0">
                <a:latin typeface="Arial Rounded MT Bold" panose="020F0704030504030204" pitchFamily="34" charset="0"/>
              </a:rPr>
              <a:t>: It is the line of authority either from the bottom-up or top-to-bottom, which is unchanged.</a:t>
            </a:r>
          </a:p>
          <a:p>
            <a:pPr>
              <a:buFont typeface="Arial" panose="020B0604020202020204" pitchFamily="34" charset="0"/>
              <a:buChar char="•"/>
            </a:pPr>
            <a:r>
              <a:rPr lang="en-US" sz="1100" b="1" dirty="0">
                <a:latin typeface="Arial Rounded MT Bold" panose="020F0704030504030204" pitchFamily="34" charset="0"/>
              </a:rPr>
              <a:t>Order</a:t>
            </a:r>
            <a:r>
              <a:rPr lang="en-US" sz="1100" dirty="0">
                <a:latin typeface="Arial Rounded MT Bold" panose="020F0704030504030204" pitchFamily="34" charset="0"/>
              </a:rPr>
              <a:t>: All the instruments of the organization should be ordered in proper form, whether it is materials or people.</a:t>
            </a:r>
          </a:p>
          <a:p>
            <a:pPr>
              <a:buFont typeface="Arial" panose="020B0604020202020204" pitchFamily="34" charset="0"/>
              <a:buChar char="•"/>
            </a:pPr>
            <a:r>
              <a:rPr lang="en-US" sz="1100" b="1" dirty="0">
                <a:latin typeface="Arial Rounded MT Bold" panose="020F0704030504030204" pitchFamily="34" charset="0"/>
              </a:rPr>
              <a:t>Equity</a:t>
            </a:r>
            <a:r>
              <a:rPr lang="en-US" sz="1100" dirty="0">
                <a:latin typeface="Arial Rounded MT Bold" panose="020F0704030504030204" pitchFamily="34" charset="0"/>
              </a:rPr>
              <a:t>: Every employee of the organization should have the right to be equally treated and respected.</a:t>
            </a:r>
          </a:p>
          <a:p>
            <a:pPr>
              <a:buFont typeface="Arial" panose="020B0604020202020204" pitchFamily="34" charset="0"/>
              <a:buChar char="•"/>
            </a:pPr>
            <a:r>
              <a:rPr lang="en-US" sz="1100" b="1" dirty="0">
                <a:latin typeface="Arial Rounded MT Bold" panose="020F0704030504030204" pitchFamily="34" charset="0"/>
              </a:rPr>
              <a:t>Stability of Tenure of Personnel:</a:t>
            </a:r>
            <a:r>
              <a:rPr lang="en-US" sz="1100" dirty="0">
                <a:latin typeface="Arial Rounded MT Bold" panose="020F0704030504030204" pitchFamily="34" charset="0"/>
              </a:rPr>
              <a:t> At the core of this principle, the manager should make believe his employees that their job is secure.</a:t>
            </a:r>
          </a:p>
          <a:p>
            <a:pPr>
              <a:buFont typeface="Arial" panose="020B0604020202020204" pitchFamily="34" charset="0"/>
              <a:buChar char="•"/>
            </a:pPr>
            <a:r>
              <a:rPr lang="en-US" sz="1100" b="1" dirty="0">
                <a:latin typeface="Arial Rounded MT Bold" panose="020F0704030504030204" pitchFamily="34" charset="0"/>
              </a:rPr>
              <a:t>Initiative</a:t>
            </a:r>
            <a:r>
              <a:rPr lang="en-US" sz="1100" dirty="0">
                <a:latin typeface="Arial Rounded MT Bold" panose="020F0704030504030204" pitchFamily="34" charset="0"/>
              </a:rPr>
              <a:t>: The manager should let the employees take their own initiative while doing the job.</a:t>
            </a:r>
          </a:p>
          <a:p>
            <a:pPr>
              <a:buFont typeface="Arial" panose="020B0604020202020204" pitchFamily="34" charset="0"/>
              <a:buChar char="•"/>
            </a:pPr>
            <a:r>
              <a:rPr lang="en-US" sz="1100" b="1" dirty="0" err="1">
                <a:latin typeface="Arial Rounded MT Bold" panose="020F0704030504030204" pitchFamily="34" charset="0"/>
              </a:rPr>
              <a:t>Espirit</a:t>
            </a:r>
            <a:r>
              <a:rPr lang="en-US" sz="1100" b="1" dirty="0">
                <a:latin typeface="Arial Rounded MT Bold" panose="020F0704030504030204" pitchFamily="34" charset="0"/>
              </a:rPr>
              <a:t> De Corps</a:t>
            </a:r>
            <a:r>
              <a:rPr lang="en-US" sz="1100" dirty="0">
                <a:latin typeface="Arial Rounded MT Bold" panose="020F0704030504030204" pitchFamily="34" charset="0"/>
              </a:rPr>
              <a:t>: At the core of this principle is that “Union is Strength” and “</a:t>
            </a:r>
            <a:r>
              <a:rPr lang="en-US" sz="1100" dirty="0">
                <a:latin typeface="Arial Rounded MT Bold" panose="020F0704030504030204" pitchFamily="34" charset="0"/>
                <a:hlinkClick r:id="rId6"/>
              </a:rPr>
              <a:t>Team Spirit</a:t>
            </a:r>
            <a:r>
              <a:rPr lang="en-US" sz="1100" dirty="0">
                <a:latin typeface="Arial Rounded MT Bold" panose="020F0704030504030204" pitchFamily="34" charset="0"/>
              </a:rPr>
              <a:t>“.</a:t>
            </a:r>
            <a:endParaRPr lang="en-IN" sz="900" dirty="0">
              <a:latin typeface="Arial Rounded MT Bold" panose="020F0704030504030204" pitchFamily="34" charset="0"/>
            </a:endParaRPr>
          </a:p>
        </p:txBody>
      </p:sp>
    </p:spTree>
    <p:extLst>
      <p:ext uri="{BB962C8B-B14F-4D97-AF65-F5344CB8AC3E}">
        <p14:creationId xmlns:p14="http://schemas.microsoft.com/office/powerpoint/2010/main" val="1972307957"/>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94</TotalTime>
  <Words>662</Words>
  <Application>Microsoft Office PowerPoint</Application>
  <PresentationFormat>Widescreen</PresentationFormat>
  <Paragraphs>38</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 Black</vt:lpstr>
      <vt:lpstr>Arial Rounded MT Bold</vt:lpstr>
      <vt:lpstr>Bauhaus 93</vt:lpstr>
      <vt:lpstr>Cambria</vt:lpstr>
      <vt:lpstr>Tw Cen MT</vt:lpstr>
      <vt:lpstr>Droplet</vt:lpstr>
      <vt:lpstr>MANAGEMENT:  An Introduction</vt:lpstr>
      <vt:lpstr>Management: meaning and concept</vt:lpstr>
      <vt:lpstr>PowerPoint Presentation</vt:lpstr>
      <vt:lpstr>Management: Definitions</vt:lpstr>
      <vt:lpstr>MANAGEMENT IS Science, Art and Profession </vt:lpstr>
      <vt:lpstr>Features/ Characteristics</vt:lpstr>
      <vt:lpstr>PowerPoint Presentation</vt:lpstr>
      <vt:lpstr>FUNCTIONS OF MANAGEMENT</vt:lpstr>
      <vt:lpstr>Henri Fayol’s 14 principles of Management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An Introduction</dc:title>
  <dc:creator>prabhatresearch@gmail.com</dc:creator>
  <cp:lastModifiedBy>prabhatresearch@gmail.com</cp:lastModifiedBy>
  <cp:revision>8</cp:revision>
  <dcterms:created xsi:type="dcterms:W3CDTF">2023-07-27T17:18:59Z</dcterms:created>
  <dcterms:modified xsi:type="dcterms:W3CDTF">2026-07-11T06:43:21Z</dcterms:modified>
</cp:coreProperties>
</file>