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6"/>
  </p:notesMasterIdLst>
  <p:sldIdLst>
    <p:sldId id="288" r:id="rId2"/>
    <p:sldId id="285" r:id="rId3"/>
    <p:sldId id="273" r:id="rId4"/>
    <p:sldId id="274" r:id="rId5"/>
    <p:sldId id="276" r:id="rId6"/>
    <p:sldId id="277" r:id="rId7"/>
    <p:sldId id="278" r:id="rId8"/>
    <p:sldId id="279" r:id="rId9"/>
    <p:sldId id="280" r:id="rId10"/>
    <p:sldId id="286" r:id="rId11"/>
    <p:sldId id="287" r:id="rId12"/>
    <p:sldId id="299" r:id="rId13"/>
    <p:sldId id="300" r:id="rId14"/>
    <p:sldId id="27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0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3B1DB-F630-4076-919C-3C04A941D088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8395D-CC31-4093-BB3A-2232FD8E754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2786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8395D-CC31-4093-BB3A-2232FD8E754F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2985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0181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2013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9825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7877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8278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932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6810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6364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7866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8076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9274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805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4368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754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306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6287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424D0-92E8-481C-BF34-901EEE0EC2C9}" type="datetimeFigureOut">
              <a:rPr lang="en-IN" smtClean="0"/>
              <a:t>18-05-2024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4C68ABA-80E5-430C-B365-A9D18CEA722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202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ademia.edu/37934774/Lecture_2_on_Evolution_of_Management_Thoughts" TargetMode="External"/><Relationship Id="rId2" Type="http://schemas.openxmlformats.org/officeDocument/2006/relationships/hyperlink" Target="https://www.villanovau.com/resources/leadership/an-overview-of-management-theori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books/edition/THE_PRINCIPLES_OF_SCIENTIFIC_MANAGEMENT/zKavkwr0uU4C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rchive.org/details/MaxWeberEconomyAndSociet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books/edition/General_and_Industrial_Management/WFp5DQAAQBAJ?hl=en&amp;gbpv=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550" y="1482380"/>
            <a:ext cx="10817708" cy="881003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Arial Black" pitchFamily="34" charset="0"/>
              </a:rPr>
              <a:t>MANAGEMENT THOUGHTS/ THEORIES</a:t>
            </a:r>
            <a:br>
              <a:rPr lang="en-US" sz="3200" dirty="0">
                <a:solidFill>
                  <a:srgbClr val="0070C0"/>
                </a:solidFill>
                <a:latin typeface="Arial Black" pitchFamily="34" charset="0"/>
              </a:rPr>
            </a:br>
            <a:r>
              <a:rPr lang="en-US" sz="2000" dirty="0">
                <a:latin typeface="Arial Black" pitchFamily="34" charset="0"/>
              </a:rPr>
              <a:t>Lecture-3</a:t>
            </a:r>
            <a:endParaRPr lang="en-US" sz="4000" dirty="0">
              <a:solidFill>
                <a:srgbClr val="0070C0"/>
              </a:solidFill>
              <a:latin typeface="Bauhaus 93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05263" y="4968484"/>
            <a:ext cx="6727970" cy="1839985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12800" b="1" dirty="0">
                <a:solidFill>
                  <a:srgbClr val="C00000"/>
                </a:solidFill>
              </a:rPr>
              <a:t>Dr Prabhat K. Dwivedi</a:t>
            </a:r>
          </a:p>
          <a:p>
            <a:pPr algn="ctr"/>
            <a:r>
              <a:rPr lang="en-US" sz="9600" b="1" dirty="0">
                <a:solidFill>
                  <a:srgbClr val="0070C0"/>
                </a:solidFill>
              </a:rPr>
              <a:t>Associate Professor</a:t>
            </a:r>
          </a:p>
          <a:p>
            <a:pPr algn="ctr"/>
            <a:r>
              <a:rPr lang="en-US" sz="9600" b="1" dirty="0">
                <a:solidFill>
                  <a:srgbClr val="0070C0"/>
                </a:solidFill>
              </a:rPr>
              <a:t>Deptt. of Business Management, </a:t>
            </a:r>
          </a:p>
          <a:p>
            <a:pPr algn="ctr"/>
            <a:r>
              <a:rPr lang="en-US" sz="9600" b="1" dirty="0">
                <a:solidFill>
                  <a:srgbClr val="0070C0"/>
                </a:solidFill>
              </a:rPr>
              <a:t>CSJM University, Kanpur, India</a:t>
            </a:r>
          </a:p>
          <a:p>
            <a:pPr algn="ctr"/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6BF8AFC-2C96-8377-074B-76C24B8EF310}"/>
              </a:ext>
            </a:extLst>
          </p:cNvPr>
          <p:cNvSpPr txBox="1">
            <a:spLocks/>
          </p:cNvSpPr>
          <p:nvPr/>
        </p:nvSpPr>
        <p:spPr>
          <a:xfrm>
            <a:off x="1766057" y="2329093"/>
            <a:ext cx="9454393" cy="8239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C00000"/>
                </a:solidFill>
                <a:latin typeface="Arial Black" pitchFamily="34" charset="0"/>
              </a:rPr>
              <a:t>Sub: PRINCIPLES OF MANAGEMENT</a:t>
            </a:r>
          </a:p>
          <a:p>
            <a:r>
              <a:rPr lang="en-US" sz="2000" dirty="0">
                <a:solidFill>
                  <a:srgbClr val="0070C0"/>
                </a:solidFill>
                <a:latin typeface="Arial Black" pitchFamily="34" charset="0"/>
              </a:rPr>
              <a:t>Program: BBA    SEM: I</a:t>
            </a:r>
            <a:endParaRPr lang="en-US" sz="24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7A4AC73-0955-0F6D-CC33-90537AFE11D4}"/>
              </a:ext>
            </a:extLst>
          </p:cNvPr>
          <p:cNvSpPr txBox="1">
            <a:spLocks/>
          </p:cNvSpPr>
          <p:nvPr/>
        </p:nvSpPr>
        <p:spPr>
          <a:xfrm>
            <a:off x="1794507" y="-96280"/>
            <a:ext cx="8435341" cy="12840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C00000"/>
                </a:solidFill>
                <a:latin typeface="Arial Black" pitchFamily="34" charset="0"/>
              </a:rPr>
              <a:t>Chhatrapati Shahu Ji Maharaj university, Kanpur, UP, India</a:t>
            </a:r>
            <a:endParaRPr lang="en-US" sz="3600" dirty="0">
              <a:solidFill>
                <a:srgbClr val="C00000"/>
              </a:solidFill>
              <a:latin typeface="Bauhaus 93" pitchFamily="8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9CB860-83F3-DD79-268E-89DF61009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5" y="11238"/>
            <a:ext cx="1421125" cy="13375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84747B-6C9E-08D8-8815-F80E5D9D2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755" y="-23052"/>
            <a:ext cx="2341245" cy="14861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A5CFDA-1A02-105B-BA16-A93C74991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740" y="3309429"/>
            <a:ext cx="2994450" cy="14064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OTES MAGIC: COMPARISON :TAYLOR VS FAYOL">
            <a:extLst>
              <a:ext uri="{FF2B5EF4-FFF2-40B4-BE49-F238E27FC236}">
                <a16:creationId xmlns:a16="http://schemas.microsoft.com/office/drawing/2014/main" id="{594D8C89-1BE5-EFCC-F09C-C482864C99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275" y="125730"/>
            <a:ext cx="9974616" cy="6644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4B57024-C79F-82C1-23B4-D342FBAAD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5" y="0"/>
            <a:ext cx="1421125" cy="13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897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D67B9A-46FA-CF81-F220-FC26151C60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66" b="4600"/>
          <a:stretch/>
        </p:blipFill>
        <p:spPr>
          <a:xfrm>
            <a:off x="2137410" y="1"/>
            <a:ext cx="8389620" cy="6858000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8F9E86-5DB5-A369-3A84-993606B83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5" y="0"/>
            <a:ext cx="1421125" cy="13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829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69794D-20F2-4C7F-BAF8-A28C732FC46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"/>
          </p:nvPr>
        </p:nvPicPr>
        <p:blipFill>
          <a:blip r:embed="rId2"/>
          <a:srcRect l="15864" t="22041" r="47405" b="8163"/>
          <a:stretch>
            <a:fillRect/>
          </a:stretch>
        </p:blipFill>
        <p:spPr bwMode="auto">
          <a:xfrm>
            <a:off x="3124200" y="1143001"/>
            <a:ext cx="58674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AEA1A5-AE10-E9CB-1B39-627CF02C4B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7" t="9164" r="12080" b="7621"/>
          <a:stretch/>
        </p:blipFill>
        <p:spPr>
          <a:xfrm>
            <a:off x="275909" y="0"/>
            <a:ext cx="1325880" cy="133385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69794D-20F2-4C7F-BAF8-A28C732FC46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Content Placeholder 4" descr="Image result for thanks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62201" y="914401"/>
            <a:ext cx="71628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C99B7F3-EE84-6CAE-A9DF-4574F201C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5" y="163638"/>
            <a:ext cx="1421125" cy="13375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51C9C-0061-D913-F99E-E89BDEBCF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59722-0BC5-A39C-D760-81B1E87A9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hlinkClick r:id="rId2"/>
              </a:rPr>
              <a:t>https://www.villanovau.com/resources/leadership/an-overview-of-management-theories/</a:t>
            </a:r>
            <a:endParaRPr lang="en-IN" dirty="0"/>
          </a:p>
          <a:p>
            <a:r>
              <a:rPr lang="en-IN" dirty="0">
                <a:hlinkClick r:id="rId3"/>
              </a:rPr>
              <a:t>https://www.academia.edu/37934774/Lecture_2_on_Evolution_of_Management_Thoughts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59727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E411B-F9EA-215A-C7C6-E4C6D4E1A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6518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Evolution of Management Thought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5C9E8-9575-86FB-3A68-A977D5CC5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36521"/>
            <a:ext cx="8915400" cy="4832059"/>
          </a:xfrm>
        </p:spPr>
        <p:txBody>
          <a:bodyPr/>
          <a:lstStyle/>
          <a:p>
            <a:r>
              <a:rPr lang="en-US" sz="2800" dirty="0"/>
              <a:t>Evolution of Management Thought can be classed into different parts like: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Pre-Scientific Management Period, before 1880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Classical Management Period (1880-1930)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Neo-Classical Management Period (1930-1950)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Modern Management Period (1950-onwards)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375476-8D1C-0E97-0B6C-093E807B6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5" y="22668"/>
            <a:ext cx="1421125" cy="13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59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3CD7D-105E-387D-341F-059F058B6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20132"/>
          </a:xfrm>
        </p:spPr>
        <p:txBody>
          <a:bodyPr/>
          <a:lstStyle/>
          <a:p>
            <a:r>
              <a:rPr lang="en-US" b="1" dirty="0"/>
              <a:t>Three Types of Management Theories 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5CBAC-5F23-E027-AA77-DF43FBFF7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44242"/>
            <a:ext cx="8915400" cy="4840448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400" b="1" dirty="0"/>
              <a:t>Classical management theory:</a:t>
            </a:r>
            <a:r>
              <a:rPr lang="en-US" sz="2400" dirty="0"/>
              <a:t> emerged from the Industrial Revolution and revolves around maximizing efficiency and production.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b="1" dirty="0"/>
              <a:t>Behavioral management theory:</a:t>
            </a:r>
            <a:r>
              <a:rPr lang="en-US" sz="2400" dirty="0"/>
              <a:t> started in the early 20</a:t>
            </a:r>
            <a:r>
              <a:rPr lang="en-US" sz="2400" baseline="30000" dirty="0"/>
              <a:t>th</a:t>
            </a:r>
            <a:r>
              <a:rPr lang="en-US" sz="2400" dirty="0"/>
              <a:t> century and addresses the organization’s human and social elements. 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b="1" dirty="0"/>
              <a:t>Modern management theory:</a:t>
            </a:r>
            <a:r>
              <a:rPr lang="en-US" sz="2400" dirty="0"/>
              <a:t> followed on the heels of World War II and combines mathematical principles with sociology to develop holistic approaches to management.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E6160D-687C-41C1-84B8-B62C21DAC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5" y="22668"/>
            <a:ext cx="1421125" cy="13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01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79864-B200-A86C-D086-3F6BC9D37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965" y="285227"/>
            <a:ext cx="9726146" cy="771786"/>
          </a:xfrm>
        </p:spPr>
        <p:txBody>
          <a:bodyPr>
            <a:normAutofit/>
          </a:bodyPr>
          <a:lstStyle/>
          <a:p>
            <a:r>
              <a:rPr lang="en-IN" sz="4000" b="1" dirty="0">
                <a:solidFill>
                  <a:srgbClr val="002060"/>
                </a:solidFill>
              </a:rPr>
              <a:t>Management Theories &amp;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14F53-33E8-C070-F11F-27D68E327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7464" y="1208015"/>
            <a:ext cx="9877148" cy="5536734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C00000"/>
                </a:solidFill>
              </a:rPr>
              <a:t>Classical management theory</a:t>
            </a:r>
            <a:endParaRPr lang="en-IN" sz="2800" b="1" dirty="0">
              <a:solidFill>
                <a:srgbClr val="C00000"/>
              </a:solidFill>
            </a:endParaRPr>
          </a:p>
          <a:p>
            <a:r>
              <a:rPr lang="en-IN" sz="2000" b="1" dirty="0"/>
              <a:t>Scientific Management Theory by F.W. Taylor</a:t>
            </a:r>
          </a:p>
          <a:p>
            <a:r>
              <a:rPr lang="en-IN" sz="2000" b="1" dirty="0"/>
              <a:t>Bureaucratic Management Theory by Max Weber</a:t>
            </a:r>
          </a:p>
          <a:p>
            <a:r>
              <a:rPr lang="en-IN" sz="2000" b="1" dirty="0"/>
              <a:t>Administrative Management Theory by Henri Fayol </a:t>
            </a:r>
          </a:p>
          <a:p>
            <a:endParaRPr lang="en-IN" sz="2000" b="1" dirty="0"/>
          </a:p>
          <a:p>
            <a:pPr marL="0" indent="0">
              <a:buNone/>
            </a:pPr>
            <a:r>
              <a:rPr lang="en-IN" sz="2800" b="1" dirty="0" err="1">
                <a:solidFill>
                  <a:srgbClr val="C00000"/>
                </a:solidFill>
              </a:rPr>
              <a:t>Behavioral</a:t>
            </a:r>
            <a:r>
              <a:rPr lang="en-IN" sz="2800" b="1" dirty="0">
                <a:solidFill>
                  <a:srgbClr val="C00000"/>
                </a:solidFill>
              </a:rPr>
              <a:t> Management Theory </a:t>
            </a:r>
          </a:p>
          <a:p>
            <a:r>
              <a:rPr lang="en-IN" sz="2000" b="1" dirty="0"/>
              <a:t>Human Relations Theory (Elton Mayo)</a:t>
            </a:r>
          </a:p>
          <a:p>
            <a:r>
              <a:rPr lang="en-US" sz="2000" b="1" dirty="0"/>
              <a:t>Theory X and Theory Y (</a:t>
            </a:r>
            <a:r>
              <a:rPr lang="en-IN" sz="2000" b="1" dirty="0"/>
              <a:t>McGregor’s theory </a:t>
            </a:r>
            <a:r>
              <a:rPr lang="en-US" sz="2000" b="1" dirty="0"/>
              <a:t>)</a:t>
            </a:r>
          </a:p>
          <a:p>
            <a:endParaRPr lang="en-IN" sz="2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IN" sz="2800" b="1" dirty="0">
                <a:solidFill>
                  <a:srgbClr val="C00000"/>
                </a:solidFill>
              </a:rPr>
              <a:t>Modern Management Theory</a:t>
            </a:r>
          </a:p>
          <a:p>
            <a:r>
              <a:rPr lang="en-IN" sz="2000" b="1" dirty="0"/>
              <a:t>Systems Management Theory (Ludwig Von </a:t>
            </a:r>
            <a:r>
              <a:rPr lang="en-IN" sz="2000" b="1" dirty="0" err="1"/>
              <a:t>Bertalanffy</a:t>
            </a:r>
            <a:r>
              <a:rPr lang="en-IN" sz="2000" b="1" dirty="0"/>
              <a:t>)</a:t>
            </a:r>
          </a:p>
          <a:p>
            <a:r>
              <a:rPr lang="en-IN" sz="2000" b="1" dirty="0"/>
              <a:t>Contingency Management Theory (Fred Fiedler)</a:t>
            </a:r>
          </a:p>
          <a:p>
            <a:endParaRPr lang="en-IN" b="1" dirty="0"/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A284DF-3F8F-BE51-4ECA-3D0B091B5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5" y="11238"/>
            <a:ext cx="1421125" cy="13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23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3E46F-425C-9827-25DF-8E184D279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536" y="171105"/>
            <a:ext cx="8911687" cy="558738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Classical management theory</a:t>
            </a:r>
            <a:br>
              <a:rPr lang="en-IN" sz="3600" b="1" dirty="0">
                <a:solidFill>
                  <a:srgbClr val="C00000"/>
                </a:solidFill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0D57F-2BC1-3AE0-CBDE-72271596A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3318" y="4141475"/>
            <a:ext cx="8915400" cy="27150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400" b="1" dirty="0">
                <a:solidFill>
                  <a:schemeClr val="tx1"/>
                </a:solidFill>
              </a:rPr>
              <a:t>Classical management theory </a:t>
            </a:r>
            <a:r>
              <a:rPr lang="en-US" sz="2400" dirty="0"/>
              <a:t>prioritizes profit and assumes that personal gain motivates employees. It aims to streamline operations and increase productivity. </a:t>
            </a:r>
          </a:p>
          <a:p>
            <a:pPr algn="just"/>
            <a:r>
              <a:rPr lang="en-US" sz="2400" dirty="0"/>
              <a:t>Major concepts include specialization, incentivization, and hierarchical structure. The first two contribute to employee efficiency and drive. Centralized leadership simplifies decision-making, and a meritocratic chain of commands provides order and oversight. At every level, standardization reduces waste and error. </a:t>
            </a:r>
            <a:endParaRPr lang="en-IN" dirty="0"/>
          </a:p>
        </p:txBody>
      </p:sp>
      <p:pic>
        <p:nvPicPr>
          <p:cNvPr id="4" name="Picture 3" descr="Four Theoretical Contributions">
            <a:extLst>
              <a:ext uri="{FF2B5EF4-FFF2-40B4-BE49-F238E27FC236}">
                <a16:creationId xmlns:a16="http://schemas.microsoft.com/office/drawing/2014/main" id="{7984ABF5-69B8-C928-104D-FA9F899429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83"/>
          <a:stretch/>
        </p:blipFill>
        <p:spPr bwMode="auto">
          <a:xfrm>
            <a:off x="3112316" y="729843"/>
            <a:ext cx="6325299" cy="34116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51EA79-2D05-8CBF-BA50-BBA2DB7506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5" y="11238"/>
            <a:ext cx="1421125" cy="13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99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9D771-6D84-A9D2-F986-69C08EA8A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081" y="624110"/>
            <a:ext cx="9432531" cy="78524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Strengths &amp; Shortcomings to classical management theory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121D3-EEBA-BAFF-9EA8-A02713A02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079" y="1778466"/>
            <a:ext cx="9583533" cy="4840448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Strengths:</a:t>
            </a:r>
          </a:p>
          <a:p>
            <a:pPr marL="0" indent="0" algn="just">
              <a:buNone/>
            </a:pPr>
            <a:r>
              <a:rPr lang="en-US" sz="2000" dirty="0"/>
              <a:t> It provides clarity for both the organization and its personnel, and specialization and sound hiring practices place employees in positions they can handle and even master. </a:t>
            </a:r>
          </a:p>
          <a:p>
            <a:pPr algn="just"/>
            <a:r>
              <a:rPr lang="en-US" sz="2400" b="1" dirty="0"/>
              <a:t>Shortcomings :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/>
              <a:t>The treatment of workers as machines without accounting for the role job satisfaction and workplace culture play in an organization’s success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/>
              <a:t>The difficulty of applying some of its principles outside a limited manufacturing context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/>
              <a:t>A top-down approach to communication that neglects employee input and prevents collaboration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/>
              <a:t>Failure to provide for creativity and innovation, which rigid structures and hyper specialization can stifle 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07F5D8-C27B-057E-2BE3-194712D03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5" y="11238"/>
            <a:ext cx="1421125" cy="13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165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A302C-1EB2-D27C-86A0-B4A9FB306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805" y="624110"/>
            <a:ext cx="9373808" cy="77685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Scientific Management Theory </a:t>
            </a:r>
            <a:br>
              <a:rPr lang="en-US" b="1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71593-90BF-6E96-63D1-DE7FBF184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802" y="1333849"/>
            <a:ext cx="9524810" cy="5410899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Scientific management theory is sometimes called </a:t>
            </a:r>
            <a:r>
              <a:rPr lang="en-US" sz="2000" b="1" dirty="0"/>
              <a:t>Taylorism</a:t>
            </a:r>
            <a:r>
              <a:rPr lang="en-US" sz="2000" dirty="0"/>
              <a:t> after its founder Frederick Winslow Taylor, a mechanical engineer. Taylor employed scientific methods to develop organizational principles that suited mass production needs. After creating and proving his theory as a manager and consultant, he wrote ” </a:t>
            </a:r>
            <a:r>
              <a:rPr lang="en-US" sz="2000" dirty="0">
                <a:hlinkClick r:id="rId2"/>
              </a:rPr>
              <a:t>The Principles of Scientific Management</a:t>
            </a:r>
            <a:r>
              <a:rPr lang="en-US" sz="2000" dirty="0"/>
              <a:t>” in 1911. </a:t>
            </a:r>
          </a:p>
          <a:p>
            <a:pPr algn="just"/>
            <a:r>
              <a:rPr lang="en-US" sz="2000" dirty="0"/>
              <a:t>Taylor wanted to replace outdated, “rule-of-thumb” methods with more efficient processes. To this end, he identified four core principles of good management. The manager: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/>
              <a:t>Develops a science consisting of best practices for all elements of their employees’ work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/>
              <a:t>Selects and trains employees accordingly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/>
              <a:t>Works with employees to ensure that the science is followed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/>
              <a:t>Assumes half the responsibility for all work through process development, guidance, and maintenance 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AB9311-648B-E1F2-E865-067D335F4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5" y="11238"/>
            <a:ext cx="1421125" cy="13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66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5AA16-0B9D-992D-A563-2003D4C33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581" y="624110"/>
            <a:ext cx="9508032" cy="75168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Bureaucratic Management Theory </a:t>
            </a:r>
            <a:br>
              <a:rPr lang="en-US" b="1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A47B5-3FDB-0A99-ED23-CC3006280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4360" y="1568741"/>
            <a:ext cx="9340252" cy="5176007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/>
              <a:t>Max Weber </a:t>
            </a:r>
            <a:r>
              <a:rPr lang="en-US" sz="2000" dirty="0"/>
              <a:t>was one of the foremost scholars of the late 19</a:t>
            </a:r>
            <a:r>
              <a:rPr lang="en-US" sz="2000" baseline="30000" dirty="0"/>
              <a:t>th</a:t>
            </a:r>
            <a:r>
              <a:rPr lang="en-US" sz="2000" dirty="0"/>
              <a:t> and early 20</a:t>
            </a:r>
            <a:r>
              <a:rPr lang="en-US" sz="2000" baseline="30000" dirty="0"/>
              <a:t>th</a:t>
            </a:r>
            <a:r>
              <a:rPr lang="en-US" sz="2000" dirty="0"/>
              <a:t> century. He strongly influenced — and continues to influence — economic, religious, and political sociology. He explains bureaucratic management theory in “</a:t>
            </a:r>
            <a:r>
              <a:rPr lang="en-US" sz="2000" dirty="0">
                <a:hlinkClick r:id="rId2"/>
              </a:rPr>
              <a:t>Economy and Society</a:t>
            </a:r>
            <a:r>
              <a:rPr lang="en-US" sz="2000" dirty="0"/>
              <a:t>,” published posthumously in 1922. </a:t>
            </a:r>
          </a:p>
          <a:p>
            <a:pPr algn="just"/>
            <a:r>
              <a:rPr lang="en-US" sz="2000" dirty="0"/>
              <a:t>Weber believed that standard rules and well-defined roles maximize the efficiency of an organization. Everyone should understand the responsibilities and expectations of their position, their place within a clear hierarchy and general corporate policies. Hiring decisions and the application of rules should be impersonal, guided only by reason and established codes. </a:t>
            </a:r>
          </a:p>
          <a:p>
            <a:pPr algn="just"/>
            <a:r>
              <a:rPr lang="en-US" sz="2000" dirty="0"/>
              <a:t>Weber’s theory provides for orderly and scalable institutions. At least some element of bureaucracy informs most large organizations, whether they’re public, private, or profit driven. 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9C1D37-C024-1AE8-F44D-D3E36E547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5" y="38264"/>
            <a:ext cx="1421125" cy="13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65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9B7AE-23CE-0446-A69A-532F488E0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473" y="624110"/>
            <a:ext cx="9273140" cy="6929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Administrative Management Theory </a:t>
            </a:r>
            <a:br>
              <a:rPr lang="en-US" b="1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4FAF4-8D1E-08BB-DE98-67DE86D88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472" y="1518407"/>
            <a:ext cx="9273140" cy="4392815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Just as scientific management theory is sometimes called Taylorism, administrative management theory is sometimes called </a:t>
            </a:r>
            <a:r>
              <a:rPr lang="en-US" sz="2400" b="1" dirty="0" err="1"/>
              <a:t>Fayolism</a:t>
            </a:r>
            <a:r>
              <a:rPr lang="en-US" sz="2400" dirty="0"/>
              <a:t>.  </a:t>
            </a:r>
          </a:p>
          <a:p>
            <a:pPr algn="just"/>
            <a:r>
              <a:rPr lang="en-US" sz="2400" dirty="0"/>
              <a:t>Henri Fayol was a mining engineer who sought to codify the responsibilities of management and the principles of effective administration. He outlined these in “</a:t>
            </a:r>
            <a:r>
              <a:rPr lang="en-US" sz="2400" dirty="0">
                <a:hlinkClick r:id="rId2"/>
              </a:rPr>
              <a:t>General and Industrial Management</a:t>
            </a:r>
            <a:r>
              <a:rPr lang="en-US" sz="2400" dirty="0"/>
              <a:t>” in 1916. 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A813F5-5E1B-17B7-97E2-EF30EF01B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5" y="0"/>
            <a:ext cx="1421125" cy="133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4567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535</TotalTime>
  <Words>766</Words>
  <Application>Microsoft Office PowerPoint</Application>
  <PresentationFormat>Widescreen</PresentationFormat>
  <Paragraphs>62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Bauhaus 93</vt:lpstr>
      <vt:lpstr>Calibri</vt:lpstr>
      <vt:lpstr>Century Gothic</vt:lpstr>
      <vt:lpstr>Wingdings 3</vt:lpstr>
      <vt:lpstr>Wisp</vt:lpstr>
      <vt:lpstr>MANAGEMENT THOUGHTS/ THEORIES Lecture-3</vt:lpstr>
      <vt:lpstr>Evolution of Management Thought</vt:lpstr>
      <vt:lpstr>Three Types of Management Theories </vt:lpstr>
      <vt:lpstr>Management Theories &amp; Approaches</vt:lpstr>
      <vt:lpstr>Classical management theory </vt:lpstr>
      <vt:lpstr>Strengths &amp; Shortcomings to classical management theory</vt:lpstr>
      <vt:lpstr>Scientific Management Theory  </vt:lpstr>
      <vt:lpstr>Bureaucratic Management Theory  </vt:lpstr>
      <vt:lpstr>Administrative Management Theory  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prabhatresearch@gmail.com</dc:creator>
  <cp:lastModifiedBy>prabhatresearch@gmail.com</cp:lastModifiedBy>
  <cp:revision>12</cp:revision>
  <dcterms:created xsi:type="dcterms:W3CDTF">2023-08-10T16:00:00Z</dcterms:created>
  <dcterms:modified xsi:type="dcterms:W3CDTF">2024-05-18T08:43:29Z</dcterms:modified>
</cp:coreProperties>
</file>