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3" r:id="rId3"/>
    <p:sldId id="258" r:id="rId4"/>
    <p:sldId id="301" r:id="rId5"/>
    <p:sldId id="302" r:id="rId6"/>
    <p:sldId id="304" r:id="rId7"/>
    <p:sldId id="305" r:id="rId8"/>
    <p:sldId id="306" r:id="rId9"/>
    <p:sldId id="307" r:id="rId10"/>
    <p:sldId id="308" r:id="rId11"/>
    <p:sldId id="309" r:id="rId12"/>
    <p:sldId id="310" r:id="rId13"/>
    <p:sldId id="311" r:id="rId14"/>
    <p:sldId id="312" r:id="rId15"/>
    <p:sldId id="313" r:id="rId16"/>
    <p:sldId id="314" r:id="rId17"/>
    <p:sldId id="299"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EE56-45FF-502C-0EB3-411FE087AD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849CD37-E1F3-7EE8-2FB0-840E34621F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A95632E-09FF-363C-B73F-46EEE72E3D6C}"/>
              </a:ext>
            </a:extLst>
          </p:cNvPr>
          <p:cNvSpPr>
            <a:spLocks noGrp="1"/>
          </p:cNvSpPr>
          <p:nvPr>
            <p:ph type="dt" sz="half" idx="10"/>
          </p:nvPr>
        </p:nvSpPr>
        <p:spPr/>
        <p:txBody>
          <a:bodyPr/>
          <a:lstStyle/>
          <a:p>
            <a:fld id="{9F76F293-322C-44E2-9D95-40F51A98488B}" type="datetimeFigureOut">
              <a:rPr lang="en-IN" smtClean="0"/>
              <a:t>11-10-2023</a:t>
            </a:fld>
            <a:endParaRPr lang="en-IN"/>
          </a:p>
        </p:txBody>
      </p:sp>
      <p:sp>
        <p:nvSpPr>
          <p:cNvPr id="5" name="Footer Placeholder 4">
            <a:extLst>
              <a:ext uri="{FF2B5EF4-FFF2-40B4-BE49-F238E27FC236}">
                <a16:creationId xmlns:a16="http://schemas.microsoft.com/office/drawing/2014/main" id="{44A7DED9-8F57-B007-8C74-C0B4085BB81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F7BFC07-BBBF-AA2C-BA1C-858F9225DDEB}"/>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172450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C29A-9CE2-F50B-5DB1-CD93BFE45BA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617384-AD06-27D7-699F-7CD26857C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324E480-BD8D-C244-7472-70FD388DAB0A}"/>
              </a:ext>
            </a:extLst>
          </p:cNvPr>
          <p:cNvSpPr>
            <a:spLocks noGrp="1"/>
          </p:cNvSpPr>
          <p:nvPr>
            <p:ph type="dt" sz="half" idx="10"/>
          </p:nvPr>
        </p:nvSpPr>
        <p:spPr/>
        <p:txBody>
          <a:bodyPr/>
          <a:lstStyle/>
          <a:p>
            <a:fld id="{9F76F293-322C-44E2-9D95-40F51A98488B}" type="datetimeFigureOut">
              <a:rPr lang="en-IN" smtClean="0"/>
              <a:t>11-10-2023</a:t>
            </a:fld>
            <a:endParaRPr lang="en-IN"/>
          </a:p>
        </p:txBody>
      </p:sp>
      <p:sp>
        <p:nvSpPr>
          <p:cNvPr id="5" name="Footer Placeholder 4">
            <a:extLst>
              <a:ext uri="{FF2B5EF4-FFF2-40B4-BE49-F238E27FC236}">
                <a16:creationId xmlns:a16="http://schemas.microsoft.com/office/drawing/2014/main" id="{F667DF68-2314-D6B9-E99A-AB77C985D7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C9841A-780A-125B-AF06-A559A313C0C6}"/>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238116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ADDF24-AA54-EA84-EB57-EB19781CBB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10C2064-FDC0-9F08-3FCC-60D55D7B0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0F956C-3101-523E-2623-7D0F7B733415}"/>
              </a:ext>
            </a:extLst>
          </p:cNvPr>
          <p:cNvSpPr>
            <a:spLocks noGrp="1"/>
          </p:cNvSpPr>
          <p:nvPr>
            <p:ph type="dt" sz="half" idx="10"/>
          </p:nvPr>
        </p:nvSpPr>
        <p:spPr/>
        <p:txBody>
          <a:bodyPr/>
          <a:lstStyle/>
          <a:p>
            <a:fld id="{9F76F293-322C-44E2-9D95-40F51A98488B}" type="datetimeFigureOut">
              <a:rPr lang="en-IN" smtClean="0"/>
              <a:t>11-10-2023</a:t>
            </a:fld>
            <a:endParaRPr lang="en-IN"/>
          </a:p>
        </p:txBody>
      </p:sp>
      <p:sp>
        <p:nvSpPr>
          <p:cNvPr id="5" name="Footer Placeholder 4">
            <a:extLst>
              <a:ext uri="{FF2B5EF4-FFF2-40B4-BE49-F238E27FC236}">
                <a16:creationId xmlns:a16="http://schemas.microsoft.com/office/drawing/2014/main" id="{D6D20D06-6BDD-F1F8-8223-4545CF0E2C1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BBB90A-2A5F-E6AE-64A2-F49280571AE0}"/>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296692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3506-6000-AF5B-C235-E8910FD37DB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7C0FE48-6658-989C-BC33-8CBFAE12E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80BEF1C-C4A8-8B37-3B34-026CC01E571E}"/>
              </a:ext>
            </a:extLst>
          </p:cNvPr>
          <p:cNvSpPr>
            <a:spLocks noGrp="1"/>
          </p:cNvSpPr>
          <p:nvPr>
            <p:ph type="dt" sz="half" idx="10"/>
          </p:nvPr>
        </p:nvSpPr>
        <p:spPr/>
        <p:txBody>
          <a:bodyPr/>
          <a:lstStyle/>
          <a:p>
            <a:fld id="{9F76F293-322C-44E2-9D95-40F51A98488B}" type="datetimeFigureOut">
              <a:rPr lang="en-IN" smtClean="0"/>
              <a:t>11-10-2023</a:t>
            </a:fld>
            <a:endParaRPr lang="en-IN"/>
          </a:p>
        </p:txBody>
      </p:sp>
      <p:sp>
        <p:nvSpPr>
          <p:cNvPr id="5" name="Footer Placeholder 4">
            <a:extLst>
              <a:ext uri="{FF2B5EF4-FFF2-40B4-BE49-F238E27FC236}">
                <a16:creationId xmlns:a16="http://schemas.microsoft.com/office/drawing/2014/main" id="{8A1708D8-29A9-CF7A-7AAE-81F6B7C454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AEFEA1-A8A5-ADFD-3D61-74D73C79BF83}"/>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76052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ADEF-2262-4CB6-2AE9-614D2F24DC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62BB510-3DE4-3E1D-AF0E-848D4F3428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010BA4-E2AB-5BC0-B34F-0BEE39773270}"/>
              </a:ext>
            </a:extLst>
          </p:cNvPr>
          <p:cNvSpPr>
            <a:spLocks noGrp="1"/>
          </p:cNvSpPr>
          <p:nvPr>
            <p:ph type="dt" sz="half" idx="10"/>
          </p:nvPr>
        </p:nvSpPr>
        <p:spPr/>
        <p:txBody>
          <a:bodyPr/>
          <a:lstStyle/>
          <a:p>
            <a:fld id="{9F76F293-322C-44E2-9D95-40F51A98488B}" type="datetimeFigureOut">
              <a:rPr lang="en-IN" smtClean="0"/>
              <a:t>11-10-2023</a:t>
            </a:fld>
            <a:endParaRPr lang="en-IN"/>
          </a:p>
        </p:txBody>
      </p:sp>
      <p:sp>
        <p:nvSpPr>
          <p:cNvPr id="5" name="Footer Placeholder 4">
            <a:extLst>
              <a:ext uri="{FF2B5EF4-FFF2-40B4-BE49-F238E27FC236}">
                <a16:creationId xmlns:a16="http://schemas.microsoft.com/office/drawing/2014/main" id="{DA333831-3CD9-94CD-8E84-21E50B60BF3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663F27-8AC9-DCFB-543C-38E173520668}"/>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355503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AB34-6BA6-FC64-8406-7BE5A9AC10B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C37F36-A09F-F50B-B577-F581D4C35C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37058F1-940C-3C14-1915-470775CC08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BE8C98B-DC29-F609-5809-C14C71C3868E}"/>
              </a:ext>
            </a:extLst>
          </p:cNvPr>
          <p:cNvSpPr>
            <a:spLocks noGrp="1"/>
          </p:cNvSpPr>
          <p:nvPr>
            <p:ph type="dt" sz="half" idx="10"/>
          </p:nvPr>
        </p:nvSpPr>
        <p:spPr/>
        <p:txBody>
          <a:bodyPr/>
          <a:lstStyle/>
          <a:p>
            <a:fld id="{9F76F293-322C-44E2-9D95-40F51A98488B}" type="datetimeFigureOut">
              <a:rPr lang="en-IN" smtClean="0"/>
              <a:t>11-10-2023</a:t>
            </a:fld>
            <a:endParaRPr lang="en-IN"/>
          </a:p>
        </p:txBody>
      </p:sp>
      <p:sp>
        <p:nvSpPr>
          <p:cNvPr id="6" name="Footer Placeholder 5">
            <a:extLst>
              <a:ext uri="{FF2B5EF4-FFF2-40B4-BE49-F238E27FC236}">
                <a16:creationId xmlns:a16="http://schemas.microsoft.com/office/drawing/2014/main" id="{1821C014-14C1-77EA-C3B1-E6DF49740F6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60AF1DF-DBCA-1288-FE87-586C209446F1}"/>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244983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8C04-1951-0FEA-0F98-4EEF9DD2966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2CCB3DC-4559-F498-DD88-4E38FDDCC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0BC6D-ADBF-0536-C26F-F6AB247955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EC74364-F8DD-7065-8C2B-C88FB5853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129D35-6EDF-050B-ED17-3D0630BB36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64E0F66-2D0C-F21F-37B6-3CBD705EE059}"/>
              </a:ext>
            </a:extLst>
          </p:cNvPr>
          <p:cNvSpPr>
            <a:spLocks noGrp="1"/>
          </p:cNvSpPr>
          <p:nvPr>
            <p:ph type="dt" sz="half" idx="10"/>
          </p:nvPr>
        </p:nvSpPr>
        <p:spPr/>
        <p:txBody>
          <a:bodyPr/>
          <a:lstStyle/>
          <a:p>
            <a:fld id="{9F76F293-322C-44E2-9D95-40F51A98488B}" type="datetimeFigureOut">
              <a:rPr lang="en-IN" smtClean="0"/>
              <a:t>11-10-2023</a:t>
            </a:fld>
            <a:endParaRPr lang="en-IN"/>
          </a:p>
        </p:txBody>
      </p:sp>
      <p:sp>
        <p:nvSpPr>
          <p:cNvPr id="8" name="Footer Placeholder 7">
            <a:extLst>
              <a:ext uri="{FF2B5EF4-FFF2-40B4-BE49-F238E27FC236}">
                <a16:creationId xmlns:a16="http://schemas.microsoft.com/office/drawing/2014/main" id="{991F6C1B-1CD4-E9BE-A8AC-30FF225A8E4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367A956-8900-3436-B131-5F061AABC009}"/>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329102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D7CD-26DA-A112-594F-378CB59E7B7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27AF802-43E6-0556-2E8A-A117477093E6}"/>
              </a:ext>
            </a:extLst>
          </p:cNvPr>
          <p:cNvSpPr>
            <a:spLocks noGrp="1"/>
          </p:cNvSpPr>
          <p:nvPr>
            <p:ph type="dt" sz="half" idx="10"/>
          </p:nvPr>
        </p:nvSpPr>
        <p:spPr/>
        <p:txBody>
          <a:bodyPr/>
          <a:lstStyle/>
          <a:p>
            <a:fld id="{9F76F293-322C-44E2-9D95-40F51A98488B}" type="datetimeFigureOut">
              <a:rPr lang="en-IN" smtClean="0"/>
              <a:t>11-10-2023</a:t>
            </a:fld>
            <a:endParaRPr lang="en-IN"/>
          </a:p>
        </p:txBody>
      </p:sp>
      <p:sp>
        <p:nvSpPr>
          <p:cNvPr id="4" name="Footer Placeholder 3">
            <a:extLst>
              <a:ext uri="{FF2B5EF4-FFF2-40B4-BE49-F238E27FC236}">
                <a16:creationId xmlns:a16="http://schemas.microsoft.com/office/drawing/2014/main" id="{DB585DA1-035B-9F75-6AC6-FEFDD9A3625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CAD8365-1E9B-CF0E-842D-DE9D9D17427F}"/>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21644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4471E7-02BB-E10D-71F7-CD9A005A1245}"/>
              </a:ext>
            </a:extLst>
          </p:cNvPr>
          <p:cNvSpPr>
            <a:spLocks noGrp="1"/>
          </p:cNvSpPr>
          <p:nvPr>
            <p:ph type="dt" sz="half" idx="10"/>
          </p:nvPr>
        </p:nvSpPr>
        <p:spPr/>
        <p:txBody>
          <a:bodyPr/>
          <a:lstStyle/>
          <a:p>
            <a:fld id="{9F76F293-322C-44E2-9D95-40F51A98488B}" type="datetimeFigureOut">
              <a:rPr lang="en-IN" smtClean="0"/>
              <a:t>11-10-2023</a:t>
            </a:fld>
            <a:endParaRPr lang="en-IN"/>
          </a:p>
        </p:txBody>
      </p:sp>
      <p:sp>
        <p:nvSpPr>
          <p:cNvPr id="3" name="Footer Placeholder 2">
            <a:extLst>
              <a:ext uri="{FF2B5EF4-FFF2-40B4-BE49-F238E27FC236}">
                <a16:creationId xmlns:a16="http://schemas.microsoft.com/office/drawing/2014/main" id="{ADD301C5-14F9-1A9C-550F-9C7DDAF2A62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8AD312C-2053-CF72-15B7-268290A60156}"/>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1132918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0F8C-285A-5420-1EDB-B12C6D6317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D555B74-4E75-DA52-7646-C44873BBA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A30DCE5-2F88-3394-3AA5-233710E9F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80B6AF-72B6-2177-9456-53F1F488FD26}"/>
              </a:ext>
            </a:extLst>
          </p:cNvPr>
          <p:cNvSpPr>
            <a:spLocks noGrp="1"/>
          </p:cNvSpPr>
          <p:nvPr>
            <p:ph type="dt" sz="half" idx="10"/>
          </p:nvPr>
        </p:nvSpPr>
        <p:spPr/>
        <p:txBody>
          <a:bodyPr/>
          <a:lstStyle/>
          <a:p>
            <a:fld id="{9F76F293-322C-44E2-9D95-40F51A98488B}" type="datetimeFigureOut">
              <a:rPr lang="en-IN" smtClean="0"/>
              <a:t>11-10-2023</a:t>
            </a:fld>
            <a:endParaRPr lang="en-IN"/>
          </a:p>
        </p:txBody>
      </p:sp>
      <p:sp>
        <p:nvSpPr>
          <p:cNvPr id="6" name="Footer Placeholder 5">
            <a:extLst>
              <a:ext uri="{FF2B5EF4-FFF2-40B4-BE49-F238E27FC236}">
                <a16:creationId xmlns:a16="http://schemas.microsoft.com/office/drawing/2014/main" id="{2EC8238B-FD69-E4CF-CFAC-06C777F91D8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1BF2E7-55DD-C941-30EB-BD06E7A44A26}"/>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138705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4A4E8-D4D6-A45D-37D7-489503B4E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36D6D3E-14FC-33F9-5ECC-8A4C409F22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8C8DA50-246E-0620-04A1-3B8D292DB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ADE8E-4698-93EC-A13F-AF72801F7955}"/>
              </a:ext>
            </a:extLst>
          </p:cNvPr>
          <p:cNvSpPr>
            <a:spLocks noGrp="1"/>
          </p:cNvSpPr>
          <p:nvPr>
            <p:ph type="dt" sz="half" idx="10"/>
          </p:nvPr>
        </p:nvSpPr>
        <p:spPr/>
        <p:txBody>
          <a:bodyPr/>
          <a:lstStyle/>
          <a:p>
            <a:fld id="{9F76F293-322C-44E2-9D95-40F51A98488B}" type="datetimeFigureOut">
              <a:rPr lang="en-IN" smtClean="0"/>
              <a:t>11-10-2023</a:t>
            </a:fld>
            <a:endParaRPr lang="en-IN"/>
          </a:p>
        </p:txBody>
      </p:sp>
      <p:sp>
        <p:nvSpPr>
          <p:cNvPr id="6" name="Footer Placeholder 5">
            <a:extLst>
              <a:ext uri="{FF2B5EF4-FFF2-40B4-BE49-F238E27FC236}">
                <a16:creationId xmlns:a16="http://schemas.microsoft.com/office/drawing/2014/main" id="{5565CD5A-01C6-0D46-FDE3-7396F934E3D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706D1A3-CAF8-7072-1CF3-FB6249CDCD81}"/>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356320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5FBD4B-B0A9-51CB-A5C1-C8993D78A1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1935C25-5AA3-BA38-9614-8FB526FB9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9F88E82-20CA-1A8D-687F-125D74D340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6F293-322C-44E2-9D95-40F51A98488B}" type="datetimeFigureOut">
              <a:rPr lang="en-IN" smtClean="0"/>
              <a:t>11-10-2023</a:t>
            </a:fld>
            <a:endParaRPr lang="en-IN"/>
          </a:p>
        </p:txBody>
      </p:sp>
      <p:sp>
        <p:nvSpPr>
          <p:cNvPr id="5" name="Footer Placeholder 4">
            <a:extLst>
              <a:ext uri="{FF2B5EF4-FFF2-40B4-BE49-F238E27FC236}">
                <a16:creationId xmlns:a16="http://schemas.microsoft.com/office/drawing/2014/main" id="{8911E42F-1CD3-C9F6-CD34-00EE6DD096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EC1FF1F-47DC-6555-74C5-5E4C3F1C7C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8290B-B42C-478A-B931-C22D46DFD5C8}" type="slidenum">
              <a:rPr lang="en-IN" smtClean="0"/>
              <a:t>‹#›</a:t>
            </a:fld>
            <a:endParaRPr lang="en-IN"/>
          </a:p>
        </p:txBody>
      </p:sp>
    </p:spTree>
    <p:extLst>
      <p:ext uri="{BB962C8B-B14F-4D97-AF65-F5344CB8AC3E}">
        <p14:creationId xmlns:p14="http://schemas.microsoft.com/office/powerpoint/2010/main" val="255277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4208" y="1033805"/>
            <a:ext cx="9919982" cy="817228"/>
          </a:xfrm>
        </p:spPr>
        <p:txBody>
          <a:bodyPr>
            <a:noAutofit/>
          </a:bodyPr>
          <a:lstStyle/>
          <a:p>
            <a:pPr algn="ctr"/>
            <a:r>
              <a:rPr lang="en-US" sz="4000" dirty="0">
                <a:solidFill>
                  <a:srgbClr val="0070C0"/>
                </a:solidFill>
                <a:latin typeface="Arial Black" pitchFamily="34" charset="0"/>
              </a:rPr>
              <a:t>ORGANIZING</a:t>
            </a:r>
            <a:endParaRPr lang="en-US" sz="4000" dirty="0">
              <a:solidFill>
                <a:srgbClr val="0070C0"/>
              </a:solidFill>
              <a:latin typeface="Bauhaus 93" pitchFamily="82" charset="0"/>
            </a:endParaRPr>
          </a:p>
        </p:txBody>
      </p:sp>
      <p:sp>
        <p:nvSpPr>
          <p:cNvPr id="3" name="Subtitle 2"/>
          <p:cNvSpPr>
            <a:spLocks noGrp="1"/>
          </p:cNvSpPr>
          <p:nvPr>
            <p:ph type="subTitle" idx="1"/>
          </p:nvPr>
        </p:nvSpPr>
        <p:spPr>
          <a:xfrm>
            <a:off x="3305263" y="4800600"/>
            <a:ext cx="6727970" cy="1905000"/>
          </a:xfrm>
        </p:spPr>
        <p:txBody>
          <a:bodyPr>
            <a:normAutofit/>
          </a:bodyPr>
          <a:lstStyle/>
          <a:p>
            <a:pPr algn="ctr"/>
            <a:r>
              <a:rPr lang="en-US" sz="3200" b="1" dirty="0">
                <a:solidFill>
                  <a:srgbClr val="002060"/>
                </a:solidFill>
              </a:rPr>
              <a:t>Dr Prabhat K. Dwivedi</a:t>
            </a:r>
          </a:p>
          <a:p>
            <a:pPr algn="ctr"/>
            <a:r>
              <a:rPr lang="en-US" b="1" dirty="0">
                <a:solidFill>
                  <a:srgbClr val="0070C0"/>
                </a:solidFill>
              </a:rPr>
              <a:t>Associate Professor</a:t>
            </a:r>
          </a:p>
          <a:p>
            <a:pPr algn="ctr"/>
            <a:r>
              <a:rPr lang="en-US" b="1" dirty="0">
                <a:solidFill>
                  <a:srgbClr val="0070C0"/>
                </a:solidFill>
              </a:rPr>
              <a:t>Deptt. of Business Management, </a:t>
            </a:r>
          </a:p>
          <a:p>
            <a:pPr algn="ctr"/>
            <a:r>
              <a:rPr lang="en-US" b="1" dirty="0">
                <a:solidFill>
                  <a:srgbClr val="0070C0"/>
                </a:solidFill>
              </a:rPr>
              <a:t>CSJM University, Kanpur, India</a:t>
            </a:r>
          </a:p>
          <a:p>
            <a:pPr algn="ctr"/>
            <a:endParaRPr lang="en-US" sz="2000" dirty="0">
              <a:solidFill>
                <a:srgbClr val="00B050"/>
              </a:solidFill>
            </a:endParaRPr>
          </a:p>
        </p:txBody>
      </p:sp>
      <p:pic>
        <p:nvPicPr>
          <p:cNvPr id="9" name="Picture 8" descr="Universities | PIM"/>
          <p:cNvPicPr/>
          <p:nvPr/>
        </p:nvPicPr>
        <p:blipFill>
          <a:blip r:embed="rId2"/>
          <a:srcRect l="2301" t="2229" r="1848" b="2229"/>
          <a:stretch>
            <a:fillRect/>
          </a:stretch>
        </p:blipFill>
        <p:spPr bwMode="auto">
          <a:xfrm>
            <a:off x="265651" y="2256639"/>
            <a:ext cx="1676400" cy="1676400"/>
          </a:xfrm>
          <a:prstGeom prst="rect">
            <a:avLst/>
          </a:prstGeom>
          <a:noFill/>
          <a:ln w="9525">
            <a:noFill/>
            <a:miter lim="800000"/>
            <a:headEnd/>
            <a:tailEnd/>
          </a:ln>
        </p:spPr>
      </p:pic>
      <p:pic>
        <p:nvPicPr>
          <p:cNvPr id="4" name="Picture 3" descr="Principles Of Management">
            <a:extLst>
              <a:ext uri="{FF2B5EF4-FFF2-40B4-BE49-F238E27FC236}">
                <a16:creationId xmlns:a16="http://schemas.microsoft.com/office/drawing/2014/main" id="{14AB227C-E367-FDF4-4533-3E3847168111}"/>
              </a:ext>
            </a:extLst>
          </p:cNvPr>
          <p:cNvPicPr>
            <a:picLocks noChangeAspect="1"/>
          </p:cNvPicPr>
          <p:nvPr/>
        </p:nvPicPr>
        <p:blipFill rotWithShape="1">
          <a:blip r:embed="rId3">
            <a:extLst>
              <a:ext uri="{28A0092B-C50C-407E-A947-70E740481C1C}">
                <a14:useLocalDpi xmlns:a14="http://schemas.microsoft.com/office/drawing/2010/main" val="0"/>
              </a:ext>
            </a:extLst>
          </a:blip>
          <a:srcRect l="11492" t="43711" r="8240" b="21192"/>
          <a:stretch/>
        </p:blipFill>
        <p:spPr bwMode="auto">
          <a:xfrm>
            <a:off x="4913121" y="2057401"/>
            <a:ext cx="4042157" cy="2337594"/>
          </a:xfrm>
          <a:prstGeom prst="rect">
            <a:avLst/>
          </a:prstGeom>
          <a:noFill/>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66BF8AFC-2C96-8377-074B-76C24B8EF310}"/>
              </a:ext>
            </a:extLst>
          </p:cNvPr>
          <p:cNvSpPr txBox="1">
            <a:spLocks/>
          </p:cNvSpPr>
          <p:nvPr/>
        </p:nvSpPr>
        <p:spPr>
          <a:xfrm>
            <a:off x="1828799" y="4267200"/>
            <a:ext cx="9454393" cy="598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sz="2800" dirty="0">
                <a:solidFill>
                  <a:srgbClr val="C00000"/>
                </a:solidFill>
                <a:latin typeface="Arial Black" pitchFamily="34" charset="0"/>
              </a:rPr>
              <a:t>Sub: PRINCIPLES OF MANAGEMENT</a:t>
            </a:r>
            <a:endParaRPr lang="en-US" sz="2800" dirty="0">
              <a:solidFill>
                <a:srgbClr val="C00000"/>
              </a:solidFill>
              <a:latin typeface="Bauhaus 93"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68F9E-4959-F9AC-8C79-1CF03931260B}"/>
              </a:ext>
            </a:extLst>
          </p:cNvPr>
          <p:cNvSpPr>
            <a:spLocks noGrp="1"/>
          </p:cNvSpPr>
          <p:nvPr>
            <p:ph type="title"/>
          </p:nvPr>
        </p:nvSpPr>
        <p:spPr>
          <a:xfrm>
            <a:off x="348343" y="365126"/>
            <a:ext cx="11416937" cy="618943"/>
          </a:xfrm>
        </p:spPr>
        <p:txBody>
          <a:bodyPr>
            <a:normAutofit fontScale="90000"/>
          </a:bodyPr>
          <a:lstStyle/>
          <a:p>
            <a:r>
              <a:rPr lang="en-US" sz="4400" b="1" dirty="0">
                <a:solidFill>
                  <a:srgbClr val="00B050"/>
                </a:solidFill>
              </a:rPr>
              <a:t>Relationship b/w Formal and Informal Organizations</a:t>
            </a:r>
            <a:endParaRPr lang="en-IN" b="1" dirty="0">
              <a:solidFill>
                <a:srgbClr val="00B050"/>
              </a:solidFill>
            </a:endParaRPr>
          </a:p>
        </p:txBody>
      </p:sp>
      <p:graphicFrame>
        <p:nvGraphicFramePr>
          <p:cNvPr id="4" name="Table 3">
            <a:extLst>
              <a:ext uri="{FF2B5EF4-FFF2-40B4-BE49-F238E27FC236}">
                <a16:creationId xmlns:a16="http://schemas.microsoft.com/office/drawing/2014/main" id="{03B69753-4E10-6B02-3E83-A934DE27A1AE}"/>
              </a:ext>
            </a:extLst>
          </p:cNvPr>
          <p:cNvGraphicFramePr>
            <a:graphicFrameLocks noGrp="1"/>
          </p:cNvGraphicFramePr>
          <p:nvPr>
            <p:extLst>
              <p:ext uri="{D42A27DB-BD31-4B8C-83A1-F6EECF244321}">
                <p14:modId xmlns:p14="http://schemas.microsoft.com/office/powerpoint/2010/main" val="4220343633"/>
              </p:ext>
            </p:extLst>
          </p:nvPr>
        </p:nvGraphicFramePr>
        <p:xfrm>
          <a:off x="583474" y="1210492"/>
          <a:ext cx="11059886" cy="5092588"/>
        </p:xfrm>
        <a:graphic>
          <a:graphicData uri="http://schemas.openxmlformats.org/drawingml/2006/table">
            <a:tbl>
              <a:tblPr firstRow="1" bandRow="1">
                <a:tableStyleId>{5C22544A-7EE6-4342-B048-85BDC9FD1C3A}</a:tableStyleId>
              </a:tblPr>
              <a:tblGrid>
                <a:gridCol w="5529943">
                  <a:extLst>
                    <a:ext uri="{9D8B030D-6E8A-4147-A177-3AD203B41FA5}">
                      <a16:colId xmlns:a16="http://schemas.microsoft.com/office/drawing/2014/main" val="138924819"/>
                    </a:ext>
                  </a:extLst>
                </a:gridCol>
                <a:gridCol w="5529943">
                  <a:extLst>
                    <a:ext uri="{9D8B030D-6E8A-4147-A177-3AD203B41FA5}">
                      <a16:colId xmlns:a16="http://schemas.microsoft.com/office/drawing/2014/main" val="2316964315"/>
                    </a:ext>
                  </a:extLst>
                </a:gridCol>
              </a:tblGrid>
              <a:tr h="442211">
                <a:tc>
                  <a:txBody>
                    <a:bodyPr/>
                    <a:lstStyle/>
                    <a:p>
                      <a:r>
                        <a:rPr lang="en-US" sz="1800" dirty="0"/>
                        <a:t>Formal Organizations </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Informal Organizations</a:t>
                      </a:r>
                    </a:p>
                  </a:txBody>
                  <a:tcPr/>
                </a:tc>
                <a:extLst>
                  <a:ext uri="{0D108BD9-81ED-4DB2-BD59-A6C34878D82A}">
                    <a16:rowId xmlns:a16="http://schemas.microsoft.com/office/drawing/2014/main" val="3097750606"/>
                  </a:ext>
                </a:extLst>
              </a:tr>
              <a:tr h="1099206">
                <a:tc>
                  <a:txBody>
                    <a:bodyPr/>
                    <a:lstStyle/>
                    <a:p>
                      <a:r>
                        <a:rPr lang="en-US" dirty="0"/>
                        <a:t>Formal Organization is an organization in which job of each member clearly defined, whose authority, responsibility and accountability fixed</a:t>
                      </a:r>
                      <a:endParaRPr lang="en-IN" dirty="0"/>
                    </a:p>
                  </a:txBody>
                  <a:tcPr/>
                </a:tc>
                <a:tc>
                  <a:txBody>
                    <a:bodyPr/>
                    <a:lstStyle/>
                    <a:p>
                      <a:r>
                        <a:rPr lang="en-US" dirty="0"/>
                        <a:t>Informal Organization is formed within the formal organization as a network of the interpersonal relationship when people interact with each other.</a:t>
                      </a:r>
                      <a:endParaRPr lang="en-IN" dirty="0"/>
                    </a:p>
                  </a:txBody>
                  <a:tcPr/>
                </a:tc>
                <a:extLst>
                  <a:ext uri="{0D108BD9-81ED-4DB2-BD59-A6C34878D82A}">
                    <a16:rowId xmlns:a16="http://schemas.microsoft.com/office/drawing/2014/main" val="2660150110"/>
                  </a:ext>
                </a:extLst>
              </a:tr>
              <a:tr h="442211">
                <a:tc>
                  <a:txBody>
                    <a:bodyPr/>
                    <a:lstStyle/>
                    <a:p>
                      <a:r>
                        <a:rPr lang="en-US" dirty="0"/>
                        <a:t>Formal organization originates from the set</a:t>
                      </a:r>
                    </a:p>
                    <a:p>
                      <a:r>
                        <a:rPr lang="en-US" dirty="0"/>
                        <a:t>organizational structure</a:t>
                      </a:r>
                      <a:endParaRPr lang="en-IN" dirty="0"/>
                    </a:p>
                  </a:txBody>
                  <a:tcPr/>
                </a:tc>
                <a:tc>
                  <a:txBody>
                    <a:bodyPr/>
                    <a:lstStyle/>
                    <a:p>
                      <a:r>
                        <a:rPr lang="en-US" dirty="0"/>
                        <a:t>informal organization originates from</a:t>
                      </a:r>
                    </a:p>
                    <a:p>
                      <a:r>
                        <a:rPr lang="en-US" dirty="0"/>
                        <a:t>formal organization</a:t>
                      </a:r>
                      <a:endParaRPr lang="en-IN" dirty="0"/>
                    </a:p>
                  </a:txBody>
                  <a:tcPr/>
                </a:tc>
                <a:extLst>
                  <a:ext uri="{0D108BD9-81ED-4DB2-BD59-A6C34878D82A}">
                    <a16:rowId xmlns:a16="http://schemas.microsoft.com/office/drawing/2014/main" val="1324446659"/>
                  </a:ext>
                </a:extLst>
              </a:tr>
              <a:tr h="442211">
                <a:tc>
                  <a:txBody>
                    <a:bodyPr/>
                    <a:lstStyle/>
                    <a:p>
                      <a:r>
                        <a:rPr lang="en-US" dirty="0"/>
                        <a:t>Formal organization can work</a:t>
                      </a:r>
                    </a:p>
                    <a:p>
                      <a:r>
                        <a:rPr lang="en-US" dirty="0"/>
                        <a:t>independent</a:t>
                      </a:r>
                      <a:endParaRPr lang="en-IN" dirty="0"/>
                    </a:p>
                  </a:txBody>
                  <a:tcPr/>
                </a:tc>
                <a:tc>
                  <a:txBody>
                    <a:bodyPr/>
                    <a:lstStyle/>
                    <a:p>
                      <a:r>
                        <a:rPr lang="en-US" dirty="0"/>
                        <a:t>Informal organization depends totally upon</a:t>
                      </a:r>
                    </a:p>
                    <a:p>
                      <a:r>
                        <a:rPr lang="en-US" dirty="0"/>
                        <a:t>the formal organization.</a:t>
                      </a:r>
                      <a:endParaRPr lang="en-IN" dirty="0"/>
                    </a:p>
                  </a:txBody>
                  <a:tcPr/>
                </a:tc>
                <a:extLst>
                  <a:ext uri="{0D108BD9-81ED-4DB2-BD59-A6C34878D82A}">
                    <a16:rowId xmlns:a16="http://schemas.microsoft.com/office/drawing/2014/main" val="927592336"/>
                  </a:ext>
                </a:extLst>
              </a:tr>
              <a:tr h="442211">
                <a:tc>
                  <a:txBody>
                    <a:bodyPr/>
                    <a:lstStyle/>
                    <a:p>
                      <a:r>
                        <a:rPr lang="en-US" dirty="0"/>
                        <a:t>The formal organization is goal-oriented </a:t>
                      </a:r>
                      <a:endParaRPr lang="en-IN" dirty="0"/>
                    </a:p>
                  </a:txBody>
                  <a:tcPr/>
                </a:tc>
                <a:tc>
                  <a:txBody>
                    <a:bodyPr/>
                    <a:lstStyle/>
                    <a:p>
                      <a:r>
                        <a:rPr lang="en-US" dirty="0"/>
                        <a:t>An informal organization, on the other hand,</a:t>
                      </a:r>
                    </a:p>
                    <a:p>
                      <a:r>
                        <a:rPr lang="en-US" dirty="0"/>
                        <a:t>develops automatically and</a:t>
                      </a:r>
                    </a:p>
                    <a:p>
                      <a:r>
                        <a:rPr lang="en-US" dirty="0"/>
                        <a:t>spontaneously.</a:t>
                      </a:r>
                      <a:endParaRPr lang="en-IN" dirty="0"/>
                    </a:p>
                  </a:txBody>
                  <a:tcPr/>
                </a:tc>
                <a:extLst>
                  <a:ext uri="{0D108BD9-81ED-4DB2-BD59-A6C34878D82A}">
                    <a16:rowId xmlns:a16="http://schemas.microsoft.com/office/drawing/2014/main" val="1077509287"/>
                  </a:ext>
                </a:extLst>
              </a:tr>
              <a:tr h="442211">
                <a:tc>
                  <a:txBody>
                    <a:bodyPr/>
                    <a:lstStyle/>
                    <a:p>
                      <a:r>
                        <a:rPr lang="en-US" dirty="0"/>
                        <a:t>The </a:t>
                      </a:r>
                      <a:r>
                        <a:rPr lang="en-US" dirty="0" err="1"/>
                        <a:t>behaviour</a:t>
                      </a:r>
                      <a:r>
                        <a:rPr lang="en-US" dirty="0"/>
                        <a:t> of the members of the formal</a:t>
                      </a:r>
                    </a:p>
                    <a:p>
                      <a:r>
                        <a:rPr lang="en-US" dirty="0"/>
                        <a:t>group is according to rules and regulations set</a:t>
                      </a:r>
                    </a:p>
                    <a:p>
                      <a:r>
                        <a:rPr lang="en-US" dirty="0"/>
                        <a:t>by the management.</a:t>
                      </a:r>
                      <a:endParaRPr lang="en-IN" dirty="0"/>
                    </a:p>
                  </a:txBody>
                  <a:tcPr/>
                </a:tc>
                <a:tc>
                  <a:txBody>
                    <a:bodyPr/>
                    <a:lstStyle/>
                    <a:p>
                      <a:r>
                        <a:rPr lang="en-US" dirty="0"/>
                        <a:t>The </a:t>
                      </a:r>
                      <a:r>
                        <a:rPr lang="en-US" dirty="0" err="1"/>
                        <a:t>behaviour</a:t>
                      </a:r>
                      <a:r>
                        <a:rPr lang="en-US" dirty="0"/>
                        <a:t> of the members of the informal</a:t>
                      </a:r>
                    </a:p>
                    <a:p>
                      <a:r>
                        <a:rPr lang="en-US" dirty="0"/>
                        <a:t>group is according to the individual and group</a:t>
                      </a:r>
                    </a:p>
                    <a:p>
                      <a:r>
                        <a:rPr lang="en-US" dirty="0"/>
                        <a:t>Interests.</a:t>
                      </a:r>
                      <a:endParaRPr lang="en-IN" dirty="0"/>
                    </a:p>
                  </a:txBody>
                  <a:tcPr/>
                </a:tc>
                <a:extLst>
                  <a:ext uri="{0D108BD9-81ED-4DB2-BD59-A6C34878D82A}">
                    <a16:rowId xmlns:a16="http://schemas.microsoft.com/office/drawing/2014/main" val="1195448858"/>
                  </a:ext>
                </a:extLst>
              </a:tr>
              <a:tr h="442211">
                <a:tc>
                  <a:txBody>
                    <a:bodyPr/>
                    <a:lstStyle/>
                    <a:p>
                      <a:r>
                        <a:rPr lang="en-IN" dirty="0"/>
                        <a:t>Focus on Work Performance </a:t>
                      </a:r>
                    </a:p>
                  </a:txBody>
                  <a:tcPr/>
                </a:tc>
                <a:tc>
                  <a:txBody>
                    <a:bodyPr/>
                    <a:lstStyle/>
                    <a:p>
                      <a:r>
                        <a:rPr lang="en-IN" dirty="0"/>
                        <a:t>Focus on Interpersonal relationship</a:t>
                      </a:r>
                    </a:p>
                  </a:txBody>
                  <a:tcPr/>
                </a:tc>
                <a:extLst>
                  <a:ext uri="{0D108BD9-81ED-4DB2-BD59-A6C34878D82A}">
                    <a16:rowId xmlns:a16="http://schemas.microsoft.com/office/drawing/2014/main" val="485591902"/>
                  </a:ext>
                </a:extLst>
              </a:tr>
            </a:tbl>
          </a:graphicData>
        </a:graphic>
      </p:graphicFrame>
    </p:spTree>
    <p:extLst>
      <p:ext uri="{BB962C8B-B14F-4D97-AF65-F5344CB8AC3E}">
        <p14:creationId xmlns:p14="http://schemas.microsoft.com/office/powerpoint/2010/main" val="298177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4FEA-F824-C077-6495-824614EAA297}"/>
              </a:ext>
            </a:extLst>
          </p:cNvPr>
          <p:cNvSpPr>
            <a:spLocks noGrp="1"/>
          </p:cNvSpPr>
          <p:nvPr>
            <p:ph type="title"/>
          </p:nvPr>
        </p:nvSpPr>
        <p:spPr>
          <a:xfrm>
            <a:off x="838200" y="365126"/>
            <a:ext cx="10515600" cy="749572"/>
          </a:xfrm>
        </p:spPr>
        <p:txBody>
          <a:bodyPr/>
          <a:lstStyle/>
          <a:p>
            <a:r>
              <a:rPr lang="en-US" b="1" dirty="0">
                <a:solidFill>
                  <a:srgbClr val="00B050"/>
                </a:solidFill>
              </a:rPr>
              <a:t>Features of Formal </a:t>
            </a:r>
            <a:r>
              <a:rPr lang="en-US" b="1" dirty="0" err="1">
                <a:solidFill>
                  <a:srgbClr val="00B050"/>
                </a:solidFill>
              </a:rPr>
              <a:t>organisation</a:t>
            </a:r>
            <a:endParaRPr lang="en-IN" b="1" dirty="0">
              <a:solidFill>
                <a:srgbClr val="00B050"/>
              </a:solidFill>
            </a:endParaRPr>
          </a:p>
        </p:txBody>
      </p:sp>
      <p:sp>
        <p:nvSpPr>
          <p:cNvPr id="3" name="Content Placeholder 2">
            <a:extLst>
              <a:ext uri="{FF2B5EF4-FFF2-40B4-BE49-F238E27FC236}">
                <a16:creationId xmlns:a16="http://schemas.microsoft.com/office/drawing/2014/main" id="{15B1DC66-7390-46A2-E95B-B35E2312F5A1}"/>
              </a:ext>
            </a:extLst>
          </p:cNvPr>
          <p:cNvSpPr>
            <a:spLocks noGrp="1"/>
          </p:cNvSpPr>
          <p:nvPr>
            <p:ph idx="1"/>
          </p:nvPr>
        </p:nvSpPr>
        <p:spPr>
          <a:xfrm>
            <a:off x="838200" y="1436914"/>
            <a:ext cx="10515600" cy="4740049"/>
          </a:xfrm>
        </p:spPr>
        <p:txBody>
          <a:bodyPr>
            <a:normAutofit fontScale="92500"/>
          </a:bodyPr>
          <a:lstStyle/>
          <a:p>
            <a:r>
              <a:rPr lang="en-US" dirty="0"/>
              <a:t>The formal </a:t>
            </a:r>
            <a:r>
              <a:rPr lang="en-US" dirty="0" err="1"/>
              <a:t>organisational</a:t>
            </a:r>
            <a:r>
              <a:rPr lang="en-US" dirty="0"/>
              <a:t> structure is created intentionally by the process of </a:t>
            </a:r>
            <a:r>
              <a:rPr lang="en-US" dirty="0" err="1"/>
              <a:t>organising</a:t>
            </a:r>
            <a:r>
              <a:rPr lang="en-US" dirty="0"/>
              <a:t>.</a:t>
            </a:r>
          </a:p>
          <a:p>
            <a:r>
              <a:rPr lang="en-US" dirty="0"/>
              <a:t>The purpose of formal </a:t>
            </a:r>
            <a:r>
              <a:rPr lang="en-US" dirty="0" err="1"/>
              <a:t>organisation</a:t>
            </a:r>
            <a:r>
              <a:rPr lang="en-US" dirty="0"/>
              <a:t> structure is achievement of </a:t>
            </a:r>
            <a:r>
              <a:rPr lang="en-US" dirty="0" err="1"/>
              <a:t>organisational</a:t>
            </a:r>
            <a:r>
              <a:rPr lang="en-US" dirty="0"/>
              <a:t> goal.</a:t>
            </a:r>
          </a:p>
          <a:p>
            <a:r>
              <a:rPr lang="en-US" dirty="0"/>
              <a:t>In formal </a:t>
            </a:r>
            <a:r>
              <a:rPr lang="en-US" dirty="0" err="1"/>
              <a:t>organisational</a:t>
            </a:r>
            <a:r>
              <a:rPr lang="en-US" dirty="0"/>
              <a:t> structure each individual is assigned a specific job.</a:t>
            </a:r>
          </a:p>
          <a:p>
            <a:r>
              <a:rPr lang="en-US" dirty="0"/>
              <a:t>In formal </a:t>
            </a:r>
            <a:r>
              <a:rPr lang="en-US" dirty="0" err="1"/>
              <a:t>organisation</a:t>
            </a:r>
            <a:r>
              <a:rPr lang="en-US" dirty="0"/>
              <a:t> every individual is assigned a fixed authority or decision-making power.</a:t>
            </a:r>
          </a:p>
          <a:p>
            <a:r>
              <a:rPr lang="en-US" dirty="0"/>
              <a:t>Formal </a:t>
            </a:r>
            <a:r>
              <a:rPr lang="en-US" dirty="0" err="1"/>
              <a:t>organisational</a:t>
            </a:r>
            <a:r>
              <a:rPr lang="en-US" dirty="0"/>
              <a:t> structure results in creation of superior-subordinate relations.</a:t>
            </a:r>
          </a:p>
          <a:p>
            <a:r>
              <a:rPr lang="en-US" dirty="0"/>
              <a:t>Formal </a:t>
            </a:r>
            <a:r>
              <a:rPr lang="en-US" dirty="0" err="1"/>
              <a:t>organisational</a:t>
            </a:r>
            <a:r>
              <a:rPr lang="en-US" dirty="0"/>
              <a:t> structure creates a scalar chain of communication in the </a:t>
            </a:r>
            <a:r>
              <a:rPr lang="en-US" dirty="0" err="1"/>
              <a:t>organisation</a:t>
            </a:r>
            <a:r>
              <a:rPr lang="en-US" dirty="0"/>
              <a:t>.</a:t>
            </a:r>
            <a:endParaRPr lang="en-IN" dirty="0"/>
          </a:p>
        </p:txBody>
      </p:sp>
    </p:spTree>
    <p:extLst>
      <p:ext uri="{BB962C8B-B14F-4D97-AF65-F5344CB8AC3E}">
        <p14:creationId xmlns:p14="http://schemas.microsoft.com/office/powerpoint/2010/main" val="112299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C01C-3B59-EB03-9012-5512A83383B7}"/>
              </a:ext>
            </a:extLst>
          </p:cNvPr>
          <p:cNvSpPr>
            <a:spLocks noGrp="1"/>
          </p:cNvSpPr>
          <p:nvPr>
            <p:ph type="title"/>
          </p:nvPr>
        </p:nvSpPr>
        <p:spPr>
          <a:xfrm>
            <a:off x="838200" y="156121"/>
            <a:ext cx="10515600" cy="584108"/>
          </a:xfrm>
        </p:spPr>
        <p:txBody>
          <a:bodyPr>
            <a:normAutofit fontScale="90000"/>
          </a:bodyPr>
          <a:lstStyle/>
          <a:p>
            <a:r>
              <a:rPr lang="en-US" b="1" dirty="0">
                <a:solidFill>
                  <a:srgbClr val="00B050"/>
                </a:solidFill>
              </a:rPr>
              <a:t>Advantages of Formal </a:t>
            </a:r>
            <a:r>
              <a:rPr lang="en-US" b="1" dirty="0" err="1">
                <a:solidFill>
                  <a:srgbClr val="00B050"/>
                </a:solidFill>
              </a:rPr>
              <a:t>Organisation</a:t>
            </a:r>
            <a:endParaRPr lang="en-IN" dirty="0">
              <a:solidFill>
                <a:srgbClr val="00B050"/>
              </a:solidFill>
            </a:endParaRPr>
          </a:p>
        </p:txBody>
      </p:sp>
      <p:sp>
        <p:nvSpPr>
          <p:cNvPr id="3" name="Content Placeholder 2">
            <a:extLst>
              <a:ext uri="{FF2B5EF4-FFF2-40B4-BE49-F238E27FC236}">
                <a16:creationId xmlns:a16="http://schemas.microsoft.com/office/drawing/2014/main" id="{3E639B5D-4002-D5AF-C713-4F6165BF02B4}"/>
              </a:ext>
            </a:extLst>
          </p:cNvPr>
          <p:cNvSpPr>
            <a:spLocks noGrp="1"/>
          </p:cNvSpPr>
          <p:nvPr>
            <p:ph idx="1"/>
          </p:nvPr>
        </p:nvSpPr>
        <p:spPr>
          <a:xfrm>
            <a:off x="838200" y="849720"/>
            <a:ext cx="11075126" cy="5538652"/>
          </a:xfrm>
        </p:spPr>
        <p:txBody>
          <a:bodyPr>
            <a:noAutofit/>
          </a:bodyPr>
          <a:lstStyle/>
          <a:p>
            <a:r>
              <a:rPr lang="en-US" sz="2000" b="1" dirty="0"/>
              <a:t>Systematic Working:</a:t>
            </a:r>
          </a:p>
          <a:p>
            <a:pPr marL="0" indent="0">
              <a:buNone/>
            </a:pPr>
            <a:r>
              <a:rPr lang="en-US" sz="2000" dirty="0"/>
              <a:t>    Formal </a:t>
            </a:r>
            <a:r>
              <a:rPr lang="en-US" sz="2000" dirty="0" err="1"/>
              <a:t>organisation</a:t>
            </a:r>
            <a:r>
              <a:rPr lang="en-US" sz="2000" dirty="0"/>
              <a:t> structure results in systematic and smooth functioning of an </a:t>
            </a:r>
            <a:r>
              <a:rPr lang="en-US" sz="2000" dirty="0" err="1"/>
              <a:t>organisation</a:t>
            </a:r>
            <a:r>
              <a:rPr lang="en-US" sz="2000" dirty="0"/>
              <a:t>.</a:t>
            </a:r>
          </a:p>
          <a:p>
            <a:r>
              <a:rPr lang="en-US" sz="2000" b="1" dirty="0"/>
              <a:t>Achievement of </a:t>
            </a:r>
            <a:r>
              <a:rPr lang="en-US" sz="2000" b="1" dirty="0" err="1"/>
              <a:t>Organisational</a:t>
            </a:r>
            <a:r>
              <a:rPr lang="en-US" sz="2000" b="1" dirty="0"/>
              <a:t> Objectives:</a:t>
            </a:r>
          </a:p>
          <a:p>
            <a:pPr marL="0" indent="0">
              <a:buNone/>
            </a:pPr>
            <a:r>
              <a:rPr lang="en-US" sz="2000" dirty="0"/>
              <a:t>    Formal </a:t>
            </a:r>
            <a:r>
              <a:rPr lang="en-US" sz="2000" dirty="0" err="1"/>
              <a:t>organisational</a:t>
            </a:r>
            <a:r>
              <a:rPr lang="en-US" sz="2000" dirty="0"/>
              <a:t> structure is established to achieve </a:t>
            </a:r>
            <a:r>
              <a:rPr lang="en-US" sz="2000" dirty="0" err="1"/>
              <a:t>organisational</a:t>
            </a:r>
            <a:r>
              <a:rPr lang="en-US" sz="2000" dirty="0"/>
              <a:t> objectives.</a:t>
            </a:r>
          </a:p>
          <a:p>
            <a:r>
              <a:rPr lang="en-US" sz="2000" b="1" dirty="0"/>
              <a:t>No Overlapping of Work:</a:t>
            </a:r>
          </a:p>
          <a:p>
            <a:pPr marL="0" indent="0">
              <a:buNone/>
            </a:pPr>
            <a:r>
              <a:rPr lang="en-US" sz="2000" dirty="0"/>
              <a:t>    In formal </a:t>
            </a:r>
            <a:r>
              <a:rPr lang="en-US" sz="2000" dirty="0" err="1"/>
              <a:t>organisation</a:t>
            </a:r>
            <a:r>
              <a:rPr lang="en-US" sz="2000" dirty="0"/>
              <a:t> structure work is systematically divided among various departments and </a:t>
            </a:r>
          </a:p>
          <a:p>
            <a:pPr marL="0" indent="0">
              <a:buNone/>
            </a:pPr>
            <a:r>
              <a:rPr lang="en-US" sz="2000" dirty="0"/>
              <a:t>    employees. So there is no chance of duplication or overlapping of work.</a:t>
            </a:r>
          </a:p>
          <a:p>
            <a:r>
              <a:rPr lang="en-US" sz="2000" b="1" dirty="0"/>
              <a:t>Co-ordination:</a:t>
            </a:r>
          </a:p>
          <a:p>
            <a:pPr marL="0" indent="0">
              <a:buNone/>
            </a:pPr>
            <a:r>
              <a:rPr lang="en-US" sz="2000" dirty="0"/>
              <a:t>     Formal </a:t>
            </a:r>
            <a:r>
              <a:rPr lang="en-US" sz="2000" dirty="0" err="1"/>
              <a:t>organisational</a:t>
            </a:r>
            <a:r>
              <a:rPr lang="en-US" sz="2000" dirty="0"/>
              <a:t> structure results in coordinating the activities of various departments.</a:t>
            </a:r>
          </a:p>
          <a:p>
            <a:r>
              <a:rPr lang="en-US" sz="2000" b="1" dirty="0"/>
              <a:t>Creation of Chain of Command:</a:t>
            </a:r>
          </a:p>
          <a:p>
            <a:pPr marL="0" indent="0">
              <a:buNone/>
            </a:pPr>
            <a:r>
              <a:rPr lang="en-US" sz="2000" dirty="0"/>
              <a:t>    Formal </a:t>
            </a:r>
            <a:r>
              <a:rPr lang="en-US" sz="2000" dirty="0" err="1"/>
              <a:t>organisational</a:t>
            </a:r>
            <a:r>
              <a:rPr lang="en-US" sz="2000" dirty="0"/>
              <a:t> structure clearly defines superior subordinate relationship, i.e.,  who reports  to </a:t>
            </a:r>
          </a:p>
          <a:p>
            <a:pPr marL="0" indent="0">
              <a:buNone/>
            </a:pPr>
            <a:r>
              <a:rPr lang="en-US" sz="2000" dirty="0"/>
              <a:t>    whom.</a:t>
            </a:r>
          </a:p>
          <a:p>
            <a:r>
              <a:rPr lang="en-US" sz="2000" b="1" dirty="0"/>
              <a:t>More Emphasis on Work:</a:t>
            </a:r>
          </a:p>
          <a:p>
            <a:pPr marL="0" indent="0">
              <a:buNone/>
            </a:pPr>
            <a:r>
              <a:rPr lang="en-US" sz="2000" dirty="0"/>
              <a:t>    Formal </a:t>
            </a:r>
            <a:r>
              <a:rPr lang="en-US" sz="2000" dirty="0" err="1"/>
              <a:t>organisational</a:t>
            </a:r>
            <a:r>
              <a:rPr lang="en-US" sz="2000" dirty="0"/>
              <a:t> structure lays more emphasis on work than interpersonal relations.</a:t>
            </a:r>
          </a:p>
        </p:txBody>
      </p:sp>
    </p:spTree>
    <p:extLst>
      <p:ext uri="{BB962C8B-B14F-4D97-AF65-F5344CB8AC3E}">
        <p14:creationId xmlns:p14="http://schemas.microsoft.com/office/powerpoint/2010/main" val="415733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EAC67-BA27-9AD5-914F-DAC2F4E6BC53}"/>
              </a:ext>
            </a:extLst>
          </p:cNvPr>
          <p:cNvSpPr>
            <a:spLocks noGrp="1"/>
          </p:cNvSpPr>
          <p:nvPr>
            <p:ph type="title"/>
          </p:nvPr>
        </p:nvSpPr>
        <p:spPr>
          <a:xfrm>
            <a:off x="838200" y="365126"/>
            <a:ext cx="10515600" cy="967286"/>
          </a:xfrm>
        </p:spPr>
        <p:txBody>
          <a:bodyPr>
            <a:normAutofit fontScale="90000"/>
          </a:bodyPr>
          <a:lstStyle/>
          <a:p>
            <a:r>
              <a:rPr lang="en-US" b="1" dirty="0">
                <a:solidFill>
                  <a:srgbClr val="00B050"/>
                </a:solidFill>
              </a:rPr>
              <a:t>Disadvantages of Formal </a:t>
            </a:r>
            <a:r>
              <a:rPr lang="en-US" b="1" dirty="0" err="1">
                <a:solidFill>
                  <a:srgbClr val="00B050"/>
                </a:solidFill>
              </a:rPr>
              <a:t>Organisation</a:t>
            </a:r>
            <a:br>
              <a:rPr lang="en-US" dirty="0"/>
            </a:br>
            <a:endParaRPr lang="en-IN" dirty="0"/>
          </a:p>
        </p:txBody>
      </p:sp>
      <p:sp>
        <p:nvSpPr>
          <p:cNvPr id="3" name="Content Placeholder 2">
            <a:extLst>
              <a:ext uri="{FF2B5EF4-FFF2-40B4-BE49-F238E27FC236}">
                <a16:creationId xmlns:a16="http://schemas.microsoft.com/office/drawing/2014/main" id="{A4301C1F-2793-F9E4-440A-C4D53F9F0A62}"/>
              </a:ext>
            </a:extLst>
          </p:cNvPr>
          <p:cNvSpPr>
            <a:spLocks noGrp="1"/>
          </p:cNvSpPr>
          <p:nvPr>
            <p:ph idx="1"/>
          </p:nvPr>
        </p:nvSpPr>
        <p:spPr>
          <a:xfrm>
            <a:off x="838200" y="1332412"/>
            <a:ext cx="10515600" cy="4844551"/>
          </a:xfrm>
        </p:spPr>
        <p:txBody>
          <a:bodyPr>
            <a:normAutofit/>
          </a:bodyPr>
          <a:lstStyle/>
          <a:p>
            <a:r>
              <a:rPr lang="en-US" b="1" dirty="0"/>
              <a:t>Delay in Action:</a:t>
            </a:r>
          </a:p>
          <a:p>
            <a:pPr marL="0" indent="0">
              <a:buNone/>
            </a:pPr>
            <a:r>
              <a:rPr lang="en-US" dirty="0"/>
              <a:t>While following scalar chain and chain of command actions get delayed in formal structure.</a:t>
            </a:r>
          </a:p>
          <a:p>
            <a:r>
              <a:rPr lang="en-US" b="1" dirty="0"/>
              <a:t>Ignores Social Needs of Employees:</a:t>
            </a:r>
          </a:p>
          <a:p>
            <a:pPr marL="0" indent="0">
              <a:buNone/>
            </a:pPr>
            <a:r>
              <a:rPr lang="en-US" dirty="0"/>
              <a:t>Formal </a:t>
            </a:r>
            <a:r>
              <a:rPr lang="en-US" dirty="0" err="1"/>
              <a:t>organisational</a:t>
            </a:r>
            <a:r>
              <a:rPr lang="en-US" dirty="0"/>
              <a:t> structure does not give importance to psychological and social need of employees which may lead to demotivation of employees.</a:t>
            </a:r>
          </a:p>
          <a:p>
            <a:r>
              <a:rPr lang="en-US" b="1" dirty="0"/>
              <a:t>Emphasis on Work Only:</a:t>
            </a:r>
          </a:p>
          <a:p>
            <a:pPr marL="0" indent="0">
              <a:buNone/>
            </a:pPr>
            <a:r>
              <a:rPr lang="en-US" dirty="0"/>
              <a:t>Formal </a:t>
            </a:r>
            <a:r>
              <a:rPr lang="en-US" dirty="0" err="1"/>
              <a:t>organisational</a:t>
            </a:r>
            <a:r>
              <a:rPr lang="en-US" dirty="0"/>
              <a:t> structure gives importance to work only; it ignores human relations, creativity, talents, etc.</a:t>
            </a:r>
            <a:endParaRPr lang="en-IN" dirty="0"/>
          </a:p>
          <a:p>
            <a:endParaRPr lang="en-IN" dirty="0"/>
          </a:p>
        </p:txBody>
      </p:sp>
    </p:spTree>
    <p:extLst>
      <p:ext uri="{BB962C8B-B14F-4D97-AF65-F5344CB8AC3E}">
        <p14:creationId xmlns:p14="http://schemas.microsoft.com/office/powerpoint/2010/main" val="160803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4B31E-C34E-4F65-E623-7EA065C6A715}"/>
              </a:ext>
            </a:extLst>
          </p:cNvPr>
          <p:cNvSpPr>
            <a:spLocks noGrp="1"/>
          </p:cNvSpPr>
          <p:nvPr>
            <p:ph type="title"/>
          </p:nvPr>
        </p:nvSpPr>
        <p:spPr>
          <a:xfrm>
            <a:off x="838200" y="365126"/>
            <a:ext cx="10515600" cy="566692"/>
          </a:xfrm>
        </p:spPr>
        <p:txBody>
          <a:bodyPr>
            <a:normAutofit fontScale="90000"/>
          </a:bodyPr>
          <a:lstStyle/>
          <a:p>
            <a:r>
              <a:rPr lang="en-US" b="1" dirty="0">
                <a:solidFill>
                  <a:srgbClr val="00B050"/>
                </a:solidFill>
              </a:rPr>
              <a:t>Features of informal </a:t>
            </a:r>
            <a:r>
              <a:rPr lang="en-US" b="1" dirty="0" err="1">
                <a:solidFill>
                  <a:srgbClr val="00B050"/>
                </a:solidFill>
              </a:rPr>
              <a:t>organisation</a:t>
            </a:r>
            <a:endParaRPr lang="en-IN" b="1" dirty="0">
              <a:solidFill>
                <a:srgbClr val="00B050"/>
              </a:solidFill>
            </a:endParaRPr>
          </a:p>
        </p:txBody>
      </p:sp>
      <p:sp>
        <p:nvSpPr>
          <p:cNvPr id="3" name="Content Placeholder 2">
            <a:extLst>
              <a:ext uri="{FF2B5EF4-FFF2-40B4-BE49-F238E27FC236}">
                <a16:creationId xmlns:a16="http://schemas.microsoft.com/office/drawing/2014/main" id="{0BC85163-8C1E-4C30-1832-65665CE2279E}"/>
              </a:ext>
            </a:extLst>
          </p:cNvPr>
          <p:cNvSpPr>
            <a:spLocks noGrp="1"/>
          </p:cNvSpPr>
          <p:nvPr>
            <p:ph idx="1"/>
          </p:nvPr>
        </p:nvSpPr>
        <p:spPr>
          <a:xfrm>
            <a:off x="838200" y="1227909"/>
            <a:ext cx="10718074" cy="4949054"/>
          </a:xfrm>
        </p:spPr>
        <p:txBody>
          <a:bodyPr>
            <a:normAutofit/>
          </a:bodyPr>
          <a:lstStyle/>
          <a:p>
            <a:r>
              <a:rPr lang="en-US" dirty="0"/>
              <a:t>Informal </a:t>
            </a:r>
            <a:r>
              <a:rPr lang="en-US" dirty="0" err="1"/>
              <a:t>organisational</a:t>
            </a:r>
            <a:r>
              <a:rPr lang="en-US" dirty="0"/>
              <a:t> structure gets created automatically without any intended efforts of managers.</a:t>
            </a:r>
          </a:p>
          <a:p>
            <a:r>
              <a:rPr lang="en-US" dirty="0"/>
              <a:t>Informal </a:t>
            </a:r>
            <a:r>
              <a:rPr lang="en-US" dirty="0" err="1"/>
              <a:t>organisational</a:t>
            </a:r>
            <a:r>
              <a:rPr lang="en-US" dirty="0"/>
              <a:t> structure is formed by the employees to get psychological satisfaction.</a:t>
            </a:r>
          </a:p>
          <a:p>
            <a:r>
              <a:rPr lang="en-US" dirty="0"/>
              <a:t>Informal </a:t>
            </a:r>
            <a:r>
              <a:rPr lang="en-US" dirty="0" err="1"/>
              <a:t>organisational</a:t>
            </a:r>
            <a:r>
              <a:rPr lang="en-US" dirty="0"/>
              <a:t> structure does not follow any fixed path of flow of authority or communication.</a:t>
            </a:r>
          </a:p>
          <a:p>
            <a:r>
              <a:rPr lang="en-US" dirty="0"/>
              <a:t>Source of information cannot be known under informal structure as any person can communicate with anyone in the </a:t>
            </a:r>
            <a:r>
              <a:rPr lang="en-US" dirty="0" err="1"/>
              <a:t>organisation</a:t>
            </a:r>
            <a:r>
              <a:rPr lang="en-US" dirty="0"/>
              <a:t>.</a:t>
            </a:r>
          </a:p>
          <a:p>
            <a:r>
              <a:rPr lang="en-US" dirty="0"/>
              <a:t>The existence of this </a:t>
            </a:r>
            <a:r>
              <a:rPr lang="en-US" dirty="0" err="1"/>
              <a:t>organisational</a:t>
            </a:r>
            <a:r>
              <a:rPr lang="en-US" dirty="0"/>
              <a:t> structure depends on formal </a:t>
            </a:r>
            <a:r>
              <a:rPr lang="en-US" dirty="0" err="1"/>
              <a:t>organisation</a:t>
            </a:r>
            <a:r>
              <a:rPr lang="en-US" dirty="0"/>
              <a:t> structure.</a:t>
            </a:r>
            <a:endParaRPr lang="en-IN" dirty="0"/>
          </a:p>
        </p:txBody>
      </p:sp>
    </p:spTree>
    <p:extLst>
      <p:ext uri="{BB962C8B-B14F-4D97-AF65-F5344CB8AC3E}">
        <p14:creationId xmlns:p14="http://schemas.microsoft.com/office/powerpoint/2010/main" val="562559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BE23-727C-100A-60E0-167759688518}"/>
              </a:ext>
            </a:extLst>
          </p:cNvPr>
          <p:cNvSpPr>
            <a:spLocks noGrp="1"/>
          </p:cNvSpPr>
          <p:nvPr>
            <p:ph type="title"/>
          </p:nvPr>
        </p:nvSpPr>
        <p:spPr>
          <a:xfrm>
            <a:off x="838200" y="365126"/>
            <a:ext cx="10515600" cy="775698"/>
          </a:xfrm>
        </p:spPr>
        <p:txBody>
          <a:bodyPr/>
          <a:lstStyle/>
          <a:p>
            <a:r>
              <a:rPr lang="en-US" b="1" dirty="0">
                <a:solidFill>
                  <a:srgbClr val="00B050"/>
                </a:solidFill>
              </a:rPr>
              <a:t>Advantages of Informal </a:t>
            </a:r>
            <a:r>
              <a:rPr lang="en-US" b="1" dirty="0" err="1">
                <a:solidFill>
                  <a:srgbClr val="00B050"/>
                </a:solidFill>
              </a:rPr>
              <a:t>Organisation</a:t>
            </a:r>
            <a:endParaRPr lang="en-IN" b="1" dirty="0">
              <a:solidFill>
                <a:srgbClr val="00B050"/>
              </a:solidFill>
            </a:endParaRPr>
          </a:p>
        </p:txBody>
      </p:sp>
      <p:sp>
        <p:nvSpPr>
          <p:cNvPr id="3" name="Content Placeholder 2">
            <a:extLst>
              <a:ext uri="{FF2B5EF4-FFF2-40B4-BE49-F238E27FC236}">
                <a16:creationId xmlns:a16="http://schemas.microsoft.com/office/drawing/2014/main" id="{24478437-1778-A5D4-98D8-6ABDB07D2E76}"/>
              </a:ext>
            </a:extLst>
          </p:cNvPr>
          <p:cNvSpPr>
            <a:spLocks noGrp="1"/>
          </p:cNvSpPr>
          <p:nvPr>
            <p:ph idx="1"/>
          </p:nvPr>
        </p:nvSpPr>
        <p:spPr>
          <a:xfrm>
            <a:off x="838200" y="1245326"/>
            <a:ext cx="10515600" cy="4931637"/>
          </a:xfrm>
        </p:spPr>
        <p:txBody>
          <a:bodyPr>
            <a:normAutofit/>
          </a:bodyPr>
          <a:lstStyle/>
          <a:p>
            <a:r>
              <a:rPr lang="en-US" b="1" dirty="0"/>
              <a:t>Fast Communication:</a:t>
            </a:r>
          </a:p>
          <a:p>
            <a:pPr marL="0" indent="0">
              <a:buNone/>
            </a:pPr>
            <a:r>
              <a:rPr lang="en-US" dirty="0"/>
              <a:t>   Informal structure does not follow scalar chain so there can be faster </a:t>
            </a:r>
          </a:p>
          <a:p>
            <a:pPr marL="0" indent="0">
              <a:buNone/>
            </a:pPr>
            <a:r>
              <a:rPr lang="en-US" dirty="0"/>
              <a:t>   spread of communication.</a:t>
            </a:r>
          </a:p>
          <a:p>
            <a:r>
              <a:rPr lang="en-US" b="1" dirty="0"/>
              <a:t>Fulfills Social Needs:</a:t>
            </a:r>
          </a:p>
          <a:p>
            <a:pPr marL="0" indent="0">
              <a:buNone/>
            </a:pPr>
            <a:r>
              <a:rPr lang="en-US" dirty="0"/>
              <a:t>   Informal communication gives due importance to psychological and </a:t>
            </a:r>
          </a:p>
          <a:p>
            <a:pPr marL="0" indent="0">
              <a:buNone/>
            </a:pPr>
            <a:r>
              <a:rPr lang="en-US" dirty="0"/>
              <a:t>   social need of employees which motivate the employees.</a:t>
            </a:r>
          </a:p>
          <a:p>
            <a:r>
              <a:rPr lang="en-US" b="1" dirty="0"/>
              <a:t>Correct Feedback:</a:t>
            </a:r>
          </a:p>
          <a:p>
            <a:pPr marL="0" indent="0">
              <a:buNone/>
            </a:pPr>
            <a:r>
              <a:rPr lang="en-US" dirty="0"/>
              <a:t>   Through informal structure the top level managers can know the real   </a:t>
            </a:r>
          </a:p>
          <a:p>
            <a:pPr marL="0" indent="0">
              <a:buNone/>
            </a:pPr>
            <a:r>
              <a:rPr lang="en-US" dirty="0"/>
              <a:t>    feedback of employees on various policies and plans.</a:t>
            </a:r>
            <a:endParaRPr lang="en-IN" dirty="0"/>
          </a:p>
        </p:txBody>
      </p:sp>
    </p:spTree>
    <p:extLst>
      <p:ext uri="{BB962C8B-B14F-4D97-AF65-F5344CB8AC3E}">
        <p14:creationId xmlns:p14="http://schemas.microsoft.com/office/powerpoint/2010/main" val="362866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2A354-9F25-504C-06F2-4FD8176C538F}"/>
              </a:ext>
            </a:extLst>
          </p:cNvPr>
          <p:cNvSpPr>
            <a:spLocks noGrp="1"/>
          </p:cNvSpPr>
          <p:nvPr>
            <p:ph type="title"/>
          </p:nvPr>
        </p:nvSpPr>
        <p:spPr>
          <a:xfrm>
            <a:off x="838200" y="365125"/>
            <a:ext cx="10515600" cy="819241"/>
          </a:xfrm>
        </p:spPr>
        <p:txBody>
          <a:bodyPr/>
          <a:lstStyle/>
          <a:p>
            <a:r>
              <a:rPr lang="en-US" b="1" dirty="0">
                <a:solidFill>
                  <a:srgbClr val="00B050"/>
                </a:solidFill>
              </a:rPr>
              <a:t>Disadvantages of Informal </a:t>
            </a:r>
            <a:r>
              <a:rPr lang="en-US" b="1" dirty="0" err="1">
                <a:solidFill>
                  <a:srgbClr val="00B050"/>
                </a:solidFill>
              </a:rPr>
              <a:t>organisation</a:t>
            </a:r>
            <a:endParaRPr lang="en-IN" b="1" dirty="0">
              <a:solidFill>
                <a:srgbClr val="00B050"/>
              </a:solidFill>
            </a:endParaRPr>
          </a:p>
        </p:txBody>
      </p:sp>
      <p:sp>
        <p:nvSpPr>
          <p:cNvPr id="3" name="Content Placeholder 2">
            <a:extLst>
              <a:ext uri="{FF2B5EF4-FFF2-40B4-BE49-F238E27FC236}">
                <a16:creationId xmlns:a16="http://schemas.microsoft.com/office/drawing/2014/main" id="{14D6D05A-E645-3856-57B3-D840696AE81F}"/>
              </a:ext>
            </a:extLst>
          </p:cNvPr>
          <p:cNvSpPr>
            <a:spLocks noGrp="1"/>
          </p:cNvSpPr>
          <p:nvPr>
            <p:ph idx="1"/>
          </p:nvPr>
        </p:nvSpPr>
        <p:spPr>
          <a:xfrm>
            <a:off x="838200" y="1184366"/>
            <a:ext cx="10515600" cy="4992597"/>
          </a:xfrm>
        </p:spPr>
        <p:txBody>
          <a:bodyPr>
            <a:normAutofit fontScale="92500" lnSpcReduction="20000"/>
          </a:bodyPr>
          <a:lstStyle/>
          <a:p>
            <a:pPr algn="just"/>
            <a:r>
              <a:rPr lang="en-US" b="1" dirty="0"/>
              <a:t>Spread </a:t>
            </a:r>
            <a:r>
              <a:rPr lang="en-US" b="1" dirty="0" err="1"/>
              <a:t>Rumours</a:t>
            </a:r>
            <a:r>
              <a:rPr lang="en-US" b="1" dirty="0"/>
              <a:t>:</a:t>
            </a:r>
          </a:p>
          <a:p>
            <a:pPr marL="0" indent="0" algn="just">
              <a:buNone/>
            </a:pPr>
            <a:r>
              <a:rPr lang="en-US" dirty="0"/>
              <a:t>   According to a survey 70% of information spread through informal   </a:t>
            </a:r>
          </a:p>
          <a:p>
            <a:pPr marL="0" indent="0" algn="just">
              <a:buNone/>
            </a:pPr>
            <a:r>
              <a:rPr lang="en-US" dirty="0"/>
              <a:t>   </a:t>
            </a:r>
            <a:r>
              <a:rPr lang="en-US" dirty="0" err="1"/>
              <a:t>organisational</a:t>
            </a:r>
            <a:r>
              <a:rPr lang="en-US" dirty="0"/>
              <a:t> structure are </a:t>
            </a:r>
            <a:r>
              <a:rPr lang="en-US" dirty="0" err="1"/>
              <a:t>rumours</a:t>
            </a:r>
            <a:r>
              <a:rPr lang="en-US" dirty="0"/>
              <a:t> which may mislead the employees.</a:t>
            </a:r>
          </a:p>
          <a:p>
            <a:pPr algn="just"/>
            <a:r>
              <a:rPr lang="en-US" b="1" dirty="0"/>
              <a:t>No Systematic Working:</a:t>
            </a:r>
          </a:p>
          <a:p>
            <a:pPr marL="0" indent="0" algn="just">
              <a:buNone/>
            </a:pPr>
            <a:r>
              <a:rPr lang="en-US" dirty="0"/>
              <a:t>    Informal structure does not form a structure for smooth working of an </a:t>
            </a:r>
          </a:p>
          <a:p>
            <a:pPr marL="0" indent="0" algn="just">
              <a:buNone/>
            </a:pPr>
            <a:r>
              <a:rPr lang="en-US" dirty="0"/>
              <a:t>    </a:t>
            </a:r>
            <a:r>
              <a:rPr lang="en-US" dirty="0" err="1"/>
              <a:t>organisation</a:t>
            </a:r>
            <a:r>
              <a:rPr lang="en-US" dirty="0"/>
              <a:t>.</a:t>
            </a:r>
          </a:p>
          <a:p>
            <a:pPr algn="just"/>
            <a:r>
              <a:rPr lang="en-US" b="1" dirty="0"/>
              <a:t>May Bring Negative Results:</a:t>
            </a:r>
          </a:p>
          <a:p>
            <a:pPr marL="0" indent="0" algn="just">
              <a:buNone/>
            </a:pPr>
            <a:r>
              <a:rPr lang="en-US" dirty="0"/>
              <a:t>   If informal </a:t>
            </a:r>
            <a:r>
              <a:rPr lang="en-US" dirty="0" err="1"/>
              <a:t>organisation</a:t>
            </a:r>
            <a:r>
              <a:rPr lang="en-US" dirty="0"/>
              <a:t> opposes the policies and changes of management,  </a:t>
            </a:r>
          </a:p>
          <a:p>
            <a:pPr marL="0" indent="0" algn="just">
              <a:buNone/>
            </a:pPr>
            <a:r>
              <a:rPr lang="en-US" dirty="0"/>
              <a:t>   then it becomes very difficult to implement them in </a:t>
            </a:r>
            <a:r>
              <a:rPr lang="en-US" dirty="0" err="1"/>
              <a:t>organisation</a:t>
            </a:r>
            <a:r>
              <a:rPr lang="en-US" dirty="0"/>
              <a:t>.</a:t>
            </a:r>
          </a:p>
          <a:p>
            <a:pPr algn="just"/>
            <a:r>
              <a:rPr lang="en-US" b="1" dirty="0"/>
              <a:t>More Emphasis to Individual Interest:</a:t>
            </a:r>
          </a:p>
          <a:p>
            <a:pPr marL="0" indent="0" algn="just">
              <a:buNone/>
            </a:pPr>
            <a:r>
              <a:rPr lang="en-US" dirty="0"/>
              <a:t>   Informal structure gives more importance to satisfaction of individual  </a:t>
            </a:r>
          </a:p>
          <a:p>
            <a:pPr marL="0" indent="0" algn="just">
              <a:buNone/>
            </a:pPr>
            <a:r>
              <a:rPr lang="en-US" dirty="0"/>
              <a:t>   interest as compared to </a:t>
            </a:r>
            <a:r>
              <a:rPr lang="en-US" dirty="0" err="1"/>
              <a:t>organisational</a:t>
            </a:r>
            <a:r>
              <a:rPr lang="en-US" dirty="0"/>
              <a:t> interest.</a:t>
            </a:r>
            <a:endParaRPr lang="en-IN" dirty="0"/>
          </a:p>
        </p:txBody>
      </p:sp>
    </p:spTree>
    <p:extLst>
      <p:ext uri="{BB962C8B-B14F-4D97-AF65-F5344CB8AC3E}">
        <p14:creationId xmlns:p14="http://schemas.microsoft.com/office/powerpoint/2010/main" val="671511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xfrm>
            <a:off x="10514011" y="588327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69794D-20F2-4C7F-BAF8-A28C732FC46D}" type="slidenum">
              <a:rPr lang="en-US" smtClean="0"/>
              <a:pPr/>
              <a:t>17</a:t>
            </a:fld>
            <a:endParaRPr lang="en-US"/>
          </a:p>
        </p:txBody>
      </p:sp>
      <p:pic>
        <p:nvPicPr>
          <p:cNvPr id="5" name="Content Placeholder 4"/>
          <p:cNvPicPr>
            <a:picLocks noGrp="1"/>
          </p:cNvPicPr>
          <p:nvPr>
            <p:ph sz="quarter" idx="1"/>
          </p:nvPr>
        </p:nvPicPr>
        <p:blipFill>
          <a:blip r:embed="rId2"/>
          <a:srcRect l="15864" t="22041" r="47405" b="8163"/>
          <a:stretch>
            <a:fillRect/>
          </a:stretch>
        </p:blipFill>
        <p:spPr bwMode="auto">
          <a:xfrm>
            <a:off x="3124200" y="1143001"/>
            <a:ext cx="5867400" cy="4873625"/>
          </a:xfrm>
          <a:prstGeom prst="rect">
            <a:avLst/>
          </a:prstGeom>
          <a:noFill/>
          <a:ln w="9525">
            <a:noFill/>
            <a:miter lim="800000"/>
            <a:headEnd/>
            <a:tailEnd/>
          </a:ln>
        </p:spPr>
      </p:pic>
      <p:pic>
        <p:nvPicPr>
          <p:cNvPr id="6" name="Picture 5"/>
          <p:cNvPicPr/>
          <p:nvPr/>
        </p:nvPicPr>
        <p:blipFill>
          <a:blip r:embed="rId3"/>
          <a:srcRect l="52996" t="63147" r="33228" b="12347"/>
          <a:stretch>
            <a:fillRect/>
          </a:stretch>
        </p:blipFill>
        <p:spPr bwMode="auto">
          <a:xfrm>
            <a:off x="1676400" y="0"/>
            <a:ext cx="816150" cy="81870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xfrm>
            <a:off x="10514011" y="588327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69794D-20F2-4C7F-BAF8-A28C732FC46D}" type="slidenum">
              <a:rPr lang="en-US" smtClean="0"/>
              <a:pPr/>
              <a:t>18</a:t>
            </a:fld>
            <a:endParaRPr lang="en-US"/>
          </a:p>
        </p:txBody>
      </p:sp>
      <p:pic>
        <p:nvPicPr>
          <p:cNvPr id="5" name="Content Placeholder 4" descr="Image result for thanks"/>
          <p:cNvPicPr>
            <a:picLocks noGrp="1"/>
          </p:cNvPicPr>
          <p:nvPr>
            <p:ph sz="quarter" idx="1"/>
          </p:nvPr>
        </p:nvPicPr>
        <p:blipFill>
          <a:blip r:embed="rId2"/>
          <a:srcRect/>
          <a:stretch>
            <a:fillRect/>
          </a:stretch>
        </p:blipFill>
        <p:spPr bwMode="auto">
          <a:xfrm>
            <a:off x="2362201" y="914401"/>
            <a:ext cx="7162800" cy="48736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2C10-63B3-2D1C-885A-2DF2F9FB19D0}"/>
              </a:ext>
            </a:extLst>
          </p:cNvPr>
          <p:cNvSpPr>
            <a:spLocks noGrp="1"/>
          </p:cNvSpPr>
          <p:nvPr>
            <p:ph type="title"/>
          </p:nvPr>
        </p:nvSpPr>
        <p:spPr>
          <a:xfrm>
            <a:off x="838200" y="365125"/>
            <a:ext cx="10515600" cy="915035"/>
          </a:xfrm>
        </p:spPr>
        <p:txBody>
          <a:bodyPr/>
          <a:lstStyle/>
          <a:p>
            <a:r>
              <a:rPr lang="en-IN" b="1" dirty="0">
                <a:solidFill>
                  <a:srgbClr val="00B050"/>
                </a:solidFill>
              </a:rPr>
              <a:t>Meaning</a:t>
            </a:r>
          </a:p>
        </p:txBody>
      </p:sp>
      <p:sp>
        <p:nvSpPr>
          <p:cNvPr id="3" name="Content Placeholder 2">
            <a:extLst>
              <a:ext uri="{FF2B5EF4-FFF2-40B4-BE49-F238E27FC236}">
                <a16:creationId xmlns:a16="http://schemas.microsoft.com/office/drawing/2014/main" id="{7FF0624E-7604-0FC0-FAE1-5DB939B50889}"/>
              </a:ext>
            </a:extLst>
          </p:cNvPr>
          <p:cNvSpPr>
            <a:spLocks noGrp="1"/>
          </p:cNvSpPr>
          <p:nvPr>
            <p:ph idx="1"/>
          </p:nvPr>
        </p:nvSpPr>
        <p:spPr>
          <a:xfrm>
            <a:off x="838200" y="1532709"/>
            <a:ext cx="10515600" cy="4644254"/>
          </a:xfrm>
        </p:spPr>
        <p:txBody>
          <a:bodyPr>
            <a:normAutofit lnSpcReduction="10000"/>
          </a:bodyPr>
          <a:lstStyle/>
          <a:p>
            <a:r>
              <a:rPr lang="en-IN" dirty="0"/>
              <a:t>Organize, verb </a:t>
            </a:r>
          </a:p>
          <a:p>
            <a:r>
              <a:rPr lang="en-IN" dirty="0"/>
              <a:t>gerund or present participle: </a:t>
            </a:r>
            <a:r>
              <a:rPr lang="en-IN" b="1" dirty="0"/>
              <a:t>organising</a:t>
            </a:r>
            <a:endParaRPr lang="en-IN" dirty="0"/>
          </a:p>
          <a:p>
            <a:r>
              <a:rPr lang="en-IN" dirty="0"/>
              <a:t>1. to plan or arrange an event, activity, etc.</a:t>
            </a:r>
          </a:p>
          <a:p>
            <a:r>
              <a:rPr lang="hi-IN" dirty="0"/>
              <a:t>संगठित करना (उसकी किसी कार्यक्रम, गतिविधि आदि की योजना बनाना या उसकी व्‍यवस्‍था करना)</a:t>
            </a:r>
          </a:p>
          <a:p>
            <a:r>
              <a:rPr lang="en-IN" dirty="0"/>
              <a:t>The school organizes trips to various places of interest. </a:t>
            </a:r>
          </a:p>
          <a:p>
            <a:r>
              <a:rPr lang="en-IN" dirty="0"/>
              <a:t>The school organizes trips to various places of interest. </a:t>
            </a:r>
          </a:p>
          <a:p>
            <a:r>
              <a:rPr lang="en-IN" dirty="0"/>
              <a:t>2. to put or arrange things into a system or logical order</a:t>
            </a:r>
          </a:p>
          <a:p>
            <a:r>
              <a:rPr lang="hi-IN" dirty="0"/>
              <a:t>वस्‍तुओं को किसी व्‍यवस्‍था या तर्कयुक्त क्रम में रखना; संगठित करना</a:t>
            </a:r>
          </a:p>
          <a:p>
            <a:endParaRPr lang="en-IN" dirty="0"/>
          </a:p>
        </p:txBody>
      </p:sp>
    </p:spTree>
    <p:extLst>
      <p:ext uri="{BB962C8B-B14F-4D97-AF65-F5344CB8AC3E}">
        <p14:creationId xmlns:p14="http://schemas.microsoft.com/office/powerpoint/2010/main" val="86063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B0C834-76B4-0312-666A-5DA6D9D390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9131" y="418011"/>
            <a:ext cx="9065623" cy="6095999"/>
          </a:xfrm>
        </p:spPr>
      </p:pic>
    </p:spTree>
    <p:extLst>
      <p:ext uri="{BB962C8B-B14F-4D97-AF65-F5344CB8AC3E}">
        <p14:creationId xmlns:p14="http://schemas.microsoft.com/office/powerpoint/2010/main" val="158535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441C-B80C-CC53-F9CF-107E7F83C58F}"/>
              </a:ext>
            </a:extLst>
          </p:cNvPr>
          <p:cNvSpPr>
            <a:spLocks noGrp="1"/>
          </p:cNvSpPr>
          <p:nvPr>
            <p:ph type="title"/>
          </p:nvPr>
        </p:nvSpPr>
        <p:spPr>
          <a:xfrm>
            <a:off x="838200" y="365126"/>
            <a:ext cx="10515600" cy="618944"/>
          </a:xfrm>
        </p:spPr>
        <p:txBody>
          <a:bodyPr>
            <a:normAutofit fontScale="90000"/>
          </a:bodyPr>
          <a:lstStyle/>
          <a:p>
            <a:r>
              <a:rPr lang="en-IN" b="1" dirty="0">
                <a:solidFill>
                  <a:srgbClr val="00B050"/>
                </a:solidFill>
              </a:rPr>
              <a:t>Definition</a:t>
            </a:r>
          </a:p>
        </p:txBody>
      </p:sp>
      <p:sp>
        <p:nvSpPr>
          <p:cNvPr id="7" name="Content Placeholder 6">
            <a:extLst>
              <a:ext uri="{FF2B5EF4-FFF2-40B4-BE49-F238E27FC236}">
                <a16:creationId xmlns:a16="http://schemas.microsoft.com/office/drawing/2014/main" id="{293F2668-8A0A-B651-856C-428F8D22E75E}"/>
              </a:ext>
            </a:extLst>
          </p:cNvPr>
          <p:cNvSpPr>
            <a:spLocks noGrp="1"/>
          </p:cNvSpPr>
          <p:nvPr>
            <p:ph idx="1"/>
          </p:nvPr>
        </p:nvSpPr>
        <p:spPr>
          <a:xfrm>
            <a:off x="838200" y="1184366"/>
            <a:ext cx="10515600" cy="4992597"/>
          </a:xfrm>
        </p:spPr>
        <p:txBody>
          <a:bodyPr>
            <a:normAutofit/>
          </a:bodyPr>
          <a:lstStyle/>
          <a:p>
            <a:r>
              <a:rPr lang="en-IN" dirty="0">
                <a:solidFill>
                  <a:srgbClr val="C00000"/>
                </a:solidFill>
              </a:rPr>
              <a:t>According to Louis Allen:</a:t>
            </a:r>
          </a:p>
          <a:p>
            <a:pPr marL="0" indent="0">
              <a:buNone/>
            </a:pPr>
            <a:r>
              <a:rPr lang="en-IN" dirty="0"/>
              <a:t>Organization is a process of identifying and grouping the work to be performed, defining and delegating responsibility and authority, and establishing relationships for the purpose of enabling people to work most effectively together in accomplishing objectives.</a:t>
            </a:r>
          </a:p>
          <a:p>
            <a:r>
              <a:rPr lang="en-US" dirty="0">
                <a:solidFill>
                  <a:srgbClr val="C00000"/>
                </a:solidFill>
              </a:rPr>
              <a:t>According to Koontz and O'Donnell: </a:t>
            </a:r>
          </a:p>
          <a:p>
            <a:pPr marL="0" indent="0">
              <a:buNone/>
            </a:pPr>
            <a:r>
              <a:rPr lang="en-US" dirty="0"/>
              <a:t>"Organization involves the grouping of activities necessary to accomplish goals and plans, the assignment of these activities to appropriate</a:t>
            </a:r>
          </a:p>
          <a:p>
            <a:pPr marL="0" indent="0">
              <a:buNone/>
            </a:pPr>
            <a:r>
              <a:rPr lang="en-US" dirty="0"/>
              <a:t>departments and the provision of authority, delegation and co- ordination."</a:t>
            </a:r>
            <a:endParaRPr lang="en-IN" dirty="0"/>
          </a:p>
        </p:txBody>
      </p:sp>
    </p:spTree>
    <p:extLst>
      <p:ext uri="{BB962C8B-B14F-4D97-AF65-F5344CB8AC3E}">
        <p14:creationId xmlns:p14="http://schemas.microsoft.com/office/powerpoint/2010/main" val="242644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B972C8-684C-CEF1-F3CE-1C3393CBA6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199" y="296091"/>
            <a:ext cx="10101943" cy="6444343"/>
          </a:xfrm>
        </p:spPr>
      </p:pic>
    </p:spTree>
    <p:extLst>
      <p:ext uri="{BB962C8B-B14F-4D97-AF65-F5344CB8AC3E}">
        <p14:creationId xmlns:p14="http://schemas.microsoft.com/office/powerpoint/2010/main" val="281459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A5F8AB8-856F-D969-4E0C-60F16ADAE04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84" t="673" r="134" b="4462"/>
          <a:stretch/>
        </p:blipFill>
        <p:spPr>
          <a:xfrm>
            <a:off x="2011685" y="148046"/>
            <a:ext cx="7898674" cy="6470468"/>
          </a:xfrm>
        </p:spPr>
      </p:pic>
    </p:spTree>
    <p:extLst>
      <p:ext uri="{BB962C8B-B14F-4D97-AF65-F5344CB8AC3E}">
        <p14:creationId xmlns:p14="http://schemas.microsoft.com/office/powerpoint/2010/main" val="84306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6EB5-BB38-257A-369E-4A6E6943272F}"/>
              </a:ext>
            </a:extLst>
          </p:cNvPr>
          <p:cNvSpPr>
            <a:spLocks noGrp="1"/>
          </p:cNvSpPr>
          <p:nvPr>
            <p:ph type="title"/>
          </p:nvPr>
        </p:nvSpPr>
        <p:spPr>
          <a:xfrm>
            <a:off x="838200" y="365125"/>
            <a:ext cx="10515600" cy="819241"/>
          </a:xfrm>
        </p:spPr>
        <p:txBody>
          <a:bodyPr/>
          <a:lstStyle/>
          <a:p>
            <a:r>
              <a:rPr lang="en-IN" b="1" dirty="0">
                <a:solidFill>
                  <a:srgbClr val="00B050"/>
                </a:solidFill>
              </a:rPr>
              <a:t>Nature or Characteristics</a:t>
            </a:r>
          </a:p>
        </p:txBody>
      </p:sp>
      <p:sp>
        <p:nvSpPr>
          <p:cNvPr id="3" name="Content Placeholder 2">
            <a:extLst>
              <a:ext uri="{FF2B5EF4-FFF2-40B4-BE49-F238E27FC236}">
                <a16:creationId xmlns:a16="http://schemas.microsoft.com/office/drawing/2014/main" id="{ADE9DC29-FE7C-5C79-052E-F56280959069}"/>
              </a:ext>
            </a:extLst>
          </p:cNvPr>
          <p:cNvSpPr>
            <a:spLocks noGrp="1"/>
          </p:cNvSpPr>
          <p:nvPr>
            <p:ph idx="1"/>
          </p:nvPr>
        </p:nvSpPr>
        <p:spPr>
          <a:xfrm>
            <a:off x="838200" y="1515291"/>
            <a:ext cx="10515600" cy="4661672"/>
          </a:xfrm>
        </p:spPr>
        <p:txBody>
          <a:bodyPr>
            <a:normAutofit/>
          </a:bodyPr>
          <a:lstStyle/>
          <a:p>
            <a:r>
              <a:rPr lang="en-IN" dirty="0"/>
              <a:t>Division of Work</a:t>
            </a:r>
          </a:p>
          <a:p>
            <a:r>
              <a:rPr lang="en-IN" dirty="0"/>
              <a:t>Coordination</a:t>
            </a:r>
          </a:p>
          <a:p>
            <a:r>
              <a:rPr lang="en-IN" dirty="0"/>
              <a:t>Plurality of Persons</a:t>
            </a:r>
          </a:p>
          <a:p>
            <a:r>
              <a:rPr lang="en-IN" dirty="0"/>
              <a:t>Common Objectives</a:t>
            </a:r>
          </a:p>
          <a:p>
            <a:r>
              <a:rPr lang="en-US" dirty="0"/>
              <a:t>Well-defined Authority and Responsibility</a:t>
            </a:r>
            <a:endParaRPr lang="en-IN" dirty="0"/>
          </a:p>
          <a:p>
            <a:r>
              <a:rPr lang="en-US" dirty="0"/>
              <a:t>Organization is a Structure of Relationship</a:t>
            </a:r>
            <a:endParaRPr lang="en-IN" dirty="0"/>
          </a:p>
          <a:p>
            <a:r>
              <a:rPr lang="en-US" dirty="0"/>
              <a:t>Organization is a Machine of Management</a:t>
            </a:r>
            <a:endParaRPr lang="en-IN" dirty="0"/>
          </a:p>
          <a:p>
            <a:r>
              <a:rPr lang="en-US" dirty="0"/>
              <a:t>Organization is a Universal Process</a:t>
            </a:r>
            <a:endParaRPr lang="en-IN" dirty="0"/>
          </a:p>
          <a:p>
            <a:r>
              <a:rPr lang="en-US" dirty="0"/>
              <a:t>Organization is a Dynamic Process</a:t>
            </a:r>
            <a:endParaRPr lang="en-IN" dirty="0"/>
          </a:p>
        </p:txBody>
      </p:sp>
    </p:spTree>
    <p:extLst>
      <p:ext uri="{BB962C8B-B14F-4D97-AF65-F5344CB8AC3E}">
        <p14:creationId xmlns:p14="http://schemas.microsoft.com/office/powerpoint/2010/main" val="136228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975C-DC8D-3799-E023-4801F166A7CB}"/>
              </a:ext>
            </a:extLst>
          </p:cNvPr>
          <p:cNvSpPr>
            <a:spLocks noGrp="1"/>
          </p:cNvSpPr>
          <p:nvPr>
            <p:ph type="title"/>
          </p:nvPr>
        </p:nvSpPr>
        <p:spPr/>
        <p:txBody>
          <a:bodyPr/>
          <a:lstStyle/>
          <a:p>
            <a:r>
              <a:rPr lang="en-IN" b="1" dirty="0">
                <a:solidFill>
                  <a:srgbClr val="00B050"/>
                </a:solidFill>
              </a:rPr>
              <a:t>Importance or Advantages</a:t>
            </a:r>
          </a:p>
        </p:txBody>
      </p:sp>
      <p:sp>
        <p:nvSpPr>
          <p:cNvPr id="3" name="Content Placeholder 2">
            <a:extLst>
              <a:ext uri="{FF2B5EF4-FFF2-40B4-BE49-F238E27FC236}">
                <a16:creationId xmlns:a16="http://schemas.microsoft.com/office/drawing/2014/main" id="{D6E6F48D-2AD4-0332-2925-51BC44E6D8BB}"/>
              </a:ext>
            </a:extLst>
          </p:cNvPr>
          <p:cNvSpPr>
            <a:spLocks noGrp="1"/>
          </p:cNvSpPr>
          <p:nvPr>
            <p:ph idx="1"/>
          </p:nvPr>
        </p:nvSpPr>
        <p:spPr/>
        <p:txBody>
          <a:bodyPr/>
          <a:lstStyle/>
          <a:p>
            <a:r>
              <a:rPr lang="en-IN" dirty="0"/>
              <a:t>Increase In Managerial Efficiency</a:t>
            </a:r>
          </a:p>
          <a:p>
            <a:r>
              <a:rPr lang="en-IN" dirty="0"/>
              <a:t>Proper Utilization of Resources</a:t>
            </a:r>
          </a:p>
          <a:p>
            <a:r>
              <a:rPr lang="en-IN" dirty="0"/>
              <a:t>Sound Communication Possible</a:t>
            </a:r>
          </a:p>
          <a:p>
            <a:r>
              <a:rPr lang="en-IN" dirty="0"/>
              <a:t>Facilitates Coordination</a:t>
            </a:r>
          </a:p>
          <a:p>
            <a:r>
              <a:rPr lang="en-IN" dirty="0"/>
              <a:t>Increase in Specialization</a:t>
            </a:r>
          </a:p>
          <a:p>
            <a:r>
              <a:rPr lang="en-IN" dirty="0"/>
              <a:t>Helpful in Expansion</a:t>
            </a:r>
          </a:p>
          <a:p>
            <a:endParaRPr lang="en-IN" dirty="0"/>
          </a:p>
        </p:txBody>
      </p:sp>
    </p:spTree>
    <p:extLst>
      <p:ext uri="{BB962C8B-B14F-4D97-AF65-F5344CB8AC3E}">
        <p14:creationId xmlns:p14="http://schemas.microsoft.com/office/powerpoint/2010/main" val="77103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333F-5454-CCF9-78E7-C176864200AE}"/>
              </a:ext>
            </a:extLst>
          </p:cNvPr>
          <p:cNvSpPr>
            <a:spLocks noGrp="1"/>
          </p:cNvSpPr>
          <p:nvPr>
            <p:ph type="title"/>
          </p:nvPr>
        </p:nvSpPr>
        <p:spPr>
          <a:xfrm>
            <a:off x="838200" y="365126"/>
            <a:ext cx="10515600" cy="679904"/>
          </a:xfrm>
        </p:spPr>
        <p:txBody>
          <a:bodyPr>
            <a:normAutofit fontScale="90000"/>
          </a:bodyPr>
          <a:lstStyle/>
          <a:p>
            <a:r>
              <a:rPr lang="en-US" b="1" dirty="0">
                <a:solidFill>
                  <a:srgbClr val="00B050"/>
                </a:solidFill>
              </a:rPr>
              <a:t>Formal &amp; Informal Organization</a:t>
            </a:r>
            <a:endParaRPr lang="en-IN" b="1" dirty="0">
              <a:solidFill>
                <a:srgbClr val="00B050"/>
              </a:solidFill>
            </a:endParaRPr>
          </a:p>
        </p:txBody>
      </p:sp>
      <p:sp>
        <p:nvSpPr>
          <p:cNvPr id="3" name="Content Placeholder 2">
            <a:extLst>
              <a:ext uri="{FF2B5EF4-FFF2-40B4-BE49-F238E27FC236}">
                <a16:creationId xmlns:a16="http://schemas.microsoft.com/office/drawing/2014/main" id="{A10C1687-4F52-1931-DB5D-D31E3D34EC2E}"/>
              </a:ext>
            </a:extLst>
          </p:cNvPr>
          <p:cNvSpPr>
            <a:spLocks noGrp="1"/>
          </p:cNvSpPr>
          <p:nvPr>
            <p:ph idx="1"/>
          </p:nvPr>
        </p:nvSpPr>
        <p:spPr>
          <a:xfrm>
            <a:off x="838200" y="1393371"/>
            <a:ext cx="10515600" cy="5294812"/>
          </a:xfrm>
        </p:spPr>
        <p:txBody>
          <a:bodyPr>
            <a:normAutofit fontScale="92500"/>
          </a:bodyPr>
          <a:lstStyle/>
          <a:p>
            <a:pPr marL="457200" indent="-457200">
              <a:buAutoNum type="arabicPeriod"/>
            </a:pPr>
            <a:r>
              <a:rPr lang="en-US" sz="2400" b="1" dirty="0"/>
              <a:t>Formal Organization:</a:t>
            </a:r>
          </a:p>
          <a:p>
            <a:pPr marL="0" indent="0" algn="just">
              <a:buNone/>
            </a:pPr>
            <a:r>
              <a:rPr lang="en-US" sz="2400" dirty="0"/>
              <a:t>This is one which refers to a structure of well defined jobs each bearing a measure of authority and responsibility. It is a conscious determination by which people accomplish goals by adhering to the norms laid down by the structure. This kind of organization is an arbitrary set up in which each person is responsible for his performance.</a:t>
            </a:r>
          </a:p>
          <a:p>
            <a:pPr marL="0" indent="0" algn="just">
              <a:buNone/>
            </a:pPr>
            <a:r>
              <a:rPr lang="en-US" sz="2400" dirty="0"/>
              <a:t>Formal organization has a formal set up to achieve pre- determined goals.</a:t>
            </a:r>
          </a:p>
          <a:p>
            <a:pPr marL="0" indent="0">
              <a:buNone/>
            </a:pPr>
            <a:endParaRPr lang="en-US" sz="2400" b="1" dirty="0"/>
          </a:p>
          <a:p>
            <a:pPr marL="0" indent="0">
              <a:buNone/>
            </a:pPr>
            <a:r>
              <a:rPr lang="en-US" sz="2400" b="1" dirty="0"/>
              <a:t>2. Informal Organization:</a:t>
            </a:r>
          </a:p>
          <a:p>
            <a:pPr marL="0" indent="0" algn="just">
              <a:buNone/>
            </a:pPr>
            <a:r>
              <a:rPr lang="en-US" sz="2400" dirty="0"/>
              <a:t>It refers to a network of personal and social relationships which spontaneously originates within the formal set up. Informal organizations develop relationships which are built on likes, dislikes, feelings and emotions. Therefore, the network of social groups based on friendships can be called as informal organizations. There is no conscious effort made to have informal organization. It emerges from the formal organization and it is not based on any rules and regulations as in case of formal organization.</a:t>
            </a:r>
            <a:endParaRPr lang="en-IN" sz="2400" dirty="0"/>
          </a:p>
        </p:txBody>
      </p:sp>
    </p:spTree>
    <p:extLst>
      <p:ext uri="{BB962C8B-B14F-4D97-AF65-F5344CB8AC3E}">
        <p14:creationId xmlns:p14="http://schemas.microsoft.com/office/powerpoint/2010/main" val="4070567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1114</Words>
  <Application>Microsoft Office PowerPoint</Application>
  <PresentationFormat>Widescreen</PresentationFormat>
  <Paragraphs>130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Bauhaus 93</vt:lpstr>
      <vt:lpstr>Calibri</vt:lpstr>
      <vt:lpstr>Calibri Light</vt:lpstr>
      <vt:lpstr>Office Theme</vt:lpstr>
      <vt:lpstr>ORGANIZING</vt:lpstr>
      <vt:lpstr>Meaning</vt:lpstr>
      <vt:lpstr>PowerPoint Presentation</vt:lpstr>
      <vt:lpstr>Definition</vt:lpstr>
      <vt:lpstr>PowerPoint Presentation</vt:lpstr>
      <vt:lpstr>PowerPoint Presentation</vt:lpstr>
      <vt:lpstr>Nature or Characteristics</vt:lpstr>
      <vt:lpstr>Importance or Advantages</vt:lpstr>
      <vt:lpstr>Formal &amp; Informal Organization</vt:lpstr>
      <vt:lpstr>Relationship b/w Formal and Informal Organizations</vt:lpstr>
      <vt:lpstr>Features of Formal organisation</vt:lpstr>
      <vt:lpstr>Advantages of Formal Organisation</vt:lpstr>
      <vt:lpstr>Disadvantages of Formal Organisation </vt:lpstr>
      <vt:lpstr>Features of informal organisation</vt:lpstr>
      <vt:lpstr>Advantages of Informal Organisation</vt:lpstr>
      <vt:lpstr>Disadvantages of Informal organisation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ORGANIZING</dc:title>
  <dc:creator>prabhatresearch@gmail.com</dc:creator>
  <cp:lastModifiedBy>prabhatresearch@gmail.com</cp:lastModifiedBy>
  <cp:revision>5</cp:revision>
  <dcterms:created xsi:type="dcterms:W3CDTF">2023-10-10T05:19:15Z</dcterms:created>
  <dcterms:modified xsi:type="dcterms:W3CDTF">2023-10-11T07:44:03Z</dcterms:modified>
</cp:coreProperties>
</file>