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20" r:id="rId3"/>
    <p:sldId id="315" r:id="rId4"/>
    <p:sldId id="319" r:id="rId5"/>
    <p:sldId id="316" r:id="rId6"/>
    <p:sldId id="323" r:id="rId7"/>
    <p:sldId id="326" r:id="rId8"/>
    <p:sldId id="325" r:id="rId9"/>
    <p:sldId id="327" r:id="rId10"/>
    <p:sldId id="306" r:id="rId11"/>
    <p:sldId id="324" r:id="rId12"/>
    <p:sldId id="299" r:id="rId13"/>
    <p:sldId id="30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90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DEE56-45FF-502C-0EB3-411FE087AD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849CD37-E1F3-7EE8-2FB0-840E34621F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1A95632E-09FF-363C-B73F-46EEE72E3D6C}"/>
              </a:ext>
            </a:extLst>
          </p:cNvPr>
          <p:cNvSpPr>
            <a:spLocks noGrp="1"/>
          </p:cNvSpPr>
          <p:nvPr>
            <p:ph type="dt" sz="half" idx="10"/>
          </p:nvPr>
        </p:nvSpPr>
        <p:spPr/>
        <p:txBody>
          <a:bodyPr/>
          <a:lstStyle/>
          <a:p>
            <a:fld id="{9F76F293-322C-44E2-9D95-40F51A98488B}" type="datetimeFigureOut">
              <a:rPr lang="en-IN" smtClean="0"/>
              <a:t>28-11-2023</a:t>
            </a:fld>
            <a:endParaRPr lang="en-IN"/>
          </a:p>
        </p:txBody>
      </p:sp>
      <p:sp>
        <p:nvSpPr>
          <p:cNvPr id="5" name="Footer Placeholder 4">
            <a:extLst>
              <a:ext uri="{FF2B5EF4-FFF2-40B4-BE49-F238E27FC236}">
                <a16:creationId xmlns:a16="http://schemas.microsoft.com/office/drawing/2014/main" id="{44A7DED9-8F57-B007-8C74-C0B4085BB81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F7BFC07-BBBF-AA2C-BA1C-858F9225DDEB}"/>
              </a:ext>
            </a:extLst>
          </p:cNvPr>
          <p:cNvSpPr>
            <a:spLocks noGrp="1"/>
          </p:cNvSpPr>
          <p:nvPr>
            <p:ph type="sldNum" sz="quarter" idx="12"/>
          </p:nvPr>
        </p:nvSpPr>
        <p:spPr/>
        <p:txBody>
          <a:bodyPr/>
          <a:lstStyle/>
          <a:p>
            <a:fld id="{D0D8290B-B42C-478A-B931-C22D46DFD5C8}" type="slidenum">
              <a:rPr lang="en-IN" smtClean="0"/>
              <a:t>‹#›</a:t>
            </a:fld>
            <a:endParaRPr lang="en-IN"/>
          </a:p>
        </p:txBody>
      </p:sp>
    </p:spTree>
    <p:extLst>
      <p:ext uri="{BB962C8B-B14F-4D97-AF65-F5344CB8AC3E}">
        <p14:creationId xmlns:p14="http://schemas.microsoft.com/office/powerpoint/2010/main" val="1724506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FC29A-9CE2-F50B-5DB1-CD93BFE45BA6}"/>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617384-AD06-27D7-699F-7CD26857C9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324E480-BD8D-C244-7472-70FD388DAB0A}"/>
              </a:ext>
            </a:extLst>
          </p:cNvPr>
          <p:cNvSpPr>
            <a:spLocks noGrp="1"/>
          </p:cNvSpPr>
          <p:nvPr>
            <p:ph type="dt" sz="half" idx="10"/>
          </p:nvPr>
        </p:nvSpPr>
        <p:spPr/>
        <p:txBody>
          <a:bodyPr/>
          <a:lstStyle/>
          <a:p>
            <a:fld id="{9F76F293-322C-44E2-9D95-40F51A98488B}" type="datetimeFigureOut">
              <a:rPr lang="en-IN" smtClean="0"/>
              <a:t>28-11-2023</a:t>
            </a:fld>
            <a:endParaRPr lang="en-IN"/>
          </a:p>
        </p:txBody>
      </p:sp>
      <p:sp>
        <p:nvSpPr>
          <p:cNvPr id="5" name="Footer Placeholder 4">
            <a:extLst>
              <a:ext uri="{FF2B5EF4-FFF2-40B4-BE49-F238E27FC236}">
                <a16:creationId xmlns:a16="http://schemas.microsoft.com/office/drawing/2014/main" id="{F667DF68-2314-D6B9-E99A-AB77C985D76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BC9841A-780A-125B-AF06-A559A313C0C6}"/>
              </a:ext>
            </a:extLst>
          </p:cNvPr>
          <p:cNvSpPr>
            <a:spLocks noGrp="1"/>
          </p:cNvSpPr>
          <p:nvPr>
            <p:ph type="sldNum" sz="quarter" idx="12"/>
          </p:nvPr>
        </p:nvSpPr>
        <p:spPr/>
        <p:txBody>
          <a:bodyPr/>
          <a:lstStyle/>
          <a:p>
            <a:fld id="{D0D8290B-B42C-478A-B931-C22D46DFD5C8}" type="slidenum">
              <a:rPr lang="en-IN" smtClean="0"/>
              <a:t>‹#›</a:t>
            </a:fld>
            <a:endParaRPr lang="en-IN"/>
          </a:p>
        </p:txBody>
      </p:sp>
    </p:spTree>
    <p:extLst>
      <p:ext uri="{BB962C8B-B14F-4D97-AF65-F5344CB8AC3E}">
        <p14:creationId xmlns:p14="http://schemas.microsoft.com/office/powerpoint/2010/main" val="2381161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ADDF24-AA54-EA84-EB57-EB19781CBB7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10C2064-FDC0-9F08-3FCC-60D55D7B0F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D0F956C-3101-523E-2623-7D0F7B733415}"/>
              </a:ext>
            </a:extLst>
          </p:cNvPr>
          <p:cNvSpPr>
            <a:spLocks noGrp="1"/>
          </p:cNvSpPr>
          <p:nvPr>
            <p:ph type="dt" sz="half" idx="10"/>
          </p:nvPr>
        </p:nvSpPr>
        <p:spPr/>
        <p:txBody>
          <a:bodyPr/>
          <a:lstStyle/>
          <a:p>
            <a:fld id="{9F76F293-322C-44E2-9D95-40F51A98488B}" type="datetimeFigureOut">
              <a:rPr lang="en-IN" smtClean="0"/>
              <a:t>28-11-2023</a:t>
            </a:fld>
            <a:endParaRPr lang="en-IN"/>
          </a:p>
        </p:txBody>
      </p:sp>
      <p:sp>
        <p:nvSpPr>
          <p:cNvPr id="5" name="Footer Placeholder 4">
            <a:extLst>
              <a:ext uri="{FF2B5EF4-FFF2-40B4-BE49-F238E27FC236}">
                <a16:creationId xmlns:a16="http://schemas.microsoft.com/office/drawing/2014/main" id="{D6D20D06-6BDD-F1F8-8223-4545CF0E2C1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1BBB90A-2A5F-E6AE-64A2-F49280571AE0}"/>
              </a:ext>
            </a:extLst>
          </p:cNvPr>
          <p:cNvSpPr>
            <a:spLocks noGrp="1"/>
          </p:cNvSpPr>
          <p:nvPr>
            <p:ph type="sldNum" sz="quarter" idx="12"/>
          </p:nvPr>
        </p:nvSpPr>
        <p:spPr/>
        <p:txBody>
          <a:bodyPr/>
          <a:lstStyle/>
          <a:p>
            <a:fld id="{D0D8290B-B42C-478A-B931-C22D46DFD5C8}" type="slidenum">
              <a:rPr lang="en-IN" smtClean="0"/>
              <a:t>‹#›</a:t>
            </a:fld>
            <a:endParaRPr lang="en-IN"/>
          </a:p>
        </p:txBody>
      </p:sp>
    </p:spTree>
    <p:extLst>
      <p:ext uri="{BB962C8B-B14F-4D97-AF65-F5344CB8AC3E}">
        <p14:creationId xmlns:p14="http://schemas.microsoft.com/office/powerpoint/2010/main" val="2966925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93506-6000-AF5B-C235-E8910FD37DB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7C0FE48-6658-989C-BC33-8CBFAE12E6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80BEF1C-C4A8-8B37-3B34-026CC01E571E}"/>
              </a:ext>
            </a:extLst>
          </p:cNvPr>
          <p:cNvSpPr>
            <a:spLocks noGrp="1"/>
          </p:cNvSpPr>
          <p:nvPr>
            <p:ph type="dt" sz="half" idx="10"/>
          </p:nvPr>
        </p:nvSpPr>
        <p:spPr/>
        <p:txBody>
          <a:bodyPr/>
          <a:lstStyle/>
          <a:p>
            <a:fld id="{9F76F293-322C-44E2-9D95-40F51A98488B}" type="datetimeFigureOut">
              <a:rPr lang="en-IN" smtClean="0"/>
              <a:t>28-11-2023</a:t>
            </a:fld>
            <a:endParaRPr lang="en-IN"/>
          </a:p>
        </p:txBody>
      </p:sp>
      <p:sp>
        <p:nvSpPr>
          <p:cNvPr id="5" name="Footer Placeholder 4">
            <a:extLst>
              <a:ext uri="{FF2B5EF4-FFF2-40B4-BE49-F238E27FC236}">
                <a16:creationId xmlns:a16="http://schemas.microsoft.com/office/drawing/2014/main" id="{8A1708D8-29A9-CF7A-7AAE-81F6B7C4549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3AEFEA1-A8A5-ADFD-3D61-74D73C79BF83}"/>
              </a:ext>
            </a:extLst>
          </p:cNvPr>
          <p:cNvSpPr>
            <a:spLocks noGrp="1"/>
          </p:cNvSpPr>
          <p:nvPr>
            <p:ph type="sldNum" sz="quarter" idx="12"/>
          </p:nvPr>
        </p:nvSpPr>
        <p:spPr/>
        <p:txBody>
          <a:bodyPr/>
          <a:lstStyle/>
          <a:p>
            <a:fld id="{D0D8290B-B42C-478A-B931-C22D46DFD5C8}" type="slidenum">
              <a:rPr lang="en-IN" smtClean="0"/>
              <a:t>‹#›</a:t>
            </a:fld>
            <a:endParaRPr lang="en-IN"/>
          </a:p>
        </p:txBody>
      </p:sp>
    </p:spTree>
    <p:extLst>
      <p:ext uri="{BB962C8B-B14F-4D97-AF65-F5344CB8AC3E}">
        <p14:creationId xmlns:p14="http://schemas.microsoft.com/office/powerpoint/2010/main" val="760527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DADEF-2262-4CB6-2AE9-614D2F24DC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62BB510-3DE4-3E1D-AF0E-848D4F3428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010BA4-E2AB-5BC0-B34F-0BEE39773270}"/>
              </a:ext>
            </a:extLst>
          </p:cNvPr>
          <p:cNvSpPr>
            <a:spLocks noGrp="1"/>
          </p:cNvSpPr>
          <p:nvPr>
            <p:ph type="dt" sz="half" idx="10"/>
          </p:nvPr>
        </p:nvSpPr>
        <p:spPr/>
        <p:txBody>
          <a:bodyPr/>
          <a:lstStyle/>
          <a:p>
            <a:fld id="{9F76F293-322C-44E2-9D95-40F51A98488B}" type="datetimeFigureOut">
              <a:rPr lang="en-IN" smtClean="0"/>
              <a:t>28-11-2023</a:t>
            </a:fld>
            <a:endParaRPr lang="en-IN"/>
          </a:p>
        </p:txBody>
      </p:sp>
      <p:sp>
        <p:nvSpPr>
          <p:cNvPr id="5" name="Footer Placeholder 4">
            <a:extLst>
              <a:ext uri="{FF2B5EF4-FFF2-40B4-BE49-F238E27FC236}">
                <a16:creationId xmlns:a16="http://schemas.microsoft.com/office/drawing/2014/main" id="{DA333831-3CD9-94CD-8E84-21E50B60BF3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7663F27-8AC9-DCFB-543C-38E173520668}"/>
              </a:ext>
            </a:extLst>
          </p:cNvPr>
          <p:cNvSpPr>
            <a:spLocks noGrp="1"/>
          </p:cNvSpPr>
          <p:nvPr>
            <p:ph type="sldNum" sz="quarter" idx="12"/>
          </p:nvPr>
        </p:nvSpPr>
        <p:spPr/>
        <p:txBody>
          <a:bodyPr/>
          <a:lstStyle/>
          <a:p>
            <a:fld id="{D0D8290B-B42C-478A-B931-C22D46DFD5C8}" type="slidenum">
              <a:rPr lang="en-IN" smtClean="0"/>
              <a:t>‹#›</a:t>
            </a:fld>
            <a:endParaRPr lang="en-IN"/>
          </a:p>
        </p:txBody>
      </p:sp>
    </p:spTree>
    <p:extLst>
      <p:ext uri="{BB962C8B-B14F-4D97-AF65-F5344CB8AC3E}">
        <p14:creationId xmlns:p14="http://schemas.microsoft.com/office/powerpoint/2010/main" val="3555036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8AB34-6BA6-FC64-8406-7BE5A9AC10B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0C37F36-A09F-F50B-B577-F581D4C35C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D37058F1-940C-3C14-1915-470775CC08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CBE8C98B-DC29-F609-5809-C14C71C3868E}"/>
              </a:ext>
            </a:extLst>
          </p:cNvPr>
          <p:cNvSpPr>
            <a:spLocks noGrp="1"/>
          </p:cNvSpPr>
          <p:nvPr>
            <p:ph type="dt" sz="half" idx="10"/>
          </p:nvPr>
        </p:nvSpPr>
        <p:spPr/>
        <p:txBody>
          <a:bodyPr/>
          <a:lstStyle/>
          <a:p>
            <a:fld id="{9F76F293-322C-44E2-9D95-40F51A98488B}" type="datetimeFigureOut">
              <a:rPr lang="en-IN" smtClean="0"/>
              <a:t>28-11-2023</a:t>
            </a:fld>
            <a:endParaRPr lang="en-IN"/>
          </a:p>
        </p:txBody>
      </p:sp>
      <p:sp>
        <p:nvSpPr>
          <p:cNvPr id="6" name="Footer Placeholder 5">
            <a:extLst>
              <a:ext uri="{FF2B5EF4-FFF2-40B4-BE49-F238E27FC236}">
                <a16:creationId xmlns:a16="http://schemas.microsoft.com/office/drawing/2014/main" id="{1821C014-14C1-77EA-C3B1-E6DF49740F6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60AF1DF-DBCA-1288-FE87-586C209446F1}"/>
              </a:ext>
            </a:extLst>
          </p:cNvPr>
          <p:cNvSpPr>
            <a:spLocks noGrp="1"/>
          </p:cNvSpPr>
          <p:nvPr>
            <p:ph type="sldNum" sz="quarter" idx="12"/>
          </p:nvPr>
        </p:nvSpPr>
        <p:spPr/>
        <p:txBody>
          <a:bodyPr/>
          <a:lstStyle/>
          <a:p>
            <a:fld id="{D0D8290B-B42C-478A-B931-C22D46DFD5C8}" type="slidenum">
              <a:rPr lang="en-IN" smtClean="0"/>
              <a:t>‹#›</a:t>
            </a:fld>
            <a:endParaRPr lang="en-IN"/>
          </a:p>
        </p:txBody>
      </p:sp>
    </p:spTree>
    <p:extLst>
      <p:ext uri="{BB962C8B-B14F-4D97-AF65-F5344CB8AC3E}">
        <p14:creationId xmlns:p14="http://schemas.microsoft.com/office/powerpoint/2010/main" val="2449837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98C04-1951-0FEA-0F98-4EEF9DD2966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2CCB3DC-4559-F498-DD88-4E38FDDCCE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70BC6D-ADBF-0536-C26F-F6AB247955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FEC74364-F8DD-7065-8C2B-C88FB58537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129D35-6EDF-050B-ED17-3D0630BB36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764E0F66-2D0C-F21F-37B6-3CBD705EE059}"/>
              </a:ext>
            </a:extLst>
          </p:cNvPr>
          <p:cNvSpPr>
            <a:spLocks noGrp="1"/>
          </p:cNvSpPr>
          <p:nvPr>
            <p:ph type="dt" sz="half" idx="10"/>
          </p:nvPr>
        </p:nvSpPr>
        <p:spPr/>
        <p:txBody>
          <a:bodyPr/>
          <a:lstStyle/>
          <a:p>
            <a:fld id="{9F76F293-322C-44E2-9D95-40F51A98488B}" type="datetimeFigureOut">
              <a:rPr lang="en-IN" smtClean="0"/>
              <a:t>28-11-2023</a:t>
            </a:fld>
            <a:endParaRPr lang="en-IN"/>
          </a:p>
        </p:txBody>
      </p:sp>
      <p:sp>
        <p:nvSpPr>
          <p:cNvPr id="8" name="Footer Placeholder 7">
            <a:extLst>
              <a:ext uri="{FF2B5EF4-FFF2-40B4-BE49-F238E27FC236}">
                <a16:creationId xmlns:a16="http://schemas.microsoft.com/office/drawing/2014/main" id="{991F6C1B-1CD4-E9BE-A8AC-30FF225A8E4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F367A956-8900-3436-B131-5F061AABC009}"/>
              </a:ext>
            </a:extLst>
          </p:cNvPr>
          <p:cNvSpPr>
            <a:spLocks noGrp="1"/>
          </p:cNvSpPr>
          <p:nvPr>
            <p:ph type="sldNum" sz="quarter" idx="12"/>
          </p:nvPr>
        </p:nvSpPr>
        <p:spPr/>
        <p:txBody>
          <a:bodyPr/>
          <a:lstStyle/>
          <a:p>
            <a:fld id="{D0D8290B-B42C-478A-B931-C22D46DFD5C8}" type="slidenum">
              <a:rPr lang="en-IN" smtClean="0"/>
              <a:t>‹#›</a:t>
            </a:fld>
            <a:endParaRPr lang="en-IN"/>
          </a:p>
        </p:txBody>
      </p:sp>
    </p:spTree>
    <p:extLst>
      <p:ext uri="{BB962C8B-B14F-4D97-AF65-F5344CB8AC3E}">
        <p14:creationId xmlns:p14="http://schemas.microsoft.com/office/powerpoint/2010/main" val="3291020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2D7CD-26DA-A112-594F-378CB59E7B7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27AF802-43E6-0556-2E8A-A117477093E6}"/>
              </a:ext>
            </a:extLst>
          </p:cNvPr>
          <p:cNvSpPr>
            <a:spLocks noGrp="1"/>
          </p:cNvSpPr>
          <p:nvPr>
            <p:ph type="dt" sz="half" idx="10"/>
          </p:nvPr>
        </p:nvSpPr>
        <p:spPr/>
        <p:txBody>
          <a:bodyPr/>
          <a:lstStyle/>
          <a:p>
            <a:fld id="{9F76F293-322C-44E2-9D95-40F51A98488B}" type="datetimeFigureOut">
              <a:rPr lang="en-IN" smtClean="0"/>
              <a:t>28-11-2023</a:t>
            </a:fld>
            <a:endParaRPr lang="en-IN"/>
          </a:p>
        </p:txBody>
      </p:sp>
      <p:sp>
        <p:nvSpPr>
          <p:cNvPr id="4" name="Footer Placeholder 3">
            <a:extLst>
              <a:ext uri="{FF2B5EF4-FFF2-40B4-BE49-F238E27FC236}">
                <a16:creationId xmlns:a16="http://schemas.microsoft.com/office/drawing/2014/main" id="{DB585DA1-035B-9F75-6AC6-FEFDD9A3625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4CAD8365-1E9B-CF0E-842D-DE9D9D17427F}"/>
              </a:ext>
            </a:extLst>
          </p:cNvPr>
          <p:cNvSpPr>
            <a:spLocks noGrp="1"/>
          </p:cNvSpPr>
          <p:nvPr>
            <p:ph type="sldNum" sz="quarter" idx="12"/>
          </p:nvPr>
        </p:nvSpPr>
        <p:spPr/>
        <p:txBody>
          <a:bodyPr/>
          <a:lstStyle/>
          <a:p>
            <a:fld id="{D0D8290B-B42C-478A-B931-C22D46DFD5C8}" type="slidenum">
              <a:rPr lang="en-IN" smtClean="0"/>
              <a:t>‹#›</a:t>
            </a:fld>
            <a:endParaRPr lang="en-IN"/>
          </a:p>
        </p:txBody>
      </p:sp>
    </p:spTree>
    <p:extLst>
      <p:ext uri="{BB962C8B-B14F-4D97-AF65-F5344CB8AC3E}">
        <p14:creationId xmlns:p14="http://schemas.microsoft.com/office/powerpoint/2010/main" val="216445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4471E7-02BB-E10D-71F7-CD9A005A1245}"/>
              </a:ext>
            </a:extLst>
          </p:cNvPr>
          <p:cNvSpPr>
            <a:spLocks noGrp="1"/>
          </p:cNvSpPr>
          <p:nvPr>
            <p:ph type="dt" sz="half" idx="10"/>
          </p:nvPr>
        </p:nvSpPr>
        <p:spPr/>
        <p:txBody>
          <a:bodyPr/>
          <a:lstStyle/>
          <a:p>
            <a:fld id="{9F76F293-322C-44E2-9D95-40F51A98488B}" type="datetimeFigureOut">
              <a:rPr lang="en-IN" smtClean="0"/>
              <a:t>28-11-2023</a:t>
            </a:fld>
            <a:endParaRPr lang="en-IN"/>
          </a:p>
        </p:txBody>
      </p:sp>
      <p:sp>
        <p:nvSpPr>
          <p:cNvPr id="3" name="Footer Placeholder 2">
            <a:extLst>
              <a:ext uri="{FF2B5EF4-FFF2-40B4-BE49-F238E27FC236}">
                <a16:creationId xmlns:a16="http://schemas.microsoft.com/office/drawing/2014/main" id="{ADD301C5-14F9-1A9C-550F-9C7DDAF2A62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8AD312C-2053-CF72-15B7-268290A60156}"/>
              </a:ext>
            </a:extLst>
          </p:cNvPr>
          <p:cNvSpPr>
            <a:spLocks noGrp="1"/>
          </p:cNvSpPr>
          <p:nvPr>
            <p:ph type="sldNum" sz="quarter" idx="12"/>
          </p:nvPr>
        </p:nvSpPr>
        <p:spPr/>
        <p:txBody>
          <a:bodyPr/>
          <a:lstStyle/>
          <a:p>
            <a:fld id="{D0D8290B-B42C-478A-B931-C22D46DFD5C8}" type="slidenum">
              <a:rPr lang="en-IN" smtClean="0"/>
              <a:t>‹#›</a:t>
            </a:fld>
            <a:endParaRPr lang="en-IN"/>
          </a:p>
        </p:txBody>
      </p:sp>
    </p:spTree>
    <p:extLst>
      <p:ext uri="{BB962C8B-B14F-4D97-AF65-F5344CB8AC3E}">
        <p14:creationId xmlns:p14="http://schemas.microsoft.com/office/powerpoint/2010/main" val="1132918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C0F8C-285A-5420-1EDB-B12C6D6317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D555B74-4E75-DA52-7646-C44873BBAB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A30DCE5-2F88-3394-3AA5-233710E9F1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80B6AF-72B6-2177-9456-53F1F488FD26}"/>
              </a:ext>
            </a:extLst>
          </p:cNvPr>
          <p:cNvSpPr>
            <a:spLocks noGrp="1"/>
          </p:cNvSpPr>
          <p:nvPr>
            <p:ph type="dt" sz="half" idx="10"/>
          </p:nvPr>
        </p:nvSpPr>
        <p:spPr/>
        <p:txBody>
          <a:bodyPr/>
          <a:lstStyle/>
          <a:p>
            <a:fld id="{9F76F293-322C-44E2-9D95-40F51A98488B}" type="datetimeFigureOut">
              <a:rPr lang="en-IN" smtClean="0"/>
              <a:t>28-11-2023</a:t>
            </a:fld>
            <a:endParaRPr lang="en-IN"/>
          </a:p>
        </p:txBody>
      </p:sp>
      <p:sp>
        <p:nvSpPr>
          <p:cNvPr id="6" name="Footer Placeholder 5">
            <a:extLst>
              <a:ext uri="{FF2B5EF4-FFF2-40B4-BE49-F238E27FC236}">
                <a16:creationId xmlns:a16="http://schemas.microsoft.com/office/drawing/2014/main" id="{2EC8238B-FD69-E4CF-CFAC-06C777F91D8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41BF2E7-55DD-C941-30EB-BD06E7A44A26}"/>
              </a:ext>
            </a:extLst>
          </p:cNvPr>
          <p:cNvSpPr>
            <a:spLocks noGrp="1"/>
          </p:cNvSpPr>
          <p:nvPr>
            <p:ph type="sldNum" sz="quarter" idx="12"/>
          </p:nvPr>
        </p:nvSpPr>
        <p:spPr/>
        <p:txBody>
          <a:bodyPr/>
          <a:lstStyle/>
          <a:p>
            <a:fld id="{D0D8290B-B42C-478A-B931-C22D46DFD5C8}" type="slidenum">
              <a:rPr lang="en-IN" smtClean="0"/>
              <a:t>‹#›</a:t>
            </a:fld>
            <a:endParaRPr lang="en-IN"/>
          </a:p>
        </p:txBody>
      </p:sp>
    </p:spTree>
    <p:extLst>
      <p:ext uri="{BB962C8B-B14F-4D97-AF65-F5344CB8AC3E}">
        <p14:creationId xmlns:p14="http://schemas.microsoft.com/office/powerpoint/2010/main" val="1387050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4A4E8-D4D6-A45D-37D7-489503B4E5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336D6D3E-14FC-33F9-5ECC-8A4C409F22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E8C8DA50-246E-0620-04A1-3B8D292DB2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3ADE8E-4698-93EC-A13F-AF72801F7955}"/>
              </a:ext>
            </a:extLst>
          </p:cNvPr>
          <p:cNvSpPr>
            <a:spLocks noGrp="1"/>
          </p:cNvSpPr>
          <p:nvPr>
            <p:ph type="dt" sz="half" idx="10"/>
          </p:nvPr>
        </p:nvSpPr>
        <p:spPr/>
        <p:txBody>
          <a:bodyPr/>
          <a:lstStyle/>
          <a:p>
            <a:fld id="{9F76F293-322C-44E2-9D95-40F51A98488B}" type="datetimeFigureOut">
              <a:rPr lang="en-IN" smtClean="0"/>
              <a:t>28-11-2023</a:t>
            </a:fld>
            <a:endParaRPr lang="en-IN"/>
          </a:p>
        </p:txBody>
      </p:sp>
      <p:sp>
        <p:nvSpPr>
          <p:cNvPr id="6" name="Footer Placeholder 5">
            <a:extLst>
              <a:ext uri="{FF2B5EF4-FFF2-40B4-BE49-F238E27FC236}">
                <a16:creationId xmlns:a16="http://schemas.microsoft.com/office/drawing/2014/main" id="{5565CD5A-01C6-0D46-FDE3-7396F934E3D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706D1A3-CAF8-7072-1CF3-FB6249CDCD81}"/>
              </a:ext>
            </a:extLst>
          </p:cNvPr>
          <p:cNvSpPr>
            <a:spLocks noGrp="1"/>
          </p:cNvSpPr>
          <p:nvPr>
            <p:ph type="sldNum" sz="quarter" idx="12"/>
          </p:nvPr>
        </p:nvSpPr>
        <p:spPr/>
        <p:txBody>
          <a:bodyPr/>
          <a:lstStyle/>
          <a:p>
            <a:fld id="{D0D8290B-B42C-478A-B931-C22D46DFD5C8}" type="slidenum">
              <a:rPr lang="en-IN" smtClean="0"/>
              <a:t>‹#›</a:t>
            </a:fld>
            <a:endParaRPr lang="en-IN"/>
          </a:p>
        </p:txBody>
      </p:sp>
    </p:spTree>
    <p:extLst>
      <p:ext uri="{BB962C8B-B14F-4D97-AF65-F5344CB8AC3E}">
        <p14:creationId xmlns:p14="http://schemas.microsoft.com/office/powerpoint/2010/main" val="3563207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5FBD4B-B0A9-51CB-A5C1-C8993D78A1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1935C25-5AA3-BA38-9614-8FB526FB9D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9F88E82-20CA-1A8D-687F-125D74D340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76F293-322C-44E2-9D95-40F51A98488B}" type="datetimeFigureOut">
              <a:rPr lang="en-IN" smtClean="0"/>
              <a:t>28-11-2023</a:t>
            </a:fld>
            <a:endParaRPr lang="en-IN"/>
          </a:p>
        </p:txBody>
      </p:sp>
      <p:sp>
        <p:nvSpPr>
          <p:cNvPr id="5" name="Footer Placeholder 4">
            <a:extLst>
              <a:ext uri="{FF2B5EF4-FFF2-40B4-BE49-F238E27FC236}">
                <a16:creationId xmlns:a16="http://schemas.microsoft.com/office/drawing/2014/main" id="{8911E42F-1CD3-C9F6-CD34-00EE6DD096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CEC1FF1F-47DC-6555-74C5-5E4C3F1C7C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D8290B-B42C-478A-B931-C22D46DFD5C8}" type="slidenum">
              <a:rPr lang="en-IN" smtClean="0"/>
              <a:t>‹#›</a:t>
            </a:fld>
            <a:endParaRPr lang="en-IN"/>
          </a:p>
        </p:txBody>
      </p:sp>
    </p:spTree>
    <p:extLst>
      <p:ext uri="{BB962C8B-B14F-4D97-AF65-F5344CB8AC3E}">
        <p14:creationId xmlns:p14="http://schemas.microsoft.com/office/powerpoint/2010/main" val="255277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getuplearn.com/blog/motivation-in-hrm/" TargetMode="External"/><Relationship Id="rId2" Type="http://schemas.openxmlformats.org/officeDocument/2006/relationships/hyperlink" Target="https://www.managementstudyguide.com/management_principles.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merriam-webster.com/dictionary/supervisin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5651" y="416655"/>
            <a:ext cx="11507249" cy="598416"/>
          </a:xfrm>
        </p:spPr>
        <p:txBody>
          <a:bodyPr>
            <a:noAutofit/>
          </a:bodyPr>
          <a:lstStyle/>
          <a:p>
            <a:pPr algn="ctr"/>
            <a:r>
              <a:rPr lang="en-US" sz="4000" dirty="0">
                <a:solidFill>
                  <a:srgbClr val="0070C0"/>
                </a:solidFill>
                <a:latin typeface="Arial Black" pitchFamily="34" charset="0"/>
              </a:rPr>
              <a:t>COORDINATION &amp; SUPERVISION</a:t>
            </a:r>
            <a:endParaRPr lang="en-US" sz="4000" dirty="0">
              <a:solidFill>
                <a:srgbClr val="0070C0"/>
              </a:solidFill>
              <a:latin typeface="Bauhaus 93" pitchFamily="82" charset="0"/>
            </a:endParaRPr>
          </a:p>
        </p:txBody>
      </p:sp>
      <p:sp>
        <p:nvSpPr>
          <p:cNvPr id="3" name="Subtitle 2"/>
          <p:cNvSpPr>
            <a:spLocks noGrp="1"/>
          </p:cNvSpPr>
          <p:nvPr>
            <p:ph type="subTitle" idx="1"/>
          </p:nvPr>
        </p:nvSpPr>
        <p:spPr>
          <a:xfrm>
            <a:off x="3305263" y="4960620"/>
            <a:ext cx="6727970" cy="1744980"/>
          </a:xfrm>
        </p:spPr>
        <p:txBody>
          <a:bodyPr>
            <a:normAutofit lnSpcReduction="10000"/>
          </a:bodyPr>
          <a:lstStyle/>
          <a:p>
            <a:pPr algn="ctr"/>
            <a:r>
              <a:rPr lang="en-US" sz="3200" b="1" dirty="0">
                <a:solidFill>
                  <a:srgbClr val="002060"/>
                </a:solidFill>
              </a:rPr>
              <a:t>Dr Prabhat K. Dwivedi</a:t>
            </a:r>
          </a:p>
          <a:p>
            <a:pPr algn="ctr"/>
            <a:r>
              <a:rPr lang="en-US" b="1" dirty="0">
                <a:solidFill>
                  <a:srgbClr val="0070C0"/>
                </a:solidFill>
              </a:rPr>
              <a:t>Associate Professor</a:t>
            </a:r>
          </a:p>
          <a:p>
            <a:pPr algn="ctr"/>
            <a:r>
              <a:rPr lang="en-US" b="1" dirty="0">
                <a:solidFill>
                  <a:srgbClr val="0070C0"/>
                </a:solidFill>
              </a:rPr>
              <a:t>Deptt. of Business Management, </a:t>
            </a:r>
          </a:p>
          <a:p>
            <a:pPr algn="ctr"/>
            <a:r>
              <a:rPr lang="en-US" b="1" dirty="0">
                <a:solidFill>
                  <a:srgbClr val="0070C0"/>
                </a:solidFill>
              </a:rPr>
              <a:t>CSJM University, Kanpur, India</a:t>
            </a:r>
          </a:p>
          <a:p>
            <a:pPr algn="ctr"/>
            <a:endParaRPr lang="en-US" sz="2000" dirty="0">
              <a:solidFill>
                <a:srgbClr val="00B050"/>
              </a:solidFill>
            </a:endParaRPr>
          </a:p>
        </p:txBody>
      </p:sp>
      <p:pic>
        <p:nvPicPr>
          <p:cNvPr id="9" name="Picture 8" descr="Universities | PIM"/>
          <p:cNvPicPr/>
          <p:nvPr/>
        </p:nvPicPr>
        <p:blipFill>
          <a:blip r:embed="rId2"/>
          <a:srcRect l="2301" t="2229" r="1848" b="2229"/>
          <a:stretch>
            <a:fillRect/>
          </a:stretch>
        </p:blipFill>
        <p:spPr bwMode="auto">
          <a:xfrm>
            <a:off x="265651" y="2256639"/>
            <a:ext cx="1676400" cy="1676400"/>
          </a:xfrm>
          <a:prstGeom prst="rect">
            <a:avLst/>
          </a:prstGeom>
          <a:noFill/>
          <a:ln w="9525">
            <a:noFill/>
            <a:miter lim="800000"/>
            <a:headEnd/>
            <a:tailEnd/>
          </a:ln>
        </p:spPr>
      </p:pic>
      <p:sp>
        <p:nvSpPr>
          <p:cNvPr id="6" name="Title 1">
            <a:extLst>
              <a:ext uri="{FF2B5EF4-FFF2-40B4-BE49-F238E27FC236}">
                <a16:creationId xmlns:a16="http://schemas.microsoft.com/office/drawing/2014/main" id="{66BF8AFC-2C96-8377-074B-76C24B8EF310}"/>
              </a:ext>
            </a:extLst>
          </p:cNvPr>
          <p:cNvSpPr txBox="1">
            <a:spLocks/>
          </p:cNvSpPr>
          <p:nvPr/>
        </p:nvSpPr>
        <p:spPr>
          <a:xfrm>
            <a:off x="1828799" y="4327251"/>
            <a:ext cx="9454393" cy="59841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r>
              <a:rPr lang="en-US" sz="2800" dirty="0">
                <a:solidFill>
                  <a:srgbClr val="C00000"/>
                </a:solidFill>
                <a:latin typeface="Arial Black" pitchFamily="34" charset="0"/>
              </a:rPr>
              <a:t>Sub: PRINCIPLES OF MANAGEMENT</a:t>
            </a:r>
            <a:endParaRPr lang="en-US" sz="2800" dirty="0">
              <a:solidFill>
                <a:srgbClr val="C00000"/>
              </a:solidFill>
              <a:latin typeface="Bauhaus 93" pitchFamily="82" charset="0"/>
            </a:endParaRPr>
          </a:p>
        </p:txBody>
      </p:sp>
      <p:pic>
        <p:nvPicPr>
          <p:cNvPr id="7" name="Picture 6">
            <a:extLst>
              <a:ext uri="{FF2B5EF4-FFF2-40B4-BE49-F238E27FC236}">
                <a16:creationId xmlns:a16="http://schemas.microsoft.com/office/drawing/2014/main" id="{1EE5AA6D-81BF-96E0-DFA4-FDD5D070275C}"/>
              </a:ext>
            </a:extLst>
          </p:cNvPr>
          <p:cNvPicPr>
            <a:picLocks noChangeAspect="1"/>
          </p:cNvPicPr>
          <p:nvPr/>
        </p:nvPicPr>
        <p:blipFill rotWithShape="1">
          <a:blip r:embed="rId3">
            <a:extLst>
              <a:ext uri="{28A0092B-C50C-407E-A947-70E740481C1C}">
                <a14:useLocalDpi xmlns:a14="http://schemas.microsoft.com/office/drawing/2010/main" val="0"/>
              </a:ext>
            </a:extLst>
          </a:blip>
          <a:srcRect t="4891" b="3301"/>
          <a:stretch/>
        </p:blipFill>
        <p:spPr>
          <a:xfrm>
            <a:off x="4080509" y="1657350"/>
            <a:ext cx="4978037" cy="26098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9975C-DC8D-3799-E023-4801F166A7CB}"/>
              </a:ext>
            </a:extLst>
          </p:cNvPr>
          <p:cNvSpPr>
            <a:spLocks noGrp="1"/>
          </p:cNvSpPr>
          <p:nvPr>
            <p:ph type="title"/>
          </p:nvPr>
        </p:nvSpPr>
        <p:spPr>
          <a:xfrm>
            <a:off x="838200" y="365125"/>
            <a:ext cx="10515600" cy="631825"/>
          </a:xfrm>
        </p:spPr>
        <p:txBody>
          <a:bodyPr>
            <a:normAutofit fontScale="90000"/>
          </a:bodyPr>
          <a:lstStyle/>
          <a:p>
            <a:r>
              <a:rPr lang="en-IN" sz="4400" b="1" dirty="0">
                <a:solidFill>
                  <a:srgbClr val="0070C0"/>
                </a:solidFill>
                <a:effectLst/>
                <a:latin typeface="Aharoni" panose="02010803020104030203" pitchFamily="2" charset="-79"/>
                <a:cs typeface="Aharoni" panose="02010803020104030203" pitchFamily="2" charset="-79"/>
              </a:rPr>
              <a:t>Requisite qualities for effective supervision</a:t>
            </a:r>
            <a:endParaRPr lang="en-IN" sz="4400" dirty="0">
              <a:solidFill>
                <a:srgbClr val="0070C0"/>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D6E6F48D-2AD4-0332-2925-51BC44E6D8BB}"/>
              </a:ext>
            </a:extLst>
          </p:cNvPr>
          <p:cNvSpPr>
            <a:spLocks noGrp="1"/>
          </p:cNvSpPr>
          <p:nvPr>
            <p:ph idx="1"/>
          </p:nvPr>
        </p:nvSpPr>
        <p:spPr>
          <a:xfrm>
            <a:off x="730250" y="1228165"/>
            <a:ext cx="10515600" cy="5084145"/>
          </a:xfrm>
        </p:spPr>
        <p:txBody>
          <a:bodyPr>
            <a:normAutofit/>
          </a:bodyPr>
          <a:lstStyle/>
          <a:p>
            <a:r>
              <a:rPr lang="en-IN" b="1" dirty="0">
                <a:solidFill>
                  <a:srgbClr val="000000"/>
                </a:solidFill>
                <a:effectLst/>
              </a:rPr>
              <a:t> Tact and discretion, </a:t>
            </a:r>
            <a:endParaRPr lang="en-IN" b="1" dirty="0"/>
          </a:p>
          <a:p>
            <a:r>
              <a:rPr lang="en-IN" b="1" dirty="0">
                <a:solidFill>
                  <a:srgbClr val="000000"/>
                </a:solidFill>
                <a:effectLst/>
              </a:rPr>
              <a:t> Social skills, </a:t>
            </a:r>
            <a:endParaRPr lang="en-IN" b="1" dirty="0"/>
          </a:p>
          <a:p>
            <a:r>
              <a:rPr lang="en-IN" b="1" dirty="0">
                <a:solidFill>
                  <a:srgbClr val="000000"/>
                </a:solidFill>
                <a:effectLst/>
              </a:rPr>
              <a:t> Technical competence, </a:t>
            </a:r>
            <a:endParaRPr lang="en-IN" b="1" dirty="0"/>
          </a:p>
          <a:p>
            <a:r>
              <a:rPr lang="en-IN" b="1" dirty="0">
                <a:solidFill>
                  <a:srgbClr val="000000"/>
                </a:solidFill>
                <a:effectLst/>
              </a:rPr>
              <a:t> Empathy, </a:t>
            </a:r>
            <a:endParaRPr lang="en-IN" b="1" dirty="0"/>
          </a:p>
          <a:p>
            <a:r>
              <a:rPr lang="en-IN" b="1" dirty="0">
                <a:solidFill>
                  <a:srgbClr val="000000"/>
                </a:solidFill>
                <a:effectLst/>
              </a:rPr>
              <a:t> Honesty, </a:t>
            </a:r>
            <a:endParaRPr lang="en-IN" b="1" dirty="0"/>
          </a:p>
          <a:p>
            <a:r>
              <a:rPr lang="en-IN" b="1" dirty="0">
                <a:solidFill>
                  <a:srgbClr val="000000"/>
                </a:solidFill>
                <a:effectLst/>
              </a:rPr>
              <a:t> Courage, </a:t>
            </a:r>
            <a:endParaRPr lang="en-IN" b="1" dirty="0"/>
          </a:p>
          <a:p>
            <a:r>
              <a:rPr lang="en-IN" b="1" dirty="0">
                <a:solidFill>
                  <a:srgbClr val="000000"/>
                </a:solidFill>
                <a:effectLst/>
              </a:rPr>
              <a:t> Self-confidence, </a:t>
            </a:r>
            <a:endParaRPr lang="en-IN" b="1" dirty="0"/>
          </a:p>
          <a:p>
            <a:r>
              <a:rPr lang="en-IN" b="1" dirty="0">
                <a:solidFill>
                  <a:srgbClr val="000000"/>
                </a:solidFill>
                <a:effectLst/>
              </a:rPr>
              <a:t> Communication skills, </a:t>
            </a:r>
            <a:endParaRPr lang="en-IN" b="1" dirty="0"/>
          </a:p>
          <a:p>
            <a:r>
              <a:rPr lang="en-IN" b="1" dirty="0">
                <a:solidFill>
                  <a:srgbClr val="000000"/>
                </a:solidFill>
                <a:effectLst/>
              </a:rPr>
              <a:t> Teaching and guiding ability and </a:t>
            </a:r>
            <a:endParaRPr lang="en-IN" b="1" dirty="0"/>
          </a:p>
          <a:p>
            <a:r>
              <a:rPr lang="en-IN" b="1" dirty="0">
                <a:solidFill>
                  <a:srgbClr val="000000"/>
                </a:solidFill>
                <a:effectLst/>
              </a:rPr>
              <a:t> Strong common sense. </a:t>
            </a:r>
            <a:endParaRPr lang="en-IN" b="1" dirty="0"/>
          </a:p>
        </p:txBody>
      </p:sp>
    </p:spTree>
    <p:extLst>
      <p:ext uri="{BB962C8B-B14F-4D97-AF65-F5344CB8AC3E}">
        <p14:creationId xmlns:p14="http://schemas.microsoft.com/office/powerpoint/2010/main" val="771034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70389-F30A-7278-7C29-73DA86BD740C}"/>
              </a:ext>
            </a:extLst>
          </p:cNvPr>
          <p:cNvSpPr>
            <a:spLocks noGrp="1"/>
          </p:cNvSpPr>
          <p:nvPr>
            <p:ph type="title"/>
          </p:nvPr>
        </p:nvSpPr>
        <p:spPr/>
        <p:txBody>
          <a:bodyPr/>
          <a:lstStyle/>
          <a:p>
            <a:r>
              <a:rPr lang="en-IN" dirty="0"/>
              <a:t>Reference</a:t>
            </a:r>
          </a:p>
        </p:txBody>
      </p:sp>
      <p:sp>
        <p:nvSpPr>
          <p:cNvPr id="3" name="Content Placeholder 2">
            <a:extLst>
              <a:ext uri="{FF2B5EF4-FFF2-40B4-BE49-F238E27FC236}">
                <a16:creationId xmlns:a16="http://schemas.microsoft.com/office/drawing/2014/main" id="{413ED55F-A6F7-EF5A-7080-92E8572F5764}"/>
              </a:ext>
            </a:extLst>
          </p:cNvPr>
          <p:cNvSpPr>
            <a:spLocks noGrp="1"/>
          </p:cNvSpPr>
          <p:nvPr>
            <p:ph idx="1"/>
          </p:nvPr>
        </p:nvSpPr>
        <p:spPr/>
        <p:txBody>
          <a:bodyPr>
            <a:normAutofit/>
          </a:bodyPr>
          <a:lstStyle/>
          <a:p>
            <a:r>
              <a:rPr lang="en-IN" dirty="0">
                <a:hlinkClick r:id="rId2"/>
              </a:rPr>
              <a:t>https://www.managementstudyguide.com/management_principles.htm</a:t>
            </a:r>
            <a:endParaRPr lang="en-IN" dirty="0"/>
          </a:p>
          <a:p>
            <a:r>
              <a:rPr lang="en-IN" dirty="0">
                <a:hlinkClick r:id="rId3"/>
              </a:rPr>
              <a:t>https://getuplearn.com/blog/motivation-in-hrm/</a:t>
            </a:r>
            <a:endParaRPr lang="en-IN" dirty="0"/>
          </a:p>
          <a:p>
            <a:r>
              <a:rPr lang="en-US" dirty="0"/>
              <a:t>Mitchell, T. R. (1982). Motivation: New directions for theory, research, and practice. </a:t>
            </a:r>
            <a:r>
              <a:rPr lang="en-US" i="1" dirty="0"/>
              <a:t>The Academy of Management Review, 7</a:t>
            </a:r>
            <a:r>
              <a:rPr lang="en-US" dirty="0"/>
              <a:t>, 80–88.</a:t>
            </a:r>
          </a:p>
          <a:p>
            <a:r>
              <a:rPr lang="en-US" dirty="0"/>
              <a:t>Porter, L. W. &amp; Lawler, E. E. (1968). Managerial attitudes and performance. Dorsey Press.</a:t>
            </a:r>
          </a:p>
          <a:p>
            <a:endParaRPr lang="en-US" dirty="0"/>
          </a:p>
          <a:p>
            <a:endParaRPr lang="en-IN" dirty="0"/>
          </a:p>
          <a:p>
            <a:endParaRPr lang="en-IN" dirty="0"/>
          </a:p>
          <a:p>
            <a:endParaRPr lang="en-IN" dirty="0"/>
          </a:p>
        </p:txBody>
      </p:sp>
    </p:spTree>
    <p:extLst>
      <p:ext uri="{BB962C8B-B14F-4D97-AF65-F5344CB8AC3E}">
        <p14:creationId xmlns:p14="http://schemas.microsoft.com/office/powerpoint/2010/main" val="3482439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a:xfrm>
            <a:off x="10514011" y="5883275"/>
            <a:ext cx="764215"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69794D-20F2-4C7F-BAF8-A28C732FC46D}" type="slidenum">
              <a:rPr lang="en-US" smtClean="0"/>
              <a:pPr/>
              <a:t>12</a:t>
            </a:fld>
            <a:endParaRPr lang="en-US"/>
          </a:p>
        </p:txBody>
      </p:sp>
      <p:pic>
        <p:nvPicPr>
          <p:cNvPr id="5" name="Content Placeholder 4"/>
          <p:cNvPicPr>
            <a:picLocks noGrp="1"/>
          </p:cNvPicPr>
          <p:nvPr>
            <p:ph sz="quarter" idx="1"/>
          </p:nvPr>
        </p:nvPicPr>
        <p:blipFill>
          <a:blip r:embed="rId2"/>
          <a:srcRect l="15864" t="22041" r="47405" b="8163"/>
          <a:stretch>
            <a:fillRect/>
          </a:stretch>
        </p:blipFill>
        <p:spPr bwMode="auto">
          <a:xfrm>
            <a:off x="3124200" y="1143001"/>
            <a:ext cx="5867400" cy="4873625"/>
          </a:xfrm>
          <a:prstGeom prst="rect">
            <a:avLst/>
          </a:prstGeom>
          <a:noFill/>
          <a:ln w="9525">
            <a:noFill/>
            <a:miter lim="800000"/>
            <a:headEnd/>
            <a:tailEnd/>
          </a:ln>
        </p:spPr>
      </p:pic>
      <p:pic>
        <p:nvPicPr>
          <p:cNvPr id="6" name="Picture 5"/>
          <p:cNvPicPr/>
          <p:nvPr/>
        </p:nvPicPr>
        <p:blipFill>
          <a:blip r:embed="rId3"/>
          <a:srcRect l="52996" t="63147" r="33228" b="12347"/>
          <a:stretch>
            <a:fillRect/>
          </a:stretch>
        </p:blipFill>
        <p:spPr bwMode="auto">
          <a:xfrm>
            <a:off x="1676400" y="0"/>
            <a:ext cx="816150" cy="81870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a:xfrm>
            <a:off x="10514011" y="5883275"/>
            <a:ext cx="764215"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F69794D-20F2-4C7F-BAF8-A28C732FC46D}" type="slidenum">
              <a:rPr lang="en-US" smtClean="0"/>
              <a:pPr/>
              <a:t>13</a:t>
            </a:fld>
            <a:endParaRPr lang="en-US"/>
          </a:p>
        </p:txBody>
      </p:sp>
      <p:pic>
        <p:nvPicPr>
          <p:cNvPr id="5" name="Content Placeholder 4" descr="Image result for thanks"/>
          <p:cNvPicPr>
            <a:picLocks noGrp="1"/>
          </p:cNvPicPr>
          <p:nvPr>
            <p:ph sz="quarter" idx="1"/>
          </p:nvPr>
        </p:nvPicPr>
        <p:blipFill>
          <a:blip r:embed="rId2"/>
          <a:srcRect/>
          <a:stretch>
            <a:fillRect/>
          </a:stretch>
        </p:blipFill>
        <p:spPr bwMode="auto">
          <a:xfrm>
            <a:off x="2362201" y="914401"/>
            <a:ext cx="7162800" cy="48736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87CB16-4202-4F40-07CF-FBEBDE216053}"/>
              </a:ext>
            </a:extLst>
          </p:cNvPr>
          <p:cNvSpPr>
            <a:spLocks noGrp="1"/>
          </p:cNvSpPr>
          <p:nvPr>
            <p:ph idx="1"/>
          </p:nvPr>
        </p:nvSpPr>
        <p:spPr>
          <a:xfrm>
            <a:off x="758190" y="2141536"/>
            <a:ext cx="10515600" cy="4351338"/>
          </a:xfrm>
        </p:spPr>
        <p:txBody>
          <a:bodyPr/>
          <a:lstStyle/>
          <a:p>
            <a:r>
              <a:rPr lang="en-IN" dirty="0"/>
              <a:t>According to </a:t>
            </a:r>
            <a:r>
              <a:rPr lang="en-IN" b="1" dirty="0"/>
              <a:t>merriam-webster.com</a:t>
            </a:r>
          </a:p>
          <a:p>
            <a:r>
              <a:rPr lang="en-IN" dirty="0"/>
              <a:t>1. : the process of organizing people or groups so that they work together properly and well. </a:t>
            </a:r>
          </a:p>
          <a:p>
            <a:r>
              <a:rPr lang="en-IN" dirty="0"/>
              <a:t>2. : the harmonious functioning of parts for effective results.</a:t>
            </a:r>
          </a:p>
        </p:txBody>
      </p:sp>
      <p:sp>
        <p:nvSpPr>
          <p:cNvPr id="2" name="Title 1">
            <a:extLst>
              <a:ext uri="{FF2B5EF4-FFF2-40B4-BE49-F238E27FC236}">
                <a16:creationId xmlns:a16="http://schemas.microsoft.com/office/drawing/2014/main" id="{772A44E7-3202-5CD6-2471-D5371C313B04}"/>
              </a:ext>
            </a:extLst>
          </p:cNvPr>
          <p:cNvSpPr>
            <a:spLocks noGrp="1"/>
          </p:cNvSpPr>
          <p:nvPr>
            <p:ph type="title"/>
          </p:nvPr>
        </p:nvSpPr>
        <p:spPr>
          <a:xfrm>
            <a:off x="838200" y="365126"/>
            <a:ext cx="10515600" cy="1360804"/>
          </a:xfrm>
        </p:spPr>
        <p:txBody>
          <a:bodyPr>
            <a:normAutofit/>
          </a:bodyPr>
          <a:lstStyle/>
          <a:p>
            <a:r>
              <a:rPr lang="en-US" sz="4400" dirty="0">
                <a:solidFill>
                  <a:srgbClr val="0070C0"/>
                </a:solidFill>
                <a:latin typeface="Arial Black" pitchFamily="34" charset="0"/>
              </a:rPr>
              <a:t>COORDINATION </a:t>
            </a:r>
            <a:br>
              <a:rPr lang="en-US" sz="4400" dirty="0">
                <a:solidFill>
                  <a:srgbClr val="0070C0"/>
                </a:solidFill>
                <a:latin typeface="Arial Black" pitchFamily="34" charset="0"/>
              </a:rPr>
            </a:br>
            <a:r>
              <a:rPr lang="en-IN" b="1" dirty="0">
                <a:solidFill>
                  <a:srgbClr val="00B050"/>
                </a:solidFill>
              </a:rPr>
              <a:t>Meaning</a:t>
            </a:r>
          </a:p>
        </p:txBody>
      </p:sp>
    </p:spTree>
    <p:extLst>
      <p:ext uri="{BB962C8B-B14F-4D97-AF65-F5344CB8AC3E}">
        <p14:creationId xmlns:p14="http://schemas.microsoft.com/office/powerpoint/2010/main" val="3121857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F3CEE-75F6-326B-9AB5-796E3D869DEB}"/>
              </a:ext>
            </a:extLst>
          </p:cNvPr>
          <p:cNvSpPr>
            <a:spLocks noGrp="1"/>
          </p:cNvSpPr>
          <p:nvPr>
            <p:ph type="title"/>
          </p:nvPr>
        </p:nvSpPr>
        <p:spPr>
          <a:xfrm>
            <a:off x="838200" y="365126"/>
            <a:ext cx="10515600" cy="749572"/>
          </a:xfrm>
        </p:spPr>
        <p:txBody>
          <a:bodyPr/>
          <a:lstStyle/>
          <a:p>
            <a:r>
              <a:rPr lang="en-IN" b="1" dirty="0">
                <a:solidFill>
                  <a:srgbClr val="0070C0"/>
                </a:solidFill>
                <a:latin typeface="Aharoni" panose="02010803020104030203" pitchFamily="2" charset="-79"/>
                <a:cs typeface="Aharoni" panose="02010803020104030203" pitchFamily="2" charset="-79"/>
              </a:rPr>
              <a:t>COORDINATION</a:t>
            </a:r>
          </a:p>
        </p:txBody>
      </p:sp>
      <p:sp>
        <p:nvSpPr>
          <p:cNvPr id="3" name="Content Placeholder 2">
            <a:extLst>
              <a:ext uri="{FF2B5EF4-FFF2-40B4-BE49-F238E27FC236}">
                <a16:creationId xmlns:a16="http://schemas.microsoft.com/office/drawing/2014/main" id="{C3FB756D-F411-204A-A1BE-26B6B2FA2463}"/>
              </a:ext>
            </a:extLst>
          </p:cNvPr>
          <p:cNvSpPr>
            <a:spLocks noGrp="1"/>
          </p:cNvSpPr>
          <p:nvPr>
            <p:ph idx="1"/>
          </p:nvPr>
        </p:nvSpPr>
        <p:spPr>
          <a:xfrm>
            <a:off x="838200" y="1741714"/>
            <a:ext cx="8423787" cy="4751160"/>
          </a:xfrm>
        </p:spPr>
        <p:txBody>
          <a:bodyPr/>
          <a:lstStyle/>
          <a:p>
            <a:pPr algn="just"/>
            <a:r>
              <a:rPr lang="en-US" i="1" dirty="0"/>
              <a:t>Co-ordination is the essence of management and is implicit and inherent in all functions of management</a:t>
            </a:r>
            <a:r>
              <a:rPr lang="en-US" dirty="0"/>
              <a:t>.</a:t>
            </a:r>
          </a:p>
          <a:p>
            <a:pPr algn="just"/>
            <a:r>
              <a:rPr lang="en-US" dirty="0"/>
              <a:t>According to </a:t>
            </a:r>
            <a:r>
              <a:rPr lang="en-US" i="1" dirty="0"/>
              <a:t>Mooney and </a:t>
            </a:r>
            <a:r>
              <a:rPr lang="en-US" i="1" dirty="0" err="1"/>
              <a:t>Reelay</a:t>
            </a:r>
            <a:r>
              <a:rPr lang="en-US" dirty="0"/>
              <a:t>, “</a:t>
            </a:r>
            <a:r>
              <a:rPr lang="en-US" b="1" dirty="0"/>
              <a:t>Co-ordination is orderly arrangement of group efforts to provide unity of action in the pursuit of common </a:t>
            </a:r>
            <a:r>
              <a:rPr lang="en-US" b="1" dirty="0" err="1"/>
              <a:t>goals</a:t>
            </a:r>
            <a:r>
              <a:rPr lang="en-US" dirty="0" err="1"/>
              <a:t>”.</a:t>
            </a:r>
            <a:r>
              <a:rPr lang="en-US" b="1" dirty="0" err="1"/>
              <a:t>Ernest</a:t>
            </a:r>
            <a:r>
              <a:rPr lang="en-US" b="1" dirty="0"/>
              <a:t> Dale</a:t>
            </a:r>
            <a:r>
              <a:rPr lang="en-US" dirty="0"/>
              <a:t>, “Direction is telling people what to do and seeing that they do it to the best of their ability”.</a:t>
            </a:r>
          </a:p>
          <a:p>
            <a:pPr algn="just"/>
            <a:endParaRPr lang="en-IN" dirty="0"/>
          </a:p>
        </p:txBody>
      </p:sp>
      <p:pic>
        <p:nvPicPr>
          <p:cNvPr id="5" name="Picture 4">
            <a:extLst>
              <a:ext uri="{FF2B5EF4-FFF2-40B4-BE49-F238E27FC236}">
                <a16:creationId xmlns:a16="http://schemas.microsoft.com/office/drawing/2014/main" id="{82B07722-22B1-D9F9-B513-6669636628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1006" y="197550"/>
            <a:ext cx="3352800" cy="2076450"/>
          </a:xfrm>
          <a:prstGeom prst="rect">
            <a:avLst/>
          </a:prstGeom>
        </p:spPr>
      </p:pic>
    </p:spTree>
    <p:extLst>
      <p:ext uri="{BB962C8B-B14F-4D97-AF65-F5344CB8AC3E}">
        <p14:creationId xmlns:p14="http://schemas.microsoft.com/office/powerpoint/2010/main" val="1658406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E5FA3-CB86-4DEF-8E65-702F17F2420C}"/>
              </a:ext>
            </a:extLst>
          </p:cNvPr>
          <p:cNvSpPr>
            <a:spLocks noGrp="1"/>
          </p:cNvSpPr>
          <p:nvPr>
            <p:ph type="title"/>
          </p:nvPr>
        </p:nvSpPr>
        <p:spPr>
          <a:xfrm>
            <a:off x="838200" y="365125"/>
            <a:ext cx="10515600" cy="766989"/>
          </a:xfrm>
        </p:spPr>
        <p:txBody>
          <a:bodyPr>
            <a:normAutofit fontScale="90000"/>
          </a:bodyPr>
          <a:lstStyle/>
          <a:p>
            <a:r>
              <a:rPr lang="en-US" sz="4000" b="1" dirty="0">
                <a:solidFill>
                  <a:srgbClr val="00B050"/>
                </a:solidFill>
              </a:rPr>
              <a:t>Co-ordination is an integral element or ingredient of all the managerial functions</a:t>
            </a:r>
          </a:p>
        </p:txBody>
      </p:sp>
      <p:sp>
        <p:nvSpPr>
          <p:cNvPr id="4" name="Content Placeholder 3">
            <a:extLst>
              <a:ext uri="{FF2B5EF4-FFF2-40B4-BE49-F238E27FC236}">
                <a16:creationId xmlns:a16="http://schemas.microsoft.com/office/drawing/2014/main" id="{90AAD3CC-3EA7-D759-767F-3916283032BA}"/>
              </a:ext>
            </a:extLst>
          </p:cNvPr>
          <p:cNvSpPr>
            <a:spLocks noGrp="1"/>
          </p:cNvSpPr>
          <p:nvPr>
            <p:ph idx="1"/>
          </p:nvPr>
        </p:nvSpPr>
        <p:spPr>
          <a:xfrm>
            <a:off x="838200" y="1602376"/>
            <a:ext cx="10515600" cy="5042263"/>
          </a:xfrm>
        </p:spPr>
        <p:txBody>
          <a:bodyPr>
            <a:normAutofit fontScale="85000" lnSpcReduction="20000"/>
          </a:bodyPr>
          <a:lstStyle/>
          <a:p>
            <a:pPr algn="just">
              <a:buFont typeface="+mj-lt"/>
              <a:buAutoNum type="alphaLcPeriod"/>
            </a:pPr>
            <a:r>
              <a:rPr lang="en-US" b="1" dirty="0"/>
              <a:t>Co-ordination through Planning -</a:t>
            </a:r>
            <a:r>
              <a:rPr lang="en-US" dirty="0"/>
              <a:t> Planning facilitates co-ordination by integrating the various plans through mutual discussion, exchange of ideas. e.g. - co-ordination between finance budget and purchases budget.</a:t>
            </a:r>
          </a:p>
          <a:p>
            <a:pPr algn="just">
              <a:buFont typeface="+mj-lt"/>
              <a:buAutoNum type="alphaLcPeriod"/>
            </a:pPr>
            <a:r>
              <a:rPr lang="en-US" b="1" dirty="0"/>
              <a:t>Co-ordination through Organizing -</a:t>
            </a:r>
            <a:r>
              <a:rPr lang="en-US" dirty="0"/>
              <a:t> Mooney considers co-ordination as the very essence of organizing. In fact when a manager groups and assigns various activities to subordinates, and when he creates department’s co-ordination uppermost in his mind.</a:t>
            </a:r>
          </a:p>
          <a:p>
            <a:pPr algn="just">
              <a:buFont typeface="+mj-lt"/>
              <a:buAutoNum type="alphaLcPeriod"/>
            </a:pPr>
            <a:r>
              <a:rPr lang="en-US" b="1" dirty="0"/>
              <a:t>Co-ordination through Staffing -</a:t>
            </a:r>
            <a:r>
              <a:rPr lang="en-US" dirty="0"/>
              <a:t> A manager should bear in mind that the right no. of personnel in various positions with right type of education and skills are taken which will ensure right men on the right job.</a:t>
            </a:r>
          </a:p>
          <a:p>
            <a:pPr algn="just">
              <a:buFont typeface="+mj-lt"/>
              <a:buAutoNum type="alphaLcPeriod"/>
            </a:pPr>
            <a:r>
              <a:rPr lang="en-US" b="1" dirty="0"/>
              <a:t>Co-ordination through Directing -</a:t>
            </a:r>
            <a:r>
              <a:rPr lang="en-US" dirty="0"/>
              <a:t> The purpose of giving orders, instructions &amp; guidance to the subordinates is served only when there is a harmony between superiors &amp; subordinates.</a:t>
            </a:r>
          </a:p>
          <a:p>
            <a:pPr algn="just">
              <a:buFont typeface="+mj-lt"/>
              <a:buAutoNum type="alphaLcPeriod"/>
            </a:pPr>
            <a:r>
              <a:rPr lang="en-US" b="1" dirty="0"/>
              <a:t>Co-ordination through Controlling -</a:t>
            </a:r>
            <a:r>
              <a:rPr lang="en-US" dirty="0"/>
              <a:t> Manager ensures that there should be co-ordination between actual performance &amp; standard performance to achieve organizational goals.</a:t>
            </a:r>
          </a:p>
          <a:p>
            <a:endParaRPr lang="en-IN" dirty="0"/>
          </a:p>
        </p:txBody>
      </p:sp>
    </p:spTree>
    <p:extLst>
      <p:ext uri="{BB962C8B-B14F-4D97-AF65-F5344CB8AC3E}">
        <p14:creationId xmlns:p14="http://schemas.microsoft.com/office/powerpoint/2010/main" val="102951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ABC04A-C55D-5D7B-F3AA-48AAB2181222}"/>
              </a:ext>
            </a:extLst>
          </p:cNvPr>
          <p:cNvGraphicFramePr>
            <a:graphicFrameLocks noGrp="1"/>
          </p:cNvGraphicFramePr>
          <p:nvPr>
            <p:ph idx="1"/>
            <p:extLst>
              <p:ext uri="{D42A27DB-BD31-4B8C-83A1-F6EECF244321}">
                <p14:modId xmlns:p14="http://schemas.microsoft.com/office/powerpoint/2010/main" val="1181258903"/>
              </p:ext>
            </p:extLst>
          </p:nvPr>
        </p:nvGraphicFramePr>
        <p:xfrm>
          <a:off x="775063" y="849879"/>
          <a:ext cx="10398033" cy="5665530"/>
        </p:xfrm>
        <a:graphic>
          <a:graphicData uri="http://schemas.openxmlformats.org/drawingml/2006/table">
            <a:tbl>
              <a:tblPr/>
              <a:tblGrid>
                <a:gridCol w="3466011">
                  <a:extLst>
                    <a:ext uri="{9D8B030D-6E8A-4147-A177-3AD203B41FA5}">
                      <a16:colId xmlns:a16="http://schemas.microsoft.com/office/drawing/2014/main" val="3142242948"/>
                    </a:ext>
                  </a:extLst>
                </a:gridCol>
                <a:gridCol w="3466011">
                  <a:extLst>
                    <a:ext uri="{9D8B030D-6E8A-4147-A177-3AD203B41FA5}">
                      <a16:colId xmlns:a16="http://schemas.microsoft.com/office/drawing/2014/main" val="3068657786"/>
                    </a:ext>
                  </a:extLst>
                </a:gridCol>
                <a:gridCol w="3466011">
                  <a:extLst>
                    <a:ext uri="{9D8B030D-6E8A-4147-A177-3AD203B41FA5}">
                      <a16:colId xmlns:a16="http://schemas.microsoft.com/office/drawing/2014/main" val="352484916"/>
                    </a:ext>
                  </a:extLst>
                </a:gridCol>
              </a:tblGrid>
              <a:tr h="301062">
                <a:tc>
                  <a:txBody>
                    <a:bodyPr/>
                    <a:lstStyle/>
                    <a:p>
                      <a:r>
                        <a:rPr lang="en-IN" sz="1600" b="1" dirty="0"/>
                        <a:t>Basis</a:t>
                      </a:r>
                      <a:endParaRPr lang="en-IN" sz="1600" dirty="0"/>
                    </a:p>
                  </a:txBody>
                  <a:tcPr marL="40773" marR="40773" marT="40773" marB="40773">
                    <a:lnL>
                      <a:noFill/>
                    </a:lnL>
                    <a:lnR>
                      <a:noFill/>
                    </a:lnR>
                    <a:lnT>
                      <a:noFill/>
                    </a:lnT>
                    <a:lnB>
                      <a:noFill/>
                    </a:lnB>
                  </a:tcPr>
                </a:tc>
                <a:tc>
                  <a:txBody>
                    <a:bodyPr/>
                    <a:lstStyle/>
                    <a:p>
                      <a:r>
                        <a:rPr lang="en-IN" sz="1600" b="1"/>
                        <a:t>Co-ordination</a:t>
                      </a:r>
                      <a:endParaRPr lang="en-IN" sz="1600"/>
                    </a:p>
                  </a:txBody>
                  <a:tcPr marL="40773" marR="40773" marT="40773" marB="40773">
                    <a:lnL>
                      <a:noFill/>
                    </a:lnL>
                    <a:lnR>
                      <a:noFill/>
                    </a:lnR>
                    <a:lnT>
                      <a:noFill/>
                    </a:lnT>
                    <a:lnB>
                      <a:noFill/>
                    </a:lnB>
                  </a:tcPr>
                </a:tc>
                <a:tc>
                  <a:txBody>
                    <a:bodyPr/>
                    <a:lstStyle/>
                    <a:p>
                      <a:r>
                        <a:rPr lang="en-IN" sz="1600" b="1"/>
                        <a:t>Co-operation</a:t>
                      </a:r>
                      <a:endParaRPr lang="en-IN" sz="1600"/>
                    </a:p>
                  </a:txBody>
                  <a:tcPr marL="40773" marR="40773" marT="40773" marB="40773">
                    <a:lnL>
                      <a:noFill/>
                    </a:lnL>
                    <a:lnR>
                      <a:noFill/>
                    </a:lnR>
                    <a:lnT>
                      <a:noFill/>
                    </a:lnT>
                    <a:lnB>
                      <a:noFill/>
                    </a:lnB>
                  </a:tcPr>
                </a:tc>
                <a:extLst>
                  <a:ext uri="{0D108BD9-81ED-4DB2-BD59-A6C34878D82A}">
                    <a16:rowId xmlns:a16="http://schemas.microsoft.com/office/drawing/2014/main" val="2263157726"/>
                  </a:ext>
                </a:extLst>
              </a:tr>
              <a:tr h="765210">
                <a:tc>
                  <a:txBody>
                    <a:bodyPr/>
                    <a:lstStyle/>
                    <a:p>
                      <a:r>
                        <a:rPr lang="en-IN" sz="1600"/>
                        <a:t>Meaning</a:t>
                      </a:r>
                    </a:p>
                  </a:txBody>
                  <a:tcPr marL="40773" marR="40773" marT="40773" marB="40773">
                    <a:lnL>
                      <a:noFill/>
                    </a:lnL>
                    <a:lnR>
                      <a:noFill/>
                    </a:lnR>
                    <a:lnT>
                      <a:noFill/>
                    </a:lnT>
                    <a:lnB>
                      <a:noFill/>
                    </a:lnB>
                  </a:tcPr>
                </a:tc>
                <a:tc>
                  <a:txBody>
                    <a:bodyPr/>
                    <a:lstStyle/>
                    <a:p>
                      <a:r>
                        <a:rPr lang="en-US" sz="1600" dirty="0"/>
                        <a:t>It is an orderly arrangement of group efforts in pursuit of common goals.</a:t>
                      </a:r>
                    </a:p>
                  </a:txBody>
                  <a:tcPr marL="40773" marR="40773" marT="40773" marB="40773">
                    <a:lnL>
                      <a:noFill/>
                    </a:lnL>
                    <a:lnR>
                      <a:noFill/>
                    </a:lnR>
                    <a:lnT>
                      <a:noFill/>
                    </a:lnT>
                    <a:lnB>
                      <a:noFill/>
                    </a:lnB>
                  </a:tcPr>
                </a:tc>
                <a:tc>
                  <a:txBody>
                    <a:bodyPr/>
                    <a:lstStyle/>
                    <a:p>
                      <a:r>
                        <a:rPr lang="en-US" sz="1600"/>
                        <a:t>It means mutual help willingly.</a:t>
                      </a:r>
                    </a:p>
                  </a:txBody>
                  <a:tcPr marL="40773" marR="40773" marT="40773" marB="40773">
                    <a:lnL>
                      <a:noFill/>
                    </a:lnL>
                    <a:lnR>
                      <a:noFill/>
                    </a:lnR>
                    <a:lnT>
                      <a:noFill/>
                    </a:lnT>
                    <a:lnB>
                      <a:noFill/>
                    </a:lnB>
                  </a:tcPr>
                </a:tc>
                <a:extLst>
                  <a:ext uri="{0D108BD9-81ED-4DB2-BD59-A6C34878D82A}">
                    <a16:rowId xmlns:a16="http://schemas.microsoft.com/office/drawing/2014/main" val="2733035227"/>
                  </a:ext>
                </a:extLst>
              </a:tr>
              <a:tr h="765210">
                <a:tc>
                  <a:txBody>
                    <a:bodyPr/>
                    <a:lstStyle/>
                    <a:p>
                      <a:r>
                        <a:rPr lang="en-IN" sz="1600" dirty="0"/>
                        <a:t>Scope</a:t>
                      </a:r>
                    </a:p>
                  </a:txBody>
                  <a:tcPr marL="40773" marR="40773" marT="40773" marB="40773">
                    <a:lnL>
                      <a:noFill/>
                    </a:lnL>
                    <a:lnR>
                      <a:noFill/>
                    </a:lnR>
                    <a:lnT>
                      <a:noFill/>
                    </a:lnT>
                    <a:lnB>
                      <a:noFill/>
                    </a:lnB>
                  </a:tcPr>
                </a:tc>
                <a:tc>
                  <a:txBody>
                    <a:bodyPr/>
                    <a:lstStyle/>
                    <a:p>
                      <a:r>
                        <a:rPr lang="en-US" sz="1600" dirty="0"/>
                        <a:t>It is broader than co-operation which includes as well because it harmonizes the group efforts.</a:t>
                      </a:r>
                    </a:p>
                  </a:txBody>
                  <a:tcPr marL="40773" marR="40773" marT="40773" marB="40773">
                    <a:lnL>
                      <a:noFill/>
                    </a:lnL>
                    <a:lnR>
                      <a:noFill/>
                    </a:lnR>
                    <a:lnT>
                      <a:noFill/>
                    </a:lnT>
                    <a:lnB>
                      <a:noFill/>
                    </a:lnB>
                  </a:tcPr>
                </a:tc>
                <a:tc>
                  <a:txBody>
                    <a:bodyPr/>
                    <a:lstStyle/>
                    <a:p>
                      <a:r>
                        <a:rPr lang="en-US" sz="1600"/>
                        <a:t>It is termed as a part of co-ordination.</a:t>
                      </a:r>
                    </a:p>
                  </a:txBody>
                  <a:tcPr marL="40773" marR="40773" marT="40773" marB="40773">
                    <a:lnL>
                      <a:noFill/>
                    </a:lnL>
                    <a:lnR>
                      <a:noFill/>
                    </a:lnR>
                    <a:lnT>
                      <a:noFill/>
                    </a:lnT>
                    <a:lnB>
                      <a:noFill/>
                    </a:lnB>
                  </a:tcPr>
                </a:tc>
                <a:extLst>
                  <a:ext uri="{0D108BD9-81ED-4DB2-BD59-A6C34878D82A}">
                    <a16:rowId xmlns:a16="http://schemas.microsoft.com/office/drawing/2014/main" val="2589689477"/>
                  </a:ext>
                </a:extLst>
              </a:tr>
              <a:tr h="533136">
                <a:tc>
                  <a:txBody>
                    <a:bodyPr/>
                    <a:lstStyle/>
                    <a:p>
                      <a:r>
                        <a:rPr lang="en-IN" sz="1600"/>
                        <a:t>Process</a:t>
                      </a:r>
                    </a:p>
                  </a:txBody>
                  <a:tcPr marL="40773" marR="40773" marT="40773" marB="40773">
                    <a:lnL>
                      <a:noFill/>
                    </a:lnL>
                    <a:lnR>
                      <a:noFill/>
                    </a:lnR>
                    <a:lnT>
                      <a:noFill/>
                    </a:lnT>
                    <a:lnB>
                      <a:noFill/>
                    </a:lnB>
                  </a:tcPr>
                </a:tc>
                <a:tc>
                  <a:txBody>
                    <a:bodyPr/>
                    <a:lstStyle/>
                    <a:p>
                      <a:r>
                        <a:rPr lang="en-US" sz="1600"/>
                        <a:t>The function of co-ordination is performed by top management.</a:t>
                      </a:r>
                    </a:p>
                  </a:txBody>
                  <a:tcPr marL="40773" marR="40773" marT="40773" marB="40773">
                    <a:lnL>
                      <a:noFill/>
                    </a:lnL>
                    <a:lnR>
                      <a:noFill/>
                    </a:lnR>
                    <a:lnT>
                      <a:noFill/>
                    </a:lnT>
                    <a:lnB>
                      <a:noFill/>
                    </a:lnB>
                  </a:tcPr>
                </a:tc>
                <a:tc>
                  <a:txBody>
                    <a:bodyPr/>
                    <a:lstStyle/>
                    <a:p>
                      <a:r>
                        <a:rPr lang="en-US" sz="1600"/>
                        <a:t>The functions of co-operation are prepared by persons at any level.</a:t>
                      </a:r>
                    </a:p>
                  </a:txBody>
                  <a:tcPr marL="40773" marR="40773" marT="40773" marB="40773">
                    <a:lnL>
                      <a:noFill/>
                    </a:lnL>
                    <a:lnR>
                      <a:noFill/>
                    </a:lnR>
                    <a:lnT>
                      <a:noFill/>
                    </a:lnT>
                    <a:lnB>
                      <a:noFill/>
                    </a:lnB>
                  </a:tcPr>
                </a:tc>
                <a:extLst>
                  <a:ext uri="{0D108BD9-81ED-4DB2-BD59-A6C34878D82A}">
                    <a16:rowId xmlns:a16="http://schemas.microsoft.com/office/drawing/2014/main" val="242908308"/>
                  </a:ext>
                </a:extLst>
              </a:tr>
              <a:tr h="997284">
                <a:tc>
                  <a:txBody>
                    <a:bodyPr/>
                    <a:lstStyle/>
                    <a:p>
                      <a:r>
                        <a:rPr lang="en-IN" sz="1600"/>
                        <a:t>Requirements</a:t>
                      </a:r>
                    </a:p>
                  </a:txBody>
                  <a:tcPr marL="40773" marR="40773" marT="40773" marB="40773">
                    <a:lnL>
                      <a:noFill/>
                    </a:lnL>
                    <a:lnR>
                      <a:noFill/>
                    </a:lnR>
                    <a:lnT>
                      <a:noFill/>
                    </a:lnT>
                    <a:lnB>
                      <a:noFill/>
                    </a:lnB>
                  </a:tcPr>
                </a:tc>
                <a:tc>
                  <a:txBody>
                    <a:bodyPr/>
                    <a:lstStyle/>
                    <a:p>
                      <a:r>
                        <a:rPr lang="en-US" sz="1600"/>
                        <a:t>Co-ordination is required by employees and departments at work irrespective of their work.</a:t>
                      </a:r>
                    </a:p>
                  </a:txBody>
                  <a:tcPr marL="40773" marR="40773" marT="40773" marB="40773">
                    <a:lnL>
                      <a:noFill/>
                    </a:lnL>
                    <a:lnR>
                      <a:noFill/>
                    </a:lnR>
                    <a:lnT>
                      <a:noFill/>
                    </a:lnT>
                    <a:lnB>
                      <a:noFill/>
                    </a:lnB>
                  </a:tcPr>
                </a:tc>
                <a:tc>
                  <a:txBody>
                    <a:bodyPr/>
                    <a:lstStyle/>
                    <a:p>
                      <a:r>
                        <a:rPr lang="en-US" sz="1600"/>
                        <a:t>Co-operation is emotional in nature because it depends on the willingness of people working together.</a:t>
                      </a:r>
                    </a:p>
                  </a:txBody>
                  <a:tcPr marL="40773" marR="40773" marT="40773" marB="40773">
                    <a:lnL>
                      <a:noFill/>
                    </a:lnL>
                    <a:lnR>
                      <a:noFill/>
                    </a:lnR>
                    <a:lnT>
                      <a:noFill/>
                    </a:lnT>
                    <a:lnB>
                      <a:noFill/>
                    </a:lnB>
                  </a:tcPr>
                </a:tc>
                <a:extLst>
                  <a:ext uri="{0D108BD9-81ED-4DB2-BD59-A6C34878D82A}">
                    <a16:rowId xmlns:a16="http://schemas.microsoft.com/office/drawing/2014/main" val="625636470"/>
                  </a:ext>
                </a:extLst>
              </a:tr>
              <a:tr h="533136">
                <a:tc>
                  <a:txBody>
                    <a:bodyPr/>
                    <a:lstStyle/>
                    <a:p>
                      <a:r>
                        <a:rPr lang="en-IN" sz="1600"/>
                        <a:t>Relationship</a:t>
                      </a:r>
                    </a:p>
                  </a:txBody>
                  <a:tcPr marL="40773" marR="40773" marT="40773" marB="40773">
                    <a:lnL>
                      <a:noFill/>
                    </a:lnL>
                    <a:lnR>
                      <a:noFill/>
                    </a:lnR>
                    <a:lnT>
                      <a:noFill/>
                    </a:lnT>
                    <a:lnB>
                      <a:noFill/>
                    </a:lnB>
                  </a:tcPr>
                </a:tc>
                <a:tc>
                  <a:txBody>
                    <a:bodyPr/>
                    <a:lstStyle/>
                    <a:p>
                      <a:r>
                        <a:rPr lang="en-US" sz="1600" dirty="0"/>
                        <a:t>It establishes formal and informal relationships.</a:t>
                      </a:r>
                    </a:p>
                  </a:txBody>
                  <a:tcPr marL="40773" marR="40773" marT="40773" marB="40773">
                    <a:lnL>
                      <a:noFill/>
                    </a:lnL>
                    <a:lnR>
                      <a:noFill/>
                    </a:lnR>
                    <a:lnT>
                      <a:noFill/>
                    </a:lnT>
                    <a:lnB>
                      <a:noFill/>
                    </a:lnB>
                  </a:tcPr>
                </a:tc>
                <a:tc>
                  <a:txBody>
                    <a:bodyPr/>
                    <a:lstStyle/>
                    <a:p>
                      <a:r>
                        <a:rPr lang="en-IN" sz="1600"/>
                        <a:t>It establishes informal relationship.</a:t>
                      </a:r>
                    </a:p>
                  </a:txBody>
                  <a:tcPr marL="40773" marR="40773" marT="40773" marB="40773">
                    <a:lnL>
                      <a:noFill/>
                    </a:lnL>
                    <a:lnR>
                      <a:noFill/>
                    </a:lnR>
                    <a:lnT>
                      <a:noFill/>
                    </a:lnT>
                    <a:lnB>
                      <a:noFill/>
                    </a:lnB>
                  </a:tcPr>
                </a:tc>
                <a:extLst>
                  <a:ext uri="{0D108BD9-81ED-4DB2-BD59-A6C34878D82A}">
                    <a16:rowId xmlns:a16="http://schemas.microsoft.com/office/drawing/2014/main" val="790490534"/>
                  </a:ext>
                </a:extLst>
              </a:tr>
              <a:tr h="765210">
                <a:tc>
                  <a:txBody>
                    <a:bodyPr/>
                    <a:lstStyle/>
                    <a:p>
                      <a:r>
                        <a:rPr lang="en-IN" sz="1600"/>
                        <a:t>Freedom</a:t>
                      </a:r>
                    </a:p>
                  </a:txBody>
                  <a:tcPr marL="40773" marR="40773" marT="40773" marB="40773">
                    <a:lnL>
                      <a:noFill/>
                    </a:lnL>
                    <a:lnR>
                      <a:noFill/>
                    </a:lnR>
                    <a:lnT>
                      <a:noFill/>
                    </a:lnT>
                    <a:lnB>
                      <a:noFill/>
                    </a:lnB>
                  </a:tcPr>
                </a:tc>
                <a:tc>
                  <a:txBody>
                    <a:bodyPr/>
                    <a:lstStyle/>
                    <a:p>
                      <a:r>
                        <a:rPr lang="en-US" sz="1600"/>
                        <a:t>It is planned and entrusted by the central authority &amp; it is essential.</a:t>
                      </a:r>
                    </a:p>
                  </a:txBody>
                  <a:tcPr marL="40773" marR="40773" marT="40773" marB="40773">
                    <a:lnL>
                      <a:noFill/>
                    </a:lnL>
                    <a:lnR>
                      <a:noFill/>
                    </a:lnR>
                    <a:lnT>
                      <a:noFill/>
                    </a:lnT>
                    <a:lnB>
                      <a:noFill/>
                    </a:lnB>
                  </a:tcPr>
                </a:tc>
                <a:tc>
                  <a:txBody>
                    <a:bodyPr/>
                    <a:lstStyle/>
                    <a:p>
                      <a:r>
                        <a:rPr lang="en-US" sz="1600"/>
                        <a:t>It depends upon the sweet will of the individuals and therefore it is not necessary.</a:t>
                      </a:r>
                    </a:p>
                  </a:txBody>
                  <a:tcPr marL="40773" marR="40773" marT="40773" marB="40773">
                    <a:lnL>
                      <a:noFill/>
                    </a:lnL>
                    <a:lnR>
                      <a:noFill/>
                    </a:lnR>
                    <a:lnT>
                      <a:noFill/>
                    </a:lnT>
                    <a:lnB>
                      <a:noFill/>
                    </a:lnB>
                  </a:tcPr>
                </a:tc>
                <a:extLst>
                  <a:ext uri="{0D108BD9-81ED-4DB2-BD59-A6C34878D82A}">
                    <a16:rowId xmlns:a16="http://schemas.microsoft.com/office/drawing/2014/main" val="3884380931"/>
                  </a:ext>
                </a:extLst>
              </a:tr>
              <a:tr h="765210">
                <a:tc>
                  <a:txBody>
                    <a:bodyPr/>
                    <a:lstStyle/>
                    <a:p>
                      <a:r>
                        <a:rPr lang="en-IN" sz="1600"/>
                        <a:t>Support</a:t>
                      </a:r>
                    </a:p>
                  </a:txBody>
                  <a:tcPr marL="40773" marR="40773" marT="40773" marB="40773">
                    <a:lnL>
                      <a:noFill/>
                    </a:lnL>
                    <a:lnR>
                      <a:noFill/>
                    </a:lnR>
                    <a:lnT>
                      <a:noFill/>
                    </a:lnT>
                    <a:lnB>
                      <a:noFill/>
                    </a:lnB>
                  </a:tcPr>
                </a:tc>
                <a:tc>
                  <a:txBody>
                    <a:bodyPr/>
                    <a:lstStyle/>
                    <a:p>
                      <a:r>
                        <a:rPr lang="en-US" sz="1600"/>
                        <a:t>It seeks wholehearted support from various people working at various levels.</a:t>
                      </a:r>
                    </a:p>
                  </a:txBody>
                  <a:tcPr marL="40773" marR="40773" marT="40773" marB="40773">
                    <a:lnL>
                      <a:noFill/>
                    </a:lnL>
                    <a:lnR>
                      <a:noFill/>
                    </a:lnR>
                    <a:lnT>
                      <a:noFill/>
                    </a:lnT>
                    <a:lnB>
                      <a:noFill/>
                    </a:lnB>
                  </a:tcPr>
                </a:tc>
                <a:tc>
                  <a:txBody>
                    <a:bodyPr/>
                    <a:lstStyle/>
                    <a:p>
                      <a:r>
                        <a:rPr lang="en-US" sz="1600" dirty="0"/>
                        <a:t>Co-operation without co-ordination is fruitless &amp; therefore it may lead to unbalanced developments.</a:t>
                      </a:r>
                    </a:p>
                  </a:txBody>
                  <a:tcPr marL="40773" marR="40773" marT="40773" marB="40773">
                    <a:lnL>
                      <a:noFill/>
                    </a:lnL>
                    <a:lnR>
                      <a:noFill/>
                    </a:lnR>
                    <a:lnT>
                      <a:noFill/>
                    </a:lnT>
                    <a:lnB>
                      <a:noFill/>
                    </a:lnB>
                  </a:tcPr>
                </a:tc>
                <a:extLst>
                  <a:ext uri="{0D108BD9-81ED-4DB2-BD59-A6C34878D82A}">
                    <a16:rowId xmlns:a16="http://schemas.microsoft.com/office/drawing/2014/main" val="3404164950"/>
                  </a:ext>
                </a:extLst>
              </a:tr>
            </a:tbl>
          </a:graphicData>
        </a:graphic>
      </p:graphicFrame>
      <p:sp>
        <p:nvSpPr>
          <p:cNvPr id="5" name="Rectangle 1">
            <a:extLst>
              <a:ext uri="{FF2B5EF4-FFF2-40B4-BE49-F238E27FC236}">
                <a16:creationId xmlns:a16="http://schemas.microsoft.com/office/drawing/2014/main" id="{0FB61B0E-29BA-CBB8-A084-D125FB91BA33}"/>
              </a:ext>
            </a:extLst>
          </p:cNvPr>
          <p:cNvSpPr>
            <a:spLocks noChangeArrowheads="1"/>
          </p:cNvSpPr>
          <p:nvPr/>
        </p:nvSpPr>
        <p:spPr bwMode="auto">
          <a:xfrm>
            <a:off x="661851" y="163620"/>
            <a:ext cx="113342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B050"/>
                </a:solidFill>
                <a:effectLst/>
                <a:latin typeface="Arial" panose="020B0604020202020204" pitchFamily="34" charset="0"/>
              </a:rPr>
              <a:t>Differences between Co-ordination and Co-operation</a:t>
            </a:r>
            <a:endParaRPr kumimoji="0" lang="en-US" altLang="en-US" sz="6000" b="0" i="0" u="none" strike="noStrike" cap="none" normalizeH="0" baseline="0" dirty="0">
              <a:ln>
                <a:noFill/>
              </a:ln>
              <a:solidFill>
                <a:srgbClr val="00B050"/>
              </a:solidFill>
              <a:effectLst/>
              <a:latin typeface="Arial" panose="020B0604020202020204" pitchFamily="34" charset="0"/>
            </a:endParaRPr>
          </a:p>
        </p:txBody>
      </p:sp>
    </p:spTree>
    <p:extLst>
      <p:ext uri="{BB962C8B-B14F-4D97-AF65-F5344CB8AC3E}">
        <p14:creationId xmlns:p14="http://schemas.microsoft.com/office/powerpoint/2010/main" val="2578251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92A13FF-50F8-CBE8-5461-EB67AF782699}"/>
              </a:ext>
            </a:extLst>
          </p:cNvPr>
          <p:cNvSpPr/>
          <p:nvPr/>
        </p:nvSpPr>
        <p:spPr>
          <a:xfrm>
            <a:off x="427128" y="1346223"/>
            <a:ext cx="8241743" cy="39429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CABD9242-FD12-7847-436B-CB815A0FE984}"/>
              </a:ext>
            </a:extLst>
          </p:cNvPr>
          <p:cNvSpPr>
            <a:spLocks noGrp="1"/>
          </p:cNvSpPr>
          <p:nvPr>
            <p:ph type="title"/>
          </p:nvPr>
        </p:nvSpPr>
        <p:spPr>
          <a:xfrm>
            <a:off x="838200" y="365126"/>
            <a:ext cx="10515600" cy="836658"/>
          </a:xfrm>
        </p:spPr>
        <p:txBody>
          <a:bodyPr/>
          <a:lstStyle/>
          <a:p>
            <a:r>
              <a:rPr lang="en-IN" b="1" dirty="0">
                <a:solidFill>
                  <a:srgbClr val="00B050"/>
                </a:solidFill>
              </a:rPr>
              <a:t>Scalar Chain</a:t>
            </a:r>
            <a:endParaRPr lang="en-IN" dirty="0">
              <a:solidFill>
                <a:srgbClr val="00B050"/>
              </a:solidFill>
            </a:endParaRPr>
          </a:p>
        </p:txBody>
      </p:sp>
      <p:pic>
        <p:nvPicPr>
          <p:cNvPr id="7" name="Picture 6">
            <a:extLst>
              <a:ext uri="{FF2B5EF4-FFF2-40B4-BE49-F238E27FC236}">
                <a16:creationId xmlns:a16="http://schemas.microsoft.com/office/drawing/2014/main" id="{6FF6901A-5000-335F-F9E7-91E08CE4D7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7813" y="1346222"/>
            <a:ext cx="2827060" cy="2723753"/>
          </a:xfrm>
          <a:prstGeom prst="rect">
            <a:avLst/>
          </a:prstGeom>
        </p:spPr>
      </p:pic>
      <p:sp>
        <p:nvSpPr>
          <p:cNvPr id="10" name="Rectangle 7">
            <a:extLst>
              <a:ext uri="{FF2B5EF4-FFF2-40B4-BE49-F238E27FC236}">
                <a16:creationId xmlns:a16="http://schemas.microsoft.com/office/drawing/2014/main" id="{F5B624B2-E171-869E-7DE9-E67CFFEE41CB}"/>
              </a:ext>
            </a:extLst>
          </p:cNvPr>
          <p:cNvSpPr>
            <a:spLocks noGrp="1" noChangeArrowheads="1"/>
          </p:cNvSpPr>
          <p:nvPr>
            <p:ph idx="1"/>
          </p:nvPr>
        </p:nvSpPr>
        <p:spPr bwMode="auto">
          <a:xfrm>
            <a:off x="427128" y="1346223"/>
            <a:ext cx="8157882" cy="3785652"/>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Fayol defines scalar chain as ’The chain of superiors ranging from the ultimate authority to the lowest”.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Every orders, instructions, messages, requests, explanation etc. has to pass through Scalar chain.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But, for the sake of convenience &amp; urgency, this path can be cut shirt and this short cut is known as Gang Plank. </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A </a:t>
            </a:r>
            <a:r>
              <a:rPr kumimoji="0" lang="en-US" altLang="en-US" sz="2400" b="1" i="0" u="none" strike="noStrike" cap="none" normalizeH="0" baseline="0" dirty="0">
                <a:ln>
                  <a:noFill/>
                </a:ln>
                <a:solidFill>
                  <a:schemeClr val="tx1"/>
                </a:solidFill>
                <a:effectLst/>
                <a:latin typeface="Arial" panose="020B0604020202020204" pitchFamily="34" charset="0"/>
              </a:rPr>
              <a:t>Gang Plank</a:t>
            </a:r>
            <a:r>
              <a:rPr kumimoji="0" lang="en-US" altLang="en-US" sz="2400" b="0" i="0" u="none" strike="noStrike" cap="none" normalizeH="0" baseline="0" dirty="0">
                <a:ln>
                  <a:noFill/>
                </a:ln>
                <a:solidFill>
                  <a:schemeClr val="tx1"/>
                </a:solidFill>
                <a:effectLst/>
                <a:latin typeface="Arial" panose="020B0604020202020204" pitchFamily="34" charset="0"/>
              </a:rPr>
              <a:t> is a temporary arrangement between two different points to facilitate quick &amp; easy communication as explained in the picture.</a:t>
            </a:r>
          </a:p>
        </p:txBody>
      </p:sp>
    </p:spTree>
    <p:extLst>
      <p:ext uri="{BB962C8B-B14F-4D97-AF65-F5344CB8AC3E}">
        <p14:creationId xmlns:p14="http://schemas.microsoft.com/office/powerpoint/2010/main" val="3272064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87CB16-4202-4F40-07CF-FBEBDE216053}"/>
              </a:ext>
            </a:extLst>
          </p:cNvPr>
          <p:cNvSpPr>
            <a:spLocks noGrp="1"/>
          </p:cNvSpPr>
          <p:nvPr>
            <p:ph idx="1"/>
          </p:nvPr>
        </p:nvSpPr>
        <p:spPr>
          <a:xfrm>
            <a:off x="598170" y="2141536"/>
            <a:ext cx="10515600" cy="4351338"/>
          </a:xfrm>
        </p:spPr>
        <p:txBody>
          <a:bodyPr/>
          <a:lstStyle/>
          <a:p>
            <a:r>
              <a:rPr lang="en-IN" dirty="0"/>
              <a:t>According to </a:t>
            </a:r>
            <a:r>
              <a:rPr lang="en-IN" b="1" dirty="0"/>
              <a:t>merriam-webster.com</a:t>
            </a:r>
          </a:p>
          <a:p>
            <a:r>
              <a:rPr lang="en-US" dirty="0"/>
              <a:t>the action, process, or occupation of </a:t>
            </a:r>
            <a:r>
              <a:rPr lang="en-US" dirty="0">
                <a:hlinkClick r:id="rId2"/>
              </a:rPr>
              <a:t>supervising</a:t>
            </a:r>
            <a:r>
              <a:rPr lang="en-US" dirty="0"/>
              <a:t> especially </a:t>
            </a:r>
            <a:r>
              <a:rPr lang="en-US" b="1" dirty="0"/>
              <a:t>: </a:t>
            </a:r>
            <a:r>
              <a:rPr lang="en-US" dirty="0"/>
              <a:t>a critical watching and directing (as of activities or a course of action) </a:t>
            </a:r>
          </a:p>
        </p:txBody>
      </p:sp>
      <p:sp>
        <p:nvSpPr>
          <p:cNvPr id="2" name="Title 1">
            <a:extLst>
              <a:ext uri="{FF2B5EF4-FFF2-40B4-BE49-F238E27FC236}">
                <a16:creationId xmlns:a16="http://schemas.microsoft.com/office/drawing/2014/main" id="{772A44E7-3202-5CD6-2471-D5371C313B04}"/>
              </a:ext>
            </a:extLst>
          </p:cNvPr>
          <p:cNvSpPr>
            <a:spLocks noGrp="1"/>
          </p:cNvSpPr>
          <p:nvPr>
            <p:ph type="title"/>
          </p:nvPr>
        </p:nvSpPr>
        <p:spPr>
          <a:xfrm>
            <a:off x="598170" y="365126"/>
            <a:ext cx="10755630" cy="1303654"/>
          </a:xfrm>
        </p:spPr>
        <p:txBody>
          <a:bodyPr>
            <a:normAutofit/>
          </a:bodyPr>
          <a:lstStyle/>
          <a:p>
            <a:r>
              <a:rPr lang="en-US" sz="4400" dirty="0">
                <a:solidFill>
                  <a:srgbClr val="0070C0"/>
                </a:solidFill>
                <a:latin typeface="Arial Black" pitchFamily="34" charset="0"/>
              </a:rPr>
              <a:t>SUPERVISION </a:t>
            </a:r>
            <a:br>
              <a:rPr lang="en-US" sz="4400" dirty="0">
                <a:solidFill>
                  <a:srgbClr val="0070C0"/>
                </a:solidFill>
                <a:latin typeface="Arial Black" pitchFamily="34" charset="0"/>
              </a:rPr>
            </a:br>
            <a:r>
              <a:rPr lang="en-IN" b="1" dirty="0">
                <a:solidFill>
                  <a:srgbClr val="00B050"/>
                </a:solidFill>
              </a:rPr>
              <a:t>Meaning</a:t>
            </a:r>
          </a:p>
        </p:txBody>
      </p:sp>
    </p:spTree>
    <p:extLst>
      <p:ext uri="{BB962C8B-B14F-4D97-AF65-F5344CB8AC3E}">
        <p14:creationId xmlns:p14="http://schemas.microsoft.com/office/powerpoint/2010/main" val="3668580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F1851-7E30-8758-6326-66BFE108D251}"/>
              </a:ext>
            </a:extLst>
          </p:cNvPr>
          <p:cNvSpPr>
            <a:spLocks noGrp="1"/>
          </p:cNvSpPr>
          <p:nvPr>
            <p:ph type="title"/>
          </p:nvPr>
        </p:nvSpPr>
        <p:spPr>
          <a:xfrm>
            <a:off x="838200" y="365125"/>
            <a:ext cx="10515600" cy="925793"/>
          </a:xfrm>
        </p:spPr>
        <p:txBody>
          <a:bodyPr/>
          <a:lstStyle/>
          <a:p>
            <a:r>
              <a:rPr lang="en-IN" b="1" dirty="0">
                <a:solidFill>
                  <a:srgbClr val="0070C0"/>
                </a:solidFill>
                <a:latin typeface="Aharoni" panose="02010803020104030203" pitchFamily="2" charset="-79"/>
                <a:cs typeface="Aharoni" panose="02010803020104030203" pitchFamily="2" charset="-79"/>
              </a:rPr>
              <a:t>S</a:t>
            </a:r>
            <a:r>
              <a:rPr lang="en-IN" b="1" dirty="0">
                <a:solidFill>
                  <a:srgbClr val="0070C0"/>
                </a:solidFill>
                <a:effectLst/>
                <a:latin typeface="Aharoni" panose="02010803020104030203" pitchFamily="2" charset="-79"/>
                <a:cs typeface="Aharoni" panose="02010803020104030203" pitchFamily="2" charset="-79"/>
              </a:rPr>
              <a:t>ignificance of Supervision </a:t>
            </a:r>
            <a:endParaRPr lang="en-IN" b="1" dirty="0">
              <a:solidFill>
                <a:srgbClr val="0070C0"/>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E9A44FCA-2BEF-F555-80DD-5FBE7FA81181}"/>
              </a:ext>
            </a:extLst>
          </p:cNvPr>
          <p:cNvSpPr>
            <a:spLocks noGrp="1"/>
          </p:cNvSpPr>
          <p:nvPr>
            <p:ph idx="1"/>
          </p:nvPr>
        </p:nvSpPr>
        <p:spPr>
          <a:xfrm>
            <a:off x="838200" y="1608268"/>
            <a:ext cx="10515600" cy="4751575"/>
          </a:xfrm>
        </p:spPr>
        <p:txBody>
          <a:bodyPr/>
          <a:lstStyle/>
          <a:p>
            <a:r>
              <a:rPr lang="en-US" b="1" dirty="0">
                <a:solidFill>
                  <a:srgbClr val="000000"/>
                </a:solidFill>
                <a:effectLst/>
              </a:rPr>
              <a:t> Issue of Orders and Instructions</a:t>
            </a:r>
            <a:endParaRPr lang="en-US" b="1" dirty="0"/>
          </a:p>
          <a:p>
            <a:r>
              <a:rPr lang="en-US" b="1" dirty="0">
                <a:solidFill>
                  <a:srgbClr val="000000"/>
                </a:solidFill>
                <a:effectLst/>
              </a:rPr>
              <a:t> Planning and Organizing the Work</a:t>
            </a:r>
            <a:endParaRPr lang="en-US" b="1" dirty="0"/>
          </a:p>
          <a:p>
            <a:r>
              <a:rPr lang="en-US" b="1" dirty="0">
                <a:solidFill>
                  <a:srgbClr val="000000"/>
                </a:solidFill>
                <a:effectLst/>
              </a:rPr>
              <a:t> It is Important at All Levels</a:t>
            </a:r>
            <a:endParaRPr lang="en-US" b="1" dirty="0"/>
          </a:p>
          <a:p>
            <a:r>
              <a:rPr lang="en-US" b="1" dirty="0">
                <a:solidFill>
                  <a:srgbClr val="000000"/>
                </a:solidFill>
                <a:effectLst/>
              </a:rPr>
              <a:t> Vital Link between Workers and Management</a:t>
            </a:r>
            <a:endParaRPr lang="en-US" b="1" dirty="0"/>
          </a:p>
          <a:p>
            <a:r>
              <a:rPr lang="en-IN" b="1" dirty="0">
                <a:solidFill>
                  <a:srgbClr val="000000"/>
                </a:solidFill>
                <a:effectLst/>
              </a:rPr>
              <a:t> Motivating Subordinates</a:t>
            </a:r>
            <a:endParaRPr lang="en-IN" b="1" dirty="0"/>
          </a:p>
          <a:p>
            <a:r>
              <a:rPr lang="en-IN" b="1" dirty="0">
                <a:solidFill>
                  <a:srgbClr val="000000"/>
                </a:solidFill>
                <a:effectLst/>
              </a:rPr>
              <a:t> Feedback to Workers</a:t>
            </a:r>
            <a:endParaRPr lang="en-IN" b="1" dirty="0"/>
          </a:p>
          <a:p>
            <a:r>
              <a:rPr lang="en-US" b="1" dirty="0">
                <a:solidFill>
                  <a:srgbClr val="000000"/>
                </a:solidFill>
                <a:effectLst/>
              </a:rPr>
              <a:t> Proper Assignment of Work</a:t>
            </a:r>
            <a:endParaRPr lang="en-US" b="1" dirty="0"/>
          </a:p>
          <a:p>
            <a:endParaRPr lang="en-IN" dirty="0"/>
          </a:p>
        </p:txBody>
      </p:sp>
    </p:spTree>
    <p:extLst>
      <p:ext uri="{BB962C8B-B14F-4D97-AF65-F5344CB8AC3E}">
        <p14:creationId xmlns:p14="http://schemas.microsoft.com/office/powerpoint/2010/main" val="2922121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80AB59A5-BAD7-C9F6-764C-5BFCF9C42F41}"/>
              </a:ext>
            </a:extLst>
          </p:cNvPr>
          <p:cNvSpPr>
            <a:spLocks noGrp="1" noChangeArrowheads="1"/>
          </p:cNvSpPr>
          <p:nvPr>
            <p:ph idx="1"/>
          </p:nvPr>
        </p:nvSpPr>
        <p:spPr bwMode="auto">
          <a:xfrm>
            <a:off x="645460" y="1323639"/>
            <a:ext cx="11072642"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rPr>
              <a:t>A supervisor has to: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1. Help his/her workers to develop their innate qualities to improve their performance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2. Help his/her subordinates to adjust to their job requirements and to develop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3. Make the workers loyal towards their </a:t>
            </a:r>
            <a:r>
              <a:rPr kumimoji="0" lang="en-US" altLang="en-US" sz="1800" b="0" i="0" u="none" strike="noStrike" cap="none" normalizeH="0" baseline="0" dirty="0" err="1">
                <a:ln>
                  <a:noFill/>
                </a:ln>
                <a:solidFill>
                  <a:srgbClr val="000000"/>
                </a:solidFill>
                <a:effectLst/>
                <a:latin typeface="Arial" panose="020B0604020202020204" pitchFamily="34" charset="0"/>
              </a:rPr>
              <a:t>organisation</a:t>
            </a:r>
            <a:r>
              <a:rPr kumimoji="0" lang="en-US" altLang="en-US" sz="1800" b="0" i="0" u="none" strike="noStrike" cap="none" normalizeH="0" baseline="0" dirty="0">
                <a:ln>
                  <a:noFill/>
                </a:ln>
                <a:solidFill>
                  <a:srgbClr val="000000"/>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4. Provide expertise, skills, knowledge and experience to make workers learn without fear and hesitation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5. Encourage free communication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6. Develop employee potential to an extent where they need no supervision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7. Cooperate with other supervisors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8. Prove a good link between the management and workers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9. Solve personal problems of his/her subordinates to the extent possible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10. Maintain discipline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11. Correct the mistakes of his/her subordinates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12. Explore new fields of knowledge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13. Introduce new, useful and scientific methods of production and administration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14. Have a clear understanding about his/her plan of action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15. Know his/her job, duties, responsibilities, authority, accountability and so on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16. Divide responsibilities and duties to his/her subordinates rationally and scientifically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17. Listen and look into the grievance of his/her subordinates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18. Delegate authority and win their confidence.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itle 5">
            <a:extLst>
              <a:ext uri="{FF2B5EF4-FFF2-40B4-BE49-F238E27FC236}">
                <a16:creationId xmlns:a16="http://schemas.microsoft.com/office/drawing/2014/main" id="{66BE4174-6DB7-23BB-CD1E-6E60254B4281}"/>
              </a:ext>
            </a:extLst>
          </p:cNvPr>
          <p:cNvSpPr>
            <a:spLocks noGrp="1"/>
          </p:cNvSpPr>
          <p:nvPr>
            <p:ph type="title"/>
          </p:nvPr>
        </p:nvSpPr>
        <p:spPr>
          <a:xfrm>
            <a:off x="838200" y="365125"/>
            <a:ext cx="10515600" cy="594099"/>
          </a:xfrm>
        </p:spPr>
        <p:txBody>
          <a:bodyPr>
            <a:normAutofit fontScale="90000"/>
          </a:bodyPr>
          <a:lstStyle/>
          <a:p>
            <a:br>
              <a:rPr lang="en-IN" b="1" dirty="0">
                <a:solidFill>
                  <a:srgbClr val="000000"/>
                </a:solidFill>
                <a:effectLst/>
              </a:rPr>
            </a:br>
            <a:r>
              <a:rPr lang="en-IN" b="1" dirty="0">
                <a:solidFill>
                  <a:srgbClr val="0070C0"/>
                </a:solidFill>
                <a:effectLst/>
                <a:latin typeface="Aharoni" panose="02010803020104030203" pitchFamily="2" charset="-79"/>
                <a:cs typeface="Aharoni" panose="02010803020104030203" pitchFamily="2" charset="-79"/>
              </a:rPr>
              <a:t>Functions of Supervisor</a:t>
            </a:r>
            <a:br>
              <a:rPr lang="en-IN" b="1" dirty="0"/>
            </a:br>
            <a:endParaRPr lang="en-IN" dirty="0"/>
          </a:p>
        </p:txBody>
      </p:sp>
    </p:spTree>
    <p:extLst>
      <p:ext uri="{BB962C8B-B14F-4D97-AF65-F5344CB8AC3E}">
        <p14:creationId xmlns:p14="http://schemas.microsoft.com/office/powerpoint/2010/main" val="5606399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7656</TotalTime>
  <Words>995</Words>
  <Application>Microsoft Office PowerPoint</Application>
  <PresentationFormat>Widescreen</PresentationFormat>
  <Paragraphs>101</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Aharoni</vt:lpstr>
      <vt:lpstr>Arial</vt:lpstr>
      <vt:lpstr>Arial Black</vt:lpstr>
      <vt:lpstr>Bauhaus 93</vt:lpstr>
      <vt:lpstr>Calibri</vt:lpstr>
      <vt:lpstr>Calibri Light</vt:lpstr>
      <vt:lpstr>Office Theme</vt:lpstr>
      <vt:lpstr>COORDINATION &amp; SUPERVISION</vt:lpstr>
      <vt:lpstr>COORDINATION  Meaning</vt:lpstr>
      <vt:lpstr>COORDINATION</vt:lpstr>
      <vt:lpstr>Co-ordination is an integral element or ingredient of all the managerial functions</vt:lpstr>
      <vt:lpstr>PowerPoint Presentation</vt:lpstr>
      <vt:lpstr>Scalar Chain</vt:lpstr>
      <vt:lpstr>SUPERVISION  Meaning</vt:lpstr>
      <vt:lpstr>Significance of Supervision </vt:lpstr>
      <vt:lpstr> Functions of Supervisor </vt:lpstr>
      <vt:lpstr>Requisite qualities for effective supervision</vt:lpstr>
      <vt:lpstr>Reference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ORGANIZING</dc:title>
  <dc:creator>prabhatresearch@gmail.com</dc:creator>
  <cp:lastModifiedBy>prabhatresearch@gmail.com</cp:lastModifiedBy>
  <cp:revision>36</cp:revision>
  <dcterms:created xsi:type="dcterms:W3CDTF">2023-10-10T05:19:15Z</dcterms:created>
  <dcterms:modified xsi:type="dcterms:W3CDTF">2023-11-28T14:42:39Z</dcterms:modified>
</cp:coreProperties>
</file>