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9" r:id="rId3"/>
    <p:sldId id="358" r:id="rId4"/>
    <p:sldId id="334" r:id="rId5"/>
    <p:sldId id="346" r:id="rId6"/>
    <p:sldId id="330" r:id="rId7"/>
    <p:sldId id="345" r:id="rId8"/>
    <p:sldId id="344" r:id="rId9"/>
    <p:sldId id="347" r:id="rId10"/>
    <p:sldId id="357" r:id="rId11"/>
    <p:sldId id="332" r:id="rId12"/>
    <p:sldId id="335" r:id="rId13"/>
    <p:sldId id="336" r:id="rId14"/>
    <p:sldId id="324" r:id="rId15"/>
    <p:sldId id="299" r:id="rId16"/>
    <p:sldId id="30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DEE56-45FF-502C-0EB3-411FE087A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49CD37-E1F3-7EE8-2FB0-840E34621F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5632E-09FF-363C-B73F-46EEE72E3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28-11-2023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7DED9-8F57-B007-8C74-C0B4085B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BFC07-BBBF-AA2C-BA1C-858F9225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450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FC29A-9CE2-F50B-5DB1-CD93BFE45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17384-AD06-27D7-699F-7CD26857C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4E480-BD8D-C244-7472-70FD388DA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28-11-2023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7DF68-2314-D6B9-E99A-AB77C985D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9841A-780A-125B-AF06-A559A313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116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ADDF24-AA54-EA84-EB57-EB19781CB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C2064-FDC0-9F08-3FCC-60D55D7B0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F956C-3101-523E-2623-7D0F7B733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28-11-2023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20D06-6BDD-F1F8-8223-4545CF0E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BB90A-2A5F-E6AE-64A2-F49280571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692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93506-6000-AF5B-C235-E8910FD3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0FE48-6658-989C-BC33-8CBFAE12E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BEF1C-C4A8-8B37-3B34-026CC01E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28-11-2023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708D8-29A9-CF7A-7AAE-81F6B7C45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EFEA1-A8A5-ADFD-3D61-74D73C79B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052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DADEF-2262-4CB6-2AE9-614D2F24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BB510-3DE4-3E1D-AF0E-848D4F342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10BA4-E2AB-5BC0-B34F-0BEE3977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28-11-2023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33831-3CD9-94CD-8E84-21E50B60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63F27-8AC9-DCFB-543C-38E17352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503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AB34-6BA6-FC64-8406-7BE5A9AC1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37F36-A09F-F50B-B577-F581D4C35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058F1-940C-3C14-1915-470775CC0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8C98B-DC29-F609-5809-C14C71C3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28-11-2023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1C014-14C1-77EA-C3B1-E6DF4974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AF1DF-DBCA-1288-FE87-586C20944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983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98C04-1951-0FEA-0F98-4EEF9DD29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CB3DC-4559-F498-DD88-4E38FDDCC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0BC6D-ADBF-0536-C26F-F6AB24795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74364-F8DD-7065-8C2B-C88FB58537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29D35-6EDF-050B-ED17-3D0630BB3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4E0F66-2D0C-F21F-37B6-3CBD705E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28-11-2023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F6C1B-1CD4-E9BE-A8AC-30FF225A8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7A956-8900-3436-B131-5F061AABC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102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2D7CD-26DA-A112-594F-378CB59E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AF802-43E6-0556-2E8A-A1174770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28-11-2023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585DA1-035B-9F75-6AC6-FEFDD9A3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AD8365-1E9B-CF0E-842D-DE9D9D17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4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4471E7-02BB-E10D-71F7-CD9A005A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28-11-2023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D301C5-14F9-1A9C-550F-9C7DDAF2A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D312C-2053-CF72-15B7-268290A60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291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C0F8C-285A-5420-1EDB-B12C6D631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55B74-4E75-DA52-7646-C44873BBA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0DCE5-2F88-3394-3AA5-233710E9F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0B6AF-72B6-2177-9456-53F1F488F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28-11-2023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8238B-FD69-E4CF-CFAC-06C777F91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BF2E7-55DD-C941-30EB-BD06E7A4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705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4A4E8-D4D6-A45D-37D7-489503B4E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6D6D3E-14FC-33F9-5ECC-8A4C409F22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8DA50-246E-0620-04A1-3B8D292DB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ADE8E-4698-93EC-A13F-AF72801F7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F293-322C-44E2-9D95-40F51A98488B}" type="datetimeFigureOut">
              <a:rPr lang="en-IN" smtClean="0"/>
              <a:t>28-11-2023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5CD5A-01C6-0D46-FDE3-7396F934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6D1A3-CAF8-7072-1CF3-FB6249CD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320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5FBD4B-B0A9-51CB-A5C1-C8993D78A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35C25-5AA3-BA38-9614-8FB526FB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88E82-20CA-1A8D-687F-125D74D34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6F293-322C-44E2-9D95-40F51A98488B}" type="datetimeFigureOut">
              <a:rPr lang="en-IN" smtClean="0"/>
              <a:t>28-11-2023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1E42F-1CD3-C9F6-CD34-00EE6DD09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1FF1F-47DC-6555-74C5-5E4C3F1C7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8290B-B42C-478A-B931-C22D46DFD5C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277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etuplearn.com/blog/motivation-in-hrm/" TargetMode="External"/><Relationship Id="rId2" Type="http://schemas.openxmlformats.org/officeDocument/2006/relationships/hyperlink" Target="https://www.managementstudyguide.com/management_principle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academy.com/content/upsc/study-material/public-administration/theories-of-motivation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client=firefox-b-e&amp;q=motivational+videos+of+animals#fpstate=ive&amp;vld=cid:5259d4b2,vid:V37HICrP4ng,st: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139" y="242891"/>
            <a:ext cx="11507249" cy="1020247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Arial Black" pitchFamily="34" charset="0"/>
              </a:rPr>
              <a:t>MOTIVATION</a:t>
            </a:r>
            <a:endParaRPr lang="en-US" sz="4800" dirty="0">
              <a:solidFill>
                <a:srgbClr val="0070C0"/>
              </a:solidFill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5263" y="4960620"/>
            <a:ext cx="6727970" cy="174498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Dr Prabhat K. Dwivedi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Associate Professor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Deptt. of Business Management,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CSJM University, Kanpur, India</a:t>
            </a:r>
          </a:p>
          <a:p>
            <a:pPr algn="ctr"/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9" name="Picture 8" descr="Universities | PIM"/>
          <p:cNvPicPr/>
          <p:nvPr/>
        </p:nvPicPr>
        <p:blipFill>
          <a:blip r:embed="rId2"/>
          <a:srcRect l="2301" t="2229" r="1848" b="2229"/>
          <a:stretch>
            <a:fillRect/>
          </a:stretch>
        </p:blipFill>
        <p:spPr bwMode="auto">
          <a:xfrm>
            <a:off x="265651" y="2256639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6BF8AFC-2C96-8377-074B-76C24B8EF310}"/>
              </a:ext>
            </a:extLst>
          </p:cNvPr>
          <p:cNvSpPr txBox="1">
            <a:spLocks/>
          </p:cNvSpPr>
          <p:nvPr/>
        </p:nvSpPr>
        <p:spPr>
          <a:xfrm>
            <a:off x="1828799" y="4327251"/>
            <a:ext cx="9454393" cy="5984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C00000"/>
                </a:solidFill>
                <a:latin typeface="Arial Black" pitchFamily="34" charset="0"/>
              </a:rPr>
              <a:t>Sub: PRINCIPLES OF MANAGEMENT</a:t>
            </a:r>
            <a:endParaRPr lang="en-US" sz="2800" dirty="0">
              <a:solidFill>
                <a:srgbClr val="C00000"/>
              </a:solidFill>
              <a:latin typeface="Bauhaus 93" pitchFamily="8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5AA6D-81BF-96E0-DFA4-FDD5D0702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 b="3301"/>
          <a:stretch/>
        </p:blipFill>
        <p:spPr>
          <a:xfrm>
            <a:off x="4080509" y="1657350"/>
            <a:ext cx="4978037" cy="2609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9A0166-0B86-59B6-9C0C-795A3CDBD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87" y="233916"/>
            <a:ext cx="8878186" cy="6624084"/>
          </a:xfrm>
        </p:spPr>
      </p:pic>
    </p:spTree>
    <p:extLst>
      <p:ext uri="{BB962C8B-B14F-4D97-AF65-F5344CB8AC3E}">
        <p14:creationId xmlns:p14="http://schemas.microsoft.com/office/powerpoint/2010/main" val="229516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A1FBD61-A930-34A6-B6F1-5B202AB65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50" y="262890"/>
            <a:ext cx="10206990" cy="630936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0EF452-4D8A-46F7-4BA8-2E80C34B50C2}"/>
              </a:ext>
            </a:extLst>
          </p:cNvPr>
          <p:cNvSpPr/>
          <p:nvPr/>
        </p:nvSpPr>
        <p:spPr>
          <a:xfrm>
            <a:off x="9601200" y="5886450"/>
            <a:ext cx="1325880" cy="411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611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649AFC-BBAF-D13B-5BF0-FEE05D4BA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921"/>
          <a:stretch/>
        </p:blipFill>
        <p:spPr>
          <a:xfrm>
            <a:off x="845820" y="205740"/>
            <a:ext cx="10641329" cy="6652260"/>
          </a:xfrm>
        </p:spPr>
      </p:pic>
    </p:spTree>
    <p:extLst>
      <p:ext uri="{BB962C8B-B14F-4D97-AF65-F5344CB8AC3E}">
        <p14:creationId xmlns:p14="http://schemas.microsoft.com/office/powerpoint/2010/main" val="312780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3FA95B-D81E-622B-1C5A-009EE0296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830" y="0"/>
            <a:ext cx="10378440" cy="6858000"/>
          </a:xfr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C6D2B92-F40A-046C-AD8E-554BD4F23235}"/>
              </a:ext>
            </a:extLst>
          </p:cNvPr>
          <p:cNvSpPr/>
          <p:nvPr/>
        </p:nvSpPr>
        <p:spPr>
          <a:xfrm rot="1104599">
            <a:off x="8275320" y="4343400"/>
            <a:ext cx="2091690" cy="11201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2F07107-5F70-28C7-A9A7-5B22D96BDE4E}"/>
              </a:ext>
            </a:extLst>
          </p:cNvPr>
          <p:cNvSpPr/>
          <p:nvPr/>
        </p:nvSpPr>
        <p:spPr>
          <a:xfrm>
            <a:off x="7235190" y="5326380"/>
            <a:ext cx="2457450" cy="133731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7A3255-037E-81EB-6F78-F8AD4447FC9E}"/>
              </a:ext>
            </a:extLst>
          </p:cNvPr>
          <p:cNvSpPr/>
          <p:nvPr/>
        </p:nvSpPr>
        <p:spPr>
          <a:xfrm>
            <a:off x="6995160" y="4994910"/>
            <a:ext cx="1863090" cy="133731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C3EBDA-525E-3573-8BDF-DDB8D0DE88DF}"/>
              </a:ext>
            </a:extLst>
          </p:cNvPr>
          <p:cNvSpPr/>
          <p:nvPr/>
        </p:nvSpPr>
        <p:spPr>
          <a:xfrm rot="1482271">
            <a:off x="8311987" y="4983480"/>
            <a:ext cx="1300643" cy="38417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2167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70389-F30A-7278-7C29-73DA86BD7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ED55F-A6F7-EF5A-7080-92E8572F5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>
                <a:hlinkClick r:id="rId2"/>
              </a:rPr>
              <a:t>https://www.managementstudyguide.com/management_principles.htm</a:t>
            </a:r>
            <a:endParaRPr lang="en-IN" dirty="0"/>
          </a:p>
          <a:p>
            <a:r>
              <a:rPr lang="en-IN" dirty="0">
                <a:hlinkClick r:id="rId3"/>
              </a:rPr>
              <a:t>https://getuplearn.com/blog/motivation-in-hrm/</a:t>
            </a:r>
            <a:endParaRPr lang="en-IN" dirty="0"/>
          </a:p>
          <a:p>
            <a:r>
              <a:rPr lang="en-US" dirty="0"/>
              <a:t>Mitchell, T. R. (1982). Motivation: New directions for theory, research, and practice. </a:t>
            </a:r>
            <a:r>
              <a:rPr lang="en-US" i="1" dirty="0"/>
              <a:t>The Academy of Management Review, 7</a:t>
            </a:r>
            <a:r>
              <a:rPr lang="en-US" dirty="0"/>
              <a:t>, 80–88.</a:t>
            </a:r>
          </a:p>
          <a:p>
            <a:r>
              <a:rPr lang="en-US" dirty="0"/>
              <a:t>Porter, L. W. &amp; Lawler, E. E. (1968). Managerial attitudes and performance. Dorsey Press.</a:t>
            </a:r>
          </a:p>
          <a:p>
            <a:r>
              <a:rPr lang="en-US" dirty="0">
                <a:hlinkClick r:id="rId4"/>
              </a:rPr>
              <a:t>https://unacademy.com/content/upsc/study-material/public-administration/theories-of-motivation/</a:t>
            </a:r>
            <a:endParaRPr lang="en-US" dirty="0"/>
          </a:p>
          <a:p>
            <a:endParaRPr lang="en-US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82439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9794D-20F2-4C7F-BAF8-A28C732FC46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>
          <a:blip r:embed="rId2"/>
          <a:srcRect l="15864" t="22041" r="47405" b="8163"/>
          <a:stretch>
            <a:fillRect/>
          </a:stretch>
        </p:blipFill>
        <p:spPr bwMode="auto">
          <a:xfrm>
            <a:off x="3124200" y="1143001"/>
            <a:ext cx="58674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 l="52996" t="63147" r="33228" b="12347"/>
          <a:stretch>
            <a:fillRect/>
          </a:stretch>
        </p:blipFill>
        <p:spPr bwMode="auto">
          <a:xfrm>
            <a:off x="1676400" y="0"/>
            <a:ext cx="816150" cy="81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9794D-20F2-4C7F-BAF8-A28C732FC46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Content Placeholder 4" descr="Image result for thanks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1" y="914401"/>
            <a:ext cx="71628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F90833-7452-BC54-DD53-96BE2AE38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491490"/>
            <a:ext cx="8702676" cy="609219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EDC305-8782-DAAD-7CA3-67F3123B021F}"/>
              </a:ext>
            </a:extLst>
          </p:cNvPr>
          <p:cNvSpPr/>
          <p:nvPr/>
        </p:nvSpPr>
        <p:spPr>
          <a:xfrm>
            <a:off x="8275320" y="5897880"/>
            <a:ext cx="2172018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891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0EC2B-F005-D209-E5CF-6AE283E9C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>
                <a:solidFill>
                  <a:srgbClr val="0070C0"/>
                </a:solidFill>
              </a:rPr>
              <a:t>Click the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42962-E667-2DE2-9CD9-6D509D060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https://www.google.com/search?client=firefox-b-e&amp;q=motivational+videos+of+animals#fpstate=ive&amp;vld=cid:5259d4b2,vid:V37HICrP4ng,st:0</a:t>
            </a:r>
            <a:endParaRPr lang="en-IN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839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C1D38A8-D2B3-53A0-0394-C13656341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41" y="342900"/>
            <a:ext cx="9392518" cy="635508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7CBC33-EF03-0866-562D-95F62C228A04}"/>
              </a:ext>
            </a:extLst>
          </p:cNvPr>
          <p:cNvSpPr/>
          <p:nvPr/>
        </p:nvSpPr>
        <p:spPr>
          <a:xfrm>
            <a:off x="9601200" y="6115050"/>
            <a:ext cx="1291590" cy="40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1333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74C32-8472-1F39-CF0C-EBEE971E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Definitions of Motivation</a:t>
            </a:r>
            <a:br>
              <a:rPr lang="en-US" b="1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EC013-8512-0076-AB77-95FA3FB9F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320"/>
            <a:ext cx="10877550" cy="5075555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Motivation means a process of stimulating people to action to achieve desired goals – </a:t>
            </a:r>
            <a:r>
              <a:rPr lang="en-US" b="1" dirty="0"/>
              <a:t>William G. Scott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Motivation means a willingness to exert a high level of effort to reach organizational goals, conditioned by the effort’s ability to satisfy some individual need – </a:t>
            </a:r>
            <a:r>
              <a:rPr lang="en-US" b="1" dirty="0" err="1"/>
              <a:t>Decenzo</a:t>
            </a:r>
            <a:r>
              <a:rPr lang="en-US" b="1" dirty="0"/>
              <a:t> and Robbins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Motivation is a general term applying to the entire class of drives, desires, needs, wishes, and similar forces that induce an individual or a group of people to work – </a:t>
            </a:r>
            <a:r>
              <a:rPr lang="en-US" b="1" dirty="0"/>
              <a:t>Koontz and O’Donnell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Motivation can be defined as a willingness to work to expend energy to achieve a goal or reward – </a:t>
            </a:r>
            <a:r>
              <a:rPr lang="en-US" b="1" dirty="0"/>
              <a:t>Dale S Beach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concept of motivation is mainly psychological. It relates to those forces operating within the individual employee or subordinate which impel him to act or not act in certain ways – </a:t>
            </a:r>
            <a:r>
              <a:rPr lang="en-US" b="1" dirty="0"/>
              <a:t>Dalton E. McFarland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807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61E1471-2115-289F-D216-0602E04F6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710" y="1234440"/>
            <a:ext cx="5052060" cy="4189093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2E3DF0F5-29E6-0C42-6190-290EC1ECE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" y="1234440"/>
            <a:ext cx="5250180" cy="4189093"/>
          </a:xfrm>
        </p:spPr>
      </p:pic>
    </p:spTree>
    <p:extLst>
      <p:ext uri="{BB962C8B-B14F-4D97-AF65-F5344CB8AC3E}">
        <p14:creationId xmlns:p14="http://schemas.microsoft.com/office/powerpoint/2010/main" val="2904548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A05859-0D80-366F-A48B-A32714FC4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" y="1234440"/>
            <a:ext cx="11612880" cy="4325179"/>
          </a:xfrm>
        </p:spPr>
      </p:pic>
    </p:spTree>
    <p:extLst>
      <p:ext uri="{BB962C8B-B14F-4D97-AF65-F5344CB8AC3E}">
        <p14:creationId xmlns:p14="http://schemas.microsoft.com/office/powerpoint/2010/main" val="138783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E2CB28-F172-C911-127C-C21D32B4A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365760"/>
            <a:ext cx="10869930" cy="6263640"/>
          </a:xfrm>
        </p:spPr>
      </p:pic>
    </p:spTree>
    <p:extLst>
      <p:ext uri="{BB962C8B-B14F-4D97-AF65-F5344CB8AC3E}">
        <p14:creationId xmlns:p14="http://schemas.microsoft.com/office/powerpoint/2010/main" val="183281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E95E3-EB11-735E-B1FD-8D040F1F7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23913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Theories of 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25ADF-19FA-D6E6-DCE4-6E1BD0BC8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89" y="1418749"/>
            <a:ext cx="5563235" cy="52482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Content Motivation Theories</a:t>
            </a:r>
            <a:endParaRPr lang="en-IN" sz="2800" dirty="0">
              <a:solidFill>
                <a:srgbClr val="00B05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70F51-ED37-5509-58B5-1315A56D5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040" y="2173286"/>
            <a:ext cx="5677535" cy="4421823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The content motivation theories are the motivational theories that concentrate on </a:t>
            </a:r>
            <a:r>
              <a:rPr lang="en-US" b="1" dirty="0"/>
              <a:t>WHAT motivates </a:t>
            </a:r>
            <a:r>
              <a:rPr lang="en-US" dirty="0"/>
              <a:t>people and it is related to the individual needs and goals. </a:t>
            </a:r>
          </a:p>
          <a:p>
            <a:pPr marL="0" indent="0" algn="just">
              <a:buNone/>
            </a:pPr>
            <a:r>
              <a:rPr lang="en-US" dirty="0"/>
              <a:t>  A few main content theories are: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Maslow’s needs hierarchy,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Alderfer’s ERG theory,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McClelland’s achievement motivation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Herzberg’s two-factor theory</a:t>
            </a:r>
          </a:p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CFAD5A-E88C-2FBE-3DA2-0E93838563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9692" y="1418748"/>
            <a:ext cx="4925696" cy="52482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Process Motivation Theories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42FFBA-FB77-1E88-0F67-40E06E6A2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9692" y="2173285"/>
            <a:ext cx="5183188" cy="4319590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The process motivation theories are the motivational theories that concentrate on </a:t>
            </a:r>
            <a:r>
              <a:rPr lang="en-US" b="1" dirty="0"/>
              <a:t>HOW to motivate </a:t>
            </a:r>
            <a:r>
              <a:rPr lang="en-US" dirty="0"/>
              <a:t>people. </a:t>
            </a:r>
          </a:p>
          <a:p>
            <a:pPr marL="0" indent="0" algn="just">
              <a:buNone/>
            </a:pPr>
            <a:r>
              <a:rPr lang="en-US" dirty="0"/>
              <a:t>A few main process motivation theories are: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Skinner’s reinforcement theory,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Victor Vroom’s expectancy theory,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Adam’s equity theory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Locke’s goal-setting theory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15656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7657</TotalTime>
  <Words>408</Words>
  <Application>Microsoft Office PowerPoint</Application>
  <PresentationFormat>Widescreen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Aharoni</vt:lpstr>
      <vt:lpstr>Arial</vt:lpstr>
      <vt:lpstr>Arial Black</vt:lpstr>
      <vt:lpstr>Bauhaus 93</vt:lpstr>
      <vt:lpstr>Calibri</vt:lpstr>
      <vt:lpstr>Calibri Light</vt:lpstr>
      <vt:lpstr>Office Theme</vt:lpstr>
      <vt:lpstr>MOTIVATION</vt:lpstr>
      <vt:lpstr>PowerPoint Presentation</vt:lpstr>
      <vt:lpstr>Click the Link</vt:lpstr>
      <vt:lpstr>PowerPoint Presentation</vt:lpstr>
      <vt:lpstr>Definitions of Motivation </vt:lpstr>
      <vt:lpstr>PowerPoint Presentation</vt:lpstr>
      <vt:lpstr>PowerPoint Presentation</vt:lpstr>
      <vt:lpstr>PowerPoint Presentation</vt:lpstr>
      <vt:lpstr>Theories of Motivation</vt:lpstr>
      <vt:lpstr>PowerPoint Presentation</vt:lpstr>
      <vt:lpstr>PowerPoint Presentation</vt:lpstr>
      <vt:lpstr>PowerPoint Presentation</vt:lpstr>
      <vt:lpstr>PowerPoint Presentation</vt:lpstr>
      <vt:lpstr>Reference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</dc:title>
  <dc:creator>prabhatresearch@gmail.com</dc:creator>
  <cp:lastModifiedBy>prabhatresearch@gmail.com</cp:lastModifiedBy>
  <cp:revision>36</cp:revision>
  <dcterms:created xsi:type="dcterms:W3CDTF">2023-10-10T05:19:15Z</dcterms:created>
  <dcterms:modified xsi:type="dcterms:W3CDTF">2023-11-28T14:37:18Z</dcterms:modified>
</cp:coreProperties>
</file>