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60CB8-56AB-4350-A49E-1A0077A5B73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6DCA-2761-45D7-9E02-A37EE38BC50C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hyperlink" Target="https://www.sciencedirect.com/topics/biochemistry-genetics-and-molecular-biology/bomb-calorimetry" TargetMode="Externa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www.sciencedirect.com/topics/chemistry/enthalpy-of-formation" TargetMode="External"/><Relationship Id="rId2" Type="http://schemas.openxmlformats.org/officeDocument/2006/relationships/hyperlink" Target="https://www.sciencedirect.com/topics/chemistry/calorific-value" TargetMode="External"/><Relationship Id="rId1" Type="http://schemas.openxmlformats.org/officeDocument/2006/relationships/hyperlink" Target="https://www.sciencedirect.com/topics/chemical-engineering/calorimetr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www.sciencedirect.com/topics/chemistry/testing-of-material" TargetMode="External"/><Relationship Id="rId1" Type="http://schemas.openxmlformats.org/officeDocument/2006/relationships/hyperlink" Target="https://www.sciencedirect.com/topics/chemistry/pharmaceutical-industr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hyperlink" Target="https://study.com/learn/lesson/how-to-find-specific-heat-capacit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IN" u="sng" dirty="0">
                <a:hlinkClick r:id="rId1"/>
              </a:rPr>
            </a:br>
            <a:r>
              <a:rPr lang="en-IN" u="sng" dirty="0">
                <a:hlinkClick r:id="rId1"/>
              </a:rPr>
              <a:t>Bomb </a:t>
            </a:r>
            <a:r>
              <a:rPr lang="en-IN" u="sng" dirty="0" err="1" smtClean="0">
                <a:hlinkClick r:id="rId1"/>
              </a:rPr>
              <a:t>Calorimetry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Bomb </a:t>
            </a:r>
            <a:r>
              <a:rPr lang="en-US" dirty="0" err="1">
                <a:hlinkClick r:id="rId1" tooltip="Learn more about Calorimetry from ScienceDirect's AI-generated Topic Pages"/>
              </a:rPr>
              <a:t>calorimetry</a:t>
            </a:r>
            <a:r>
              <a:rPr lang="en-US" dirty="0"/>
              <a:t> is generally used to measure the </a:t>
            </a:r>
            <a:r>
              <a:rPr lang="en-US" dirty="0">
                <a:hlinkClick r:id="rId2" tooltip="Learn more about Calorific Value from ScienceDirect's AI-generated Topic Pages"/>
              </a:rPr>
              <a:t>heat of combustion</a:t>
            </a:r>
            <a:r>
              <a:rPr lang="en-US" dirty="0"/>
              <a:t> for organic materials.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principle of operation is to saturate the material with oxygen, within a sealed container (the bomb) and ignite using a hot wire.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rapid combustion carbon molecules are converted to carbon dioxide, hydrogen to water and nitrogen to gaseous nitrogen.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recorded enthalpy change is thus a sum of all bonds broken and bonds made converting the organic solid into simple gaseous molecules.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measured enthalpy change for this type of analysis is often referred to as the </a:t>
            </a:r>
            <a:r>
              <a:rPr lang="en-US" dirty="0">
                <a:hlinkClick r:id="rId3" tooltip="Learn more about Enthalpy of Formation from ScienceDirect's AI-generated Topic Pages"/>
              </a:rPr>
              <a:t>enthalpy of formation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Note </a:t>
            </a:r>
            <a:r>
              <a:rPr lang="en-US" dirty="0"/>
              <a:t>that, in fact, this type of calorimeter operates at constant volume.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such, the energy measured is internal energy change (Δ</a:t>
            </a:r>
            <a:r>
              <a:rPr lang="en-US" i="1" dirty="0"/>
              <a:t>U</a:t>
            </a:r>
            <a:r>
              <a:rPr lang="en-US" dirty="0"/>
              <a:t>) and not enthalpy change (Δ</a:t>
            </a:r>
            <a:r>
              <a:rPr lang="en-US" i="1" dirty="0"/>
              <a:t>H</a:t>
            </a:r>
            <a:r>
              <a:rPr lang="en-US" dirty="0"/>
              <a:t>).</a:t>
            </a:r>
            <a:endParaRPr lang="en-US" dirty="0"/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  <a:sym typeface="+mn-ea"/>
              </a:rPr>
              <a:t>With the help of a bomb calorimeter, the actual amount of energy produced by food if oxidized (burned) completely can be measured.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/>
              <a:t>Within the </a:t>
            </a:r>
            <a:r>
              <a:rPr lang="en-US" dirty="0">
                <a:hlinkClick r:id="rId1" tooltip="Learn more about Pharmaceutical Industry from ScienceDirect's AI-generated Topic Pages"/>
              </a:rPr>
              <a:t>pharmaceutical industry</a:t>
            </a:r>
            <a:r>
              <a:rPr lang="en-US" dirty="0"/>
              <a:t>, bomb </a:t>
            </a:r>
            <a:r>
              <a:rPr lang="en-US" dirty="0" err="1"/>
              <a:t>calorimetry</a:t>
            </a:r>
            <a:r>
              <a:rPr lang="en-US" dirty="0"/>
              <a:t> is used mainly for safety </a:t>
            </a:r>
            <a:r>
              <a:rPr lang="en-US" dirty="0">
                <a:hlinkClick r:id="rId2" tooltip="Learn more about Testing of Material from ScienceDirect's AI-generated Topic Pages"/>
              </a:rPr>
              <a:t>testing of materials</a:t>
            </a:r>
            <a:r>
              <a:rPr lang="en-US" dirty="0"/>
              <a:t>. From a calculation of Δ</a:t>
            </a:r>
            <a:r>
              <a:rPr lang="en-US" i="1" dirty="0"/>
              <a:t>U</a:t>
            </a:r>
            <a:r>
              <a:rPr lang="en-US" dirty="0"/>
              <a:t> an assessment can be made for the explosive force that could be produced if the material was to detonate during rough treatment. During a safety test, the material is shocked under varying conditions of temperature and relative humidity to determine if detonation would take place.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Bomb Calorimeter </a:t>
            </a:r>
            <a:r>
              <a:rPr lang="en-IN" b="1" dirty="0" smtClean="0"/>
              <a:t>Diagram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general parts of a bomb calorimeter consists of:</a:t>
            </a:r>
            <a:endParaRPr lang="en-US" dirty="0"/>
          </a:p>
          <a:p>
            <a:r>
              <a:rPr lang="en-US" dirty="0"/>
              <a:t>Metal container with an insulated jacket</a:t>
            </a:r>
            <a:endParaRPr lang="en-US" dirty="0"/>
          </a:p>
          <a:p>
            <a:r>
              <a:rPr lang="en-US" dirty="0"/>
              <a:t>Steel bomb</a:t>
            </a:r>
            <a:endParaRPr lang="en-US" dirty="0"/>
          </a:p>
          <a:p>
            <a:r>
              <a:rPr lang="en-US" dirty="0"/>
              <a:t>Stirrer</a:t>
            </a:r>
            <a:endParaRPr lang="en-US" dirty="0"/>
          </a:p>
          <a:p>
            <a:r>
              <a:rPr lang="en-US" dirty="0"/>
              <a:t>Thermometer</a:t>
            </a:r>
            <a:endParaRPr lang="en-US" dirty="0"/>
          </a:p>
          <a:p>
            <a:r>
              <a:rPr lang="en-US" dirty="0"/>
              <a:t>Reactant gas supply</a:t>
            </a:r>
            <a:endParaRPr lang="en-US" dirty="0"/>
          </a:p>
          <a:p>
            <a:r>
              <a:rPr lang="en-US" dirty="0"/>
              <a:t>Ignition unit</a:t>
            </a:r>
            <a:endParaRPr lang="en-US" dirty="0"/>
          </a:p>
          <a:p>
            <a:r>
              <a:rPr lang="en-US" dirty="0"/>
              <a:t>Water</a:t>
            </a:r>
            <a:endParaRPr lang="en-US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4479" y="2005528"/>
            <a:ext cx="3077004" cy="39915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Bomb Calorimeter Parts and </a:t>
            </a:r>
            <a:r>
              <a:rPr lang="en-US" b="1" dirty="0" smtClean="0"/>
              <a:t>Function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reaction of combustion takes place in the </a:t>
            </a:r>
            <a:r>
              <a:rPr lang="en-US" b="1" dirty="0"/>
              <a:t>bomb</a:t>
            </a:r>
            <a:r>
              <a:rPr lang="en-US" dirty="0"/>
              <a:t>, a sealed heavy-walled container.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bomb is filled with a reactant gas such as oxygen through a supply connection and valve.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sample is placed in a platinum crucible and the ignition circuit connected to the bomb will start the reaction.</a:t>
            </a:r>
            <a:endParaRPr lang="en-US" dirty="0"/>
          </a:p>
          <a:p>
            <a:pPr algn="just"/>
            <a:r>
              <a:rPr lang="en-US" dirty="0"/>
              <a:t>The bomb is situated in the calorimeter, which is a closed metal can containing water that is constantly stirred to maintain a uniform temperature.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water surrounding the bomb absorbs the heat generated from the reaction, and a thermometer records the changes in the temperature of the water.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calorimeter is insulated by a jacket, which prevents heat loss to the surroundings.</a:t>
            </a:r>
            <a:endParaRPr lang="en-US" dirty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Bomb Calorimeter </a:t>
            </a:r>
            <a:r>
              <a:rPr lang="en-IN" b="1" dirty="0" smtClean="0"/>
              <a:t>Formula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 </a:t>
            </a:r>
            <a:r>
              <a:rPr lang="en-US" b="1" dirty="0"/>
              <a:t>amount of heat (Q)</a:t>
            </a:r>
            <a:r>
              <a:rPr lang="en-US" dirty="0"/>
              <a:t> transferred to or from an object can be calculated using the formula: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Where </a:t>
            </a:r>
            <a:r>
              <a:rPr lang="en-US" i="1" dirty="0"/>
              <a:t>m</a:t>
            </a:r>
            <a:r>
              <a:rPr lang="en-US" dirty="0"/>
              <a:t> is the mass of the object, </a:t>
            </a:r>
            <a:r>
              <a:rPr lang="en-US" i="1" dirty="0"/>
              <a:t>C</a:t>
            </a:r>
            <a:r>
              <a:rPr lang="en-US" dirty="0"/>
              <a:t> is the specific heat of the </a:t>
            </a:r>
            <a:r>
              <a:rPr lang="en-US" dirty="0" err="1"/>
              <a:t>the</a:t>
            </a:r>
            <a:r>
              <a:rPr lang="en-US" dirty="0"/>
              <a:t> object, and </a:t>
            </a:r>
            <a:r>
              <a:rPr lang="en-US" dirty="0" smtClean="0"/>
              <a:t>ΔT</a:t>
            </a:r>
            <a:r>
              <a:rPr lang="en-US" dirty="0"/>
              <a:t> is the change in temperature of the object.</a:t>
            </a:r>
            <a:endParaRPr lang="en-US" dirty="0"/>
          </a:p>
          <a:p>
            <a:r>
              <a:rPr lang="en-US" dirty="0"/>
              <a:t>The </a:t>
            </a:r>
            <a:r>
              <a:rPr lang="en-US" b="1" dirty="0"/>
              <a:t>change in temperature</a:t>
            </a:r>
            <a:r>
              <a:rPr lang="en-US" dirty="0"/>
              <a:t> is calculated as </a:t>
            </a:r>
            <a:r>
              <a:rPr lang="en-US" dirty="0" err="1"/>
              <a:t>Tf</a:t>
            </a:r>
            <a:r>
              <a:rPr lang="en-US" dirty="0"/>
              <a:t> (final temperature) - Ti (initial temperature), and can be positive or negative, depending on the respective temperatures.</a:t>
            </a:r>
            <a:endParaRPr lang="en-US" dirty="0"/>
          </a:p>
          <a:p>
            <a:r>
              <a:rPr lang="en-US" dirty="0"/>
              <a:t>The </a:t>
            </a:r>
            <a:r>
              <a:rPr lang="en-US" b="1" dirty="0">
                <a:hlinkClick r:id="rId1"/>
              </a:rPr>
              <a:t>specific heat</a:t>
            </a:r>
            <a:r>
              <a:rPr lang="en-US" dirty="0"/>
              <a:t> (C) of a substance (also known as the heat capacity) is the amount of heat needed to increase the temperature of the substance by 1°C.</a:t>
            </a:r>
            <a:endParaRPr lang="en-US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84" y="2490510"/>
            <a:ext cx="2614775" cy="5270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2784</Words>
  <Application>WPS Presentation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 Bomb Calorimetry</vt:lpstr>
      <vt:lpstr>Introduction</vt:lpstr>
      <vt:lpstr>PowerPoint 演示文稿</vt:lpstr>
      <vt:lpstr>Bomb Calorimeter Diagram</vt:lpstr>
      <vt:lpstr>Bomb Calorimeter Parts and Function</vt:lpstr>
      <vt:lpstr>Bomb Calorimeter Formula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Bomb Calorimetry</dc:title>
  <dc:creator>Dell</dc:creator>
  <cp:lastModifiedBy>Dell</cp:lastModifiedBy>
  <cp:revision>5</cp:revision>
  <dcterms:created xsi:type="dcterms:W3CDTF">2023-09-29T11:16:00Z</dcterms:created>
  <dcterms:modified xsi:type="dcterms:W3CDTF">2023-10-20T06:01:10Z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17682A98AE424B03A45EF1460EBF9B14_12</vt:lpwstr>
  </property>
  <property fmtid="{D5CDD505-2E9C-101B-9397-08002B2CF9AE}" pid="3" name="KSOProductBuildVer">
    <vt:lpwstr>1033-12.2.0.13266</vt:lpwstr>
  </property>
</Properties>
</file>