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5"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6" d="100"/>
          <a:sy n="86" d="100"/>
        </p:scale>
        <p:origin x="66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FAA4BCF6-6375-4020-B593-581479EAF71B}" type="datetimeFigureOut">
              <a:rPr lang="en-IN" smtClean="0"/>
              <a:t>11-10-2022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D10B0F0-BFEF-4725-85AE-CCA58DE65C78}" type="slidenum">
              <a:rPr lang="en-IN" smtClean="0"/>
              <a:t>‹#›</a:t>
            </a:fld>
            <a:endParaRPr lang="en-IN"/>
          </a:p>
        </p:txBody>
      </p:sp>
    </p:spTree>
    <p:extLst>
      <p:ext uri="{BB962C8B-B14F-4D97-AF65-F5344CB8AC3E}">
        <p14:creationId xmlns:p14="http://schemas.microsoft.com/office/powerpoint/2010/main" val="17521583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AA4BCF6-6375-4020-B593-581479EAF71B}" type="datetimeFigureOut">
              <a:rPr lang="en-IN" smtClean="0"/>
              <a:t>11-10-2022</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BD10B0F0-BFEF-4725-85AE-CCA58DE65C78}" type="slidenum">
              <a:rPr lang="en-IN" smtClean="0"/>
              <a:t>‹#›</a:t>
            </a:fld>
            <a:endParaRPr lang="en-IN"/>
          </a:p>
        </p:txBody>
      </p:sp>
    </p:spTree>
    <p:extLst>
      <p:ext uri="{BB962C8B-B14F-4D97-AF65-F5344CB8AC3E}">
        <p14:creationId xmlns:p14="http://schemas.microsoft.com/office/powerpoint/2010/main" val="24613309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AA4BCF6-6375-4020-B593-581479EAF71B}" type="datetimeFigureOut">
              <a:rPr lang="en-IN" smtClean="0"/>
              <a:t>11-10-2022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D10B0F0-BFEF-4725-85AE-CCA58DE65C78}" type="slidenum">
              <a:rPr lang="en-IN" smtClean="0"/>
              <a:t>‹#›</a:t>
            </a:fld>
            <a:endParaRPr lang="en-IN"/>
          </a:p>
        </p:txBody>
      </p:sp>
    </p:spTree>
    <p:extLst>
      <p:ext uri="{BB962C8B-B14F-4D97-AF65-F5344CB8AC3E}">
        <p14:creationId xmlns:p14="http://schemas.microsoft.com/office/powerpoint/2010/main" val="373555602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smtClean="0"/>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smtClean="0"/>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AA4BCF6-6375-4020-B593-581479EAF71B}" type="datetimeFigureOut">
              <a:rPr lang="en-IN" smtClean="0"/>
              <a:t>11-10-2022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D10B0F0-BFEF-4725-85AE-CCA58DE65C78}" type="slidenum">
              <a:rPr lang="en-IN" smtClean="0"/>
              <a:t>‹#›</a:t>
            </a:fld>
            <a:endParaRPr lang="en-IN"/>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90830424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AA4BCF6-6375-4020-B593-581479EAF71B}" type="datetimeFigureOut">
              <a:rPr lang="en-IN" smtClean="0"/>
              <a:t>11-10-2022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D10B0F0-BFEF-4725-85AE-CCA58DE65C78}" type="slidenum">
              <a:rPr lang="en-IN" smtClean="0"/>
              <a:t>‹#›</a:t>
            </a:fld>
            <a:endParaRPr lang="en-IN"/>
          </a:p>
        </p:txBody>
      </p:sp>
    </p:spTree>
    <p:extLst>
      <p:ext uri="{BB962C8B-B14F-4D97-AF65-F5344CB8AC3E}">
        <p14:creationId xmlns:p14="http://schemas.microsoft.com/office/powerpoint/2010/main" val="13503914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FAA4BCF6-6375-4020-B593-581479EAF71B}" type="datetimeFigureOut">
              <a:rPr lang="en-IN" smtClean="0"/>
              <a:t>11-10-2022</a:t>
            </a:fld>
            <a:endParaRPr lang="en-IN"/>
          </a:p>
        </p:txBody>
      </p:sp>
      <p:sp>
        <p:nvSpPr>
          <p:cNvPr id="4"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D10B0F0-BFEF-4725-85AE-CCA58DE65C78}" type="slidenum">
              <a:rPr lang="en-IN" smtClean="0"/>
              <a:t>‹#›</a:t>
            </a:fld>
            <a:endParaRPr lang="en-IN"/>
          </a:p>
        </p:txBody>
      </p:sp>
    </p:spTree>
    <p:extLst>
      <p:ext uri="{BB962C8B-B14F-4D97-AF65-F5344CB8AC3E}">
        <p14:creationId xmlns:p14="http://schemas.microsoft.com/office/powerpoint/2010/main" val="180187783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FAA4BCF6-6375-4020-B593-581479EAF71B}" type="datetimeFigureOut">
              <a:rPr lang="en-IN" smtClean="0"/>
              <a:t>11-10-2022</a:t>
            </a:fld>
            <a:endParaRPr lang="en-IN"/>
          </a:p>
        </p:txBody>
      </p:sp>
      <p:sp>
        <p:nvSpPr>
          <p:cNvPr id="4"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D10B0F0-BFEF-4725-85AE-CCA58DE65C78}" type="slidenum">
              <a:rPr lang="en-IN" smtClean="0"/>
              <a:t>‹#›</a:t>
            </a:fld>
            <a:endParaRPr lang="en-IN"/>
          </a:p>
        </p:txBody>
      </p:sp>
    </p:spTree>
    <p:extLst>
      <p:ext uri="{BB962C8B-B14F-4D97-AF65-F5344CB8AC3E}">
        <p14:creationId xmlns:p14="http://schemas.microsoft.com/office/powerpoint/2010/main" val="158707099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AA4BCF6-6375-4020-B593-581479EAF71B}" type="datetimeFigureOut">
              <a:rPr lang="en-IN" smtClean="0"/>
              <a:t>11-10-2022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D10B0F0-BFEF-4725-85AE-CCA58DE65C78}" type="slidenum">
              <a:rPr lang="en-IN" smtClean="0"/>
              <a:t>‹#›</a:t>
            </a:fld>
            <a:endParaRPr lang="en-IN"/>
          </a:p>
        </p:txBody>
      </p:sp>
    </p:spTree>
    <p:extLst>
      <p:ext uri="{BB962C8B-B14F-4D97-AF65-F5344CB8AC3E}">
        <p14:creationId xmlns:p14="http://schemas.microsoft.com/office/powerpoint/2010/main" val="370298110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AA4BCF6-6375-4020-B593-581479EAF71B}" type="datetimeFigureOut">
              <a:rPr lang="en-IN" smtClean="0"/>
              <a:t>11-10-2022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D10B0F0-BFEF-4725-85AE-CCA58DE65C78}" type="slidenum">
              <a:rPr lang="en-IN" smtClean="0"/>
              <a:t>‹#›</a:t>
            </a:fld>
            <a:endParaRPr lang="en-IN"/>
          </a:p>
        </p:txBody>
      </p:sp>
    </p:spTree>
    <p:extLst>
      <p:ext uri="{BB962C8B-B14F-4D97-AF65-F5344CB8AC3E}">
        <p14:creationId xmlns:p14="http://schemas.microsoft.com/office/powerpoint/2010/main" val="14992523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p>
            <a:fld id="{FAA4BCF6-6375-4020-B593-581479EAF71B}" type="datetimeFigureOut">
              <a:rPr lang="en-IN" smtClean="0"/>
              <a:t>11-10-2022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D10B0F0-BFEF-4725-85AE-CCA58DE65C78}" type="slidenum">
              <a:rPr lang="en-IN" smtClean="0"/>
              <a:t>‹#›</a:t>
            </a:fld>
            <a:endParaRPr lang="en-IN"/>
          </a:p>
        </p:txBody>
      </p:sp>
    </p:spTree>
    <p:extLst>
      <p:ext uri="{BB962C8B-B14F-4D97-AF65-F5344CB8AC3E}">
        <p14:creationId xmlns:p14="http://schemas.microsoft.com/office/powerpoint/2010/main" val="37781038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AA4BCF6-6375-4020-B593-581479EAF71B}" type="datetimeFigureOut">
              <a:rPr lang="en-IN" smtClean="0"/>
              <a:t>11-10-2022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D10B0F0-BFEF-4725-85AE-CCA58DE65C78}" type="slidenum">
              <a:rPr lang="en-IN" smtClean="0"/>
              <a:t>‹#›</a:t>
            </a:fld>
            <a:endParaRPr lang="en-IN"/>
          </a:p>
        </p:txBody>
      </p:sp>
    </p:spTree>
    <p:extLst>
      <p:ext uri="{BB962C8B-B14F-4D97-AF65-F5344CB8AC3E}">
        <p14:creationId xmlns:p14="http://schemas.microsoft.com/office/powerpoint/2010/main" val="41825104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AA4BCF6-6375-4020-B593-581479EAF71B}" type="datetimeFigureOut">
              <a:rPr lang="en-IN" smtClean="0"/>
              <a:t>11-10-2022</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BD10B0F0-BFEF-4725-85AE-CCA58DE65C78}" type="slidenum">
              <a:rPr lang="en-IN" smtClean="0"/>
              <a:t>‹#›</a:t>
            </a:fld>
            <a:endParaRPr lang="en-IN"/>
          </a:p>
        </p:txBody>
      </p:sp>
    </p:spTree>
    <p:extLst>
      <p:ext uri="{BB962C8B-B14F-4D97-AF65-F5344CB8AC3E}">
        <p14:creationId xmlns:p14="http://schemas.microsoft.com/office/powerpoint/2010/main" val="24124567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AA4BCF6-6375-4020-B593-581479EAF71B}" type="datetimeFigureOut">
              <a:rPr lang="en-IN" smtClean="0"/>
              <a:t>11-10-2022</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BD10B0F0-BFEF-4725-85AE-CCA58DE65C78}" type="slidenum">
              <a:rPr lang="en-IN" smtClean="0"/>
              <a:t>‹#›</a:t>
            </a:fld>
            <a:endParaRPr lang="en-IN"/>
          </a:p>
        </p:txBody>
      </p:sp>
    </p:spTree>
    <p:extLst>
      <p:ext uri="{BB962C8B-B14F-4D97-AF65-F5344CB8AC3E}">
        <p14:creationId xmlns:p14="http://schemas.microsoft.com/office/powerpoint/2010/main" val="26565847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FAA4BCF6-6375-4020-B593-581479EAF71B}" type="datetimeFigureOut">
              <a:rPr lang="en-IN" smtClean="0"/>
              <a:t>11-10-2022</a:t>
            </a:fld>
            <a:endParaRPr lang="en-IN"/>
          </a:p>
        </p:txBody>
      </p:sp>
      <p:sp>
        <p:nvSpPr>
          <p:cNvPr id="5" name="Footer Placeholder 3"/>
          <p:cNvSpPr>
            <a:spLocks noGrp="1"/>
          </p:cNvSpPr>
          <p:nvPr>
            <p:ph type="ftr" sz="quarter" idx="11"/>
          </p:nvPr>
        </p:nvSpPr>
        <p:spPr/>
        <p:txBody>
          <a:bodyPr/>
          <a:lstStyle/>
          <a:p>
            <a:endParaRPr lang="en-IN"/>
          </a:p>
        </p:txBody>
      </p:sp>
      <p:sp>
        <p:nvSpPr>
          <p:cNvPr id="6" name="Slide Number Placeholder 4"/>
          <p:cNvSpPr>
            <a:spLocks noGrp="1"/>
          </p:cNvSpPr>
          <p:nvPr>
            <p:ph type="sldNum" sz="quarter" idx="12"/>
          </p:nvPr>
        </p:nvSpPr>
        <p:spPr/>
        <p:txBody>
          <a:bodyPr/>
          <a:lstStyle/>
          <a:p>
            <a:fld id="{BD10B0F0-BFEF-4725-85AE-CCA58DE65C78}" type="slidenum">
              <a:rPr lang="en-IN" smtClean="0"/>
              <a:t>‹#›</a:t>
            </a:fld>
            <a:endParaRPr lang="en-IN"/>
          </a:p>
        </p:txBody>
      </p:sp>
    </p:spTree>
    <p:extLst>
      <p:ext uri="{BB962C8B-B14F-4D97-AF65-F5344CB8AC3E}">
        <p14:creationId xmlns:p14="http://schemas.microsoft.com/office/powerpoint/2010/main" val="6537601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FAA4BCF6-6375-4020-B593-581479EAF71B}" type="datetimeFigureOut">
              <a:rPr lang="en-IN" smtClean="0"/>
              <a:t>11-10-2022</a:t>
            </a:fld>
            <a:endParaRPr lang="en-IN"/>
          </a:p>
        </p:txBody>
      </p:sp>
      <p:sp>
        <p:nvSpPr>
          <p:cNvPr id="5" name="Footer Placeholder 2"/>
          <p:cNvSpPr>
            <a:spLocks noGrp="1"/>
          </p:cNvSpPr>
          <p:nvPr>
            <p:ph type="ftr" sz="quarter" idx="11"/>
          </p:nvPr>
        </p:nvSpPr>
        <p:spPr/>
        <p:txBody>
          <a:bodyPr/>
          <a:lstStyle/>
          <a:p>
            <a:endParaRPr lang="en-IN"/>
          </a:p>
        </p:txBody>
      </p:sp>
      <p:sp>
        <p:nvSpPr>
          <p:cNvPr id="6" name="Slide Number Placeholder 3"/>
          <p:cNvSpPr>
            <a:spLocks noGrp="1"/>
          </p:cNvSpPr>
          <p:nvPr>
            <p:ph type="sldNum" sz="quarter" idx="12"/>
          </p:nvPr>
        </p:nvSpPr>
        <p:spPr/>
        <p:txBody>
          <a:bodyPr/>
          <a:lstStyle/>
          <a:p>
            <a:fld id="{BD10B0F0-BFEF-4725-85AE-CCA58DE65C78}" type="slidenum">
              <a:rPr lang="en-IN" smtClean="0"/>
              <a:t>‹#›</a:t>
            </a:fld>
            <a:endParaRPr lang="en-IN"/>
          </a:p>
        </p:txBody>
      </p:sp>
    </p:spTree>
    <p:extLst>
      <p:ext uri="{BB962C8B-B14F-4D97-AF65-F5344CB8AC3E}">
        <p14:creationId xmlns:p14="http://schemas.microsoft.com/office/powerpoint/2010/main" val="28766091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p:txBody>
          <a:bodyPr/>
          <a:lstStyle/>
          <a:p>
            <a:fld id="{FAA4BCF6-6375-4020-B593-581479EAF71B}" type="datetimeFigureOut">
              <a:rPr lang="en-IN" smtClean="0"/>
              <a:t>11-10-2022</a:t>
            </a:fld>
            <a:endParaRPr lang="en-IN"/>
          </a:p>
        </p:txBody>
      </p:sp>
      <p:sp>
        <p:nvSpPr>
          <p:cNvPr id="5" name="Footer Placeholder 5"/>
          <p:cNvSpPr>
            <a:spLocks noGrp="1"/>
          </p:cNvSpPr>
          <p:nvPr>
            <p:ph type="ftr" sz="quarter" idx="11"/>
          </p:nvPr>
        </p:nvSpPr>
        <p:spPr/>
        <p:txBody>
          <a:bodyPr/>
          <a:lstStyle/>
          <a:p>
            <a:endParaRPr lang="en-IN"/>
          </a:p>
        </p:txBody>
      </p:sp>
      <p:sp>
        <p:nvSpPr>
          <p:cNvPr id="6" name="Slide Number Placeholder 6"/>
          <p:cNvSpPr>
            <a:spLocks noGrp="1"/>
          </p:cNvSpPr>
          <p:nvPr>
            <p:ph type="sldNum" sz="quarter" idx="12"/>
          </p:nvPr>
        </p:nvSpPr>
        <p:spPr/>
        <p:txBody>
          <a:bodyPr/>
          <a:lstStyle/>
          <a:p>
            <a:fld id="{BD10B0F0-BFEF-4725-85AE-CCA58DE65C78}" type="slidenum">
              <a:rPr lang="en-IN" smtClean="0"/>
              <a:t>‹#›</a:t>
            </a:fld>
            <a:endParaRPr lang="en-IN"/>
          </a:p>
        </p:txBody>
      </p:sp>
    </p:spTree>
    <p:extLst>
      <p:ext uri="{BB962C8B-B14F-4D97-AF65-F5344CB8AC3E}">
        <p14:creationId xmlns:p14="http://schemas.microsoft.com/office/powerpoint/2010/main" val="21764959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AA4BCF6-6375-4020-B593-581479EAF71B}" type="datetimeFigureOut">
              <a:rPr lang="en-IN" smtClean="0"/>
              <a:t>11-10-2022</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BD10B0F0-BFEF-4725-85AE-CCA58DE65C78}" type="slidenum">
              <a:rPr lang="en-IN" smtClean="0"/>
              <a:t>‹#›</a:t>
            </a:fld>
            <a:endParaRPr lang="en-IN"/>
          </a:p>
        </p:txBody>
      </p:sp>
    </p:spTree>
    <p:extLst>
      <p:ext uri="{BB962C8B-B14F-4D97-AF65-F5344CB8AC3E}">
        <p14:creationId xmlns:p14="http://schemas.microsoft.com/office/powerpoint/2010/main" val="10830185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FAA4BCF6-6375-4020-B593-581479EAF71B}" type="datetimeFigureOut">
              <a:rPr lang="en-IN" smtClean="0"/>
              <a:t>11-10-2022</a:t>
            </a:fld>
            <a:endParaRPr lang="en-IN"/>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IN"/>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BD10B0F0-BFEF-4725-85AE-CCA58DE65C78}" type="slidenum">
              <a:rPr lang="en-IN" smtClean="0"/>
              <a:t>‹#›</a:t>
            </a:fld>
            <a:endParaRPr lang="en-IN"/>
          </a:p>
        </p:txBody>
      </p:sp>
    </p:spTree>
    <p:extLst>
      <p:ext uri="{BB962C8B-B14F-4D97-AF65-F5344CB8AC3E}">
        <p14:creationId xmlns:p14="http://schemas.microsoft.com/office/powerpoint/2010/main" val="1990697237"/>
      </p:ext>
    </p:extLst>
  </p:cSld>
  <p:clrMap bg1="dk1" tx1="lt1" bg2="dk2" tx2="lt2" accent1="accent1" accent2="accent2" accent3="accent3" accent4="accent4" accent5="accent5" accent6="accent6" hlink="hlink" folHlink="folHlink"/>
  <p:sldLayoutIdLst>
    <p:sldLayoutId id="2147483846" r:id="rId1"/>
    <p:sldLayoutId id="2147483847" r:id="rId2"/>
    <p:sldLayoutId id="2147483848" r:id="rId3"/>
    <p:sldLayoutId id="2147483849" r:id="rId4"/>
    <p:sldLayoutId id="2147483850" r:id="rId5"/>
    <p:sldLayoutId id="2147483851" r:id="rId6"/>
    <p:sldLayoutId id="2147483852" r:id="rId7"/>
    <p:sldLayoutId id="2147483853" r:id="rId8"/>
    <p:sldLayoutId id="2147483854" r:id="rId9"/>
    <p:sldLayoutId id="2147483855" r:id="rId10"/>
    <p:sldLayoutId id="2147483856" r:id="rId11"/>
    <p:sldLayoutId id="2147483857" r:id="rId12"/>
    <p:sldLayoutId id="2147483858" r:id="rId13"/>
    <p:sldLayoutId id="2147483859" r:id="rId14"/>
    <p:sldLayoutId id="2147483860" r:id="rId15"/>
    <p:sldLayoutId id="2147483861" r:id="rId16"/>
    <p:sldLayoutId id="2147483862"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IN" dirty="0">
                <a:latin typeface="Arial Black" panose="020B0A04020102020204" pitchFamily="34" charset="0"/>
              </a:rPr>
              <a:t>Business Environment</a:t>
            </a:r>
          </a:p>
        </p:txBody>
      </p:sp>
      <p:sp>
        <p:nvSpPr>
          <p:cNvPr id="3" name="Subtitle 2"/>
          <p:cNvSpPr>
            <a:spLocks noGrp="1"/>
          </p:cNvSpPr>
          <p:nvPr>
            <p:ph type="subTitle" idx="1"/>
          </p:nvPr>
        </p:nvSpPr>
        <p:spPr/>
        <p:txBody>
          <a:bodyPr/>
          <a:lstStyle/>
          <a:p>
            <a:r>
              <a:rPr lang="en-IN" dirty="0" smtClean="0">
                <a:latin typeface="Arial Black" panose="020B0A04020102020204" pitchFamily="34" charset="0"/>
              </a:rPr>
              <a:t>Prakash  </a:t>
            </a:r>
            <a:r>
              <a:rPr lang="en-IN" dirty="0" err="1" smtClean="0">
                <a:latin typeface="Arial Black" panose="020B0A04020102020204" pitchFamily="34" charset="0"/>
              </a:rPr>
              <a:t>narain</a:t>
            </a:r>
            <a:r>
              <a:rPr lang="en-IN" dirty="0" smtClean="0">
                <a:latin typeface="Arial Black" panose="020B0A04020102020204" pitchFamily="34" charset="0"/>
              </a:rPr>
              <a:t>  </a:t>
            </a:r>
            <a:r>
              <a:rPr lang="en-IN" dirty="0" err="1" smtClean="0">
                <a:latin typeface="Arial Black" panose="020B0A04020102020204" pitchFamily="34" charset="0"/>
              </a:rPr>
              <a:t>pandey</a:t>
            </a:r>
            <a:endParaRPr lang="en-IN" dirty="0" smtClean="0">
              <a:latin typeface="Arial Black" panose="020B0A04020102020204" pitchFamily="34" charset="0"/>
            </a:endParaRPr>
          </a:p>
          <a:p>
            <a:r>
              <a:rPr lang="en-IN" dirty="0" err="1" smtClean="0">
                <a:latin typeface="Arial Black" panose="020B0A04020102020204" pitchFamily="34" charset="0"/>
              </a:rPr>
              <a:t>Csjm</a:t>
            </a:r>
            <a:r>
              <a:rPr lang="en-IN" dirty="0" smtClean="0">
                <a:latin typeface="Arial Black" panose="020B0A04020102020204" pitchFamily="34" charset="0"/>
              </a:rPr>
              <a:t> university, </a:t>
            </a:r>
            <a:r>
              <a:rPr lang="en-IN" dirty="0" err="1" smtClean="0">
                <a:latin typeface="Arial Black" panose="020B0A04020102020204" pitchFamily="34" charset="0"/>
              </a:rPr>
              <a:t>kanpur</a:t>
            </a:r>
            <a:endParaRPr lang="en-IN" dirty="0">
              <a:latin typeface="Arial Black" panose="020B0A04020102020204" pitchFamily="34" charset="0"/>
            </a:endParaRPr>
          </a:p>
        </p:txBody>
      </p:sp>
    </p:spTree>
    <p:extLst>
      <p:ext uri="{BB962C8B-B14F-4D97-AF65-F5344CB8AC3E}">
        <p14:creationId xmlns:p14="http://schemas.microsoft.com/office/powerpoint/2010/main" val="10506583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r>
              <a:rPr lang="en-US" dirty="0"/>
              <a:t>Economic Environment </a:t>
            </a:r>
            <a:endParaRPr lang="en-US" dirty="0" smtClean="0"/>
          </a:p>
          <a:p>
            <a:endParaRPr lang="en-US" dirty="0"/>
          </a:p>
          <a:p>
            <a:pPr marL="0" indent="0">
              <a:buNone/>
            </a:pPr>
            <a:r>
              <a:rPr lang="en-US" dirty="0" smtClean="0"/>
              <a:t>Interest </a:t>
            </a:r>
            <a:r>
              <a:rPr lang="en-US" dirty="0"/>
              <a:t>rates, inflation rates, changes in disposable income of people stock market indices Short and long term interest rates and the value of rupee are some of the economic factors that can affect management practices in a business enterprise. significantly affect the demand for product and services.</a:t>
            </a:r>
            <a:endParaRPr lang="en-IN" dirty="0"/>
          </a:p>
        </p:txBody>
      </p:sp>
    </p:spTree>
    <p:extLst>
      <p:ext uri="{BB962C8B-B14F-4D97-AF65-F5344CB8AC3E}">
        <p14:creationId xmlns:p14="http://schemas.microsoft.com/office/powerpoint/2010/main" val="31346426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r>
              <a:rPr lang="en-US" dirty="0"/>
              <a:t>Technological Environment </a:t>
            </a:r>
            <a:endParaRPr lang="en-US" dirty="0" smtClean="0"/>
          </a:p>
          <a:p>
            <a:endParaRPr lang="en-US" dirty="0"/>
          </a:p>
          <a:p>
            <a:pPr marL="0" indent="0">
              <a:buNone/>
            </a:pPr>
            <a:r>
              <a:rPr lang="en-US" dirty="0" smtClean="0"/>
              <a:t>Technological </a:t>
            </a:r>
            <a:r>
              <a:rPr lang="en-US" dirty="0"/>
              <a:t>environment includes forces relating to scientific improvements and innovations which provide new ways of producing goods and services and new methods and techniques of operating a business. For example, recent technological, advances in computers and electronics have modified the ways in which companies advertise their products.</a:t>
            </a:r>
            <a:endParaRPr lang="en-IN" dirty="0"/>
          </a:p>
        </p:txBody>
      </p:sp>
    </p:spTree>
    <p:extLst>
      <p:ext uri="{BB962C8B-B14F-4D97-AF65-F5344CB8AC3E}">
        <p14:creationId xmlns:p14="http://schemas.microsoft.com/office/powerpoint/2010/main" val="28512178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r>
              <a:rPr lang="en-US" dirty="0"/>
              <a:t>Social Environment </a:t>
            </a:r>
            <a:endParaRPr lang="en-US" dirty="0" smtClean="0"/>
          </a:p>
          <a:p>
            <a:endParaRPr lang="en-US" dirty="0"/>
          </a:p>
          <a:p>
            <a:pPr marL="0" indent="0">
              <a:buNone/>
            </a:pPr>
            <a:r>
              <a:rPr lang="en-US" dirty="0" smtClean="0"/>
              <a:t>The </a:t>
            </a:r>
            <a:r>
              <a:rPr lang="en-US" dirty="0"/>
              <a:t>social environment of business include the social forces like customs and traditions, values, social trends, society’s expectations from business, etc. Major Elements of Social Environment Attitudes towards product innovations, lifestyles, occupational, distribution and consumer preferences, Concern with quality of life, Life expectancy, Expectations from the workforce Shifts in the presence of women in the workforce, Birth and death rates Population shifts Educational system and literacy rates Consumption habits Composition of family</a:t>
            </a:r>
            <a:endParaRPr lang="en-IN" dirty="0"/>
          </a:p>
        </p:txBody>
      </p:sp>
    </p:spTree>
    <p:extLst>
      <p:ext uri="{BB962C8B-B14F-4D97-AF65-F5344CB8AC3E}">
        <p14:creationId xmlns:p14="http://schemas.microsoft.com/office/powerpoint/2010/main" val="41724613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r>
              <a:rPr lang="en-US" dirty="0"/>
              <a:t>Political Environment </a:t>
            </a:r>
            <a:endParaRPr lang="en-US" dirty="0" smtClean="0"/>
          </a:p>
          <a:p>
            <a:endParaRPr lang="en-US" dirty="0"/>
          </a:p>
          <a:p>
            <a:pPr marL="0" indent="0">
              <a:buNone/>
            </a:pPr>
            <a:r>
              <a:rPr lang="en-US" dirty="0" smtClean="0"/>
              <a:t>Political </a:t>
            </a:r>
            <a:r>
              <a:rPr lang="en-US" dirty="0"/>
              <a:t>environment includes political conditions such as general stability and peace in the country and specific attitudes that elected government representatives hold towards business. The significance of political conditions in business success lies in the predictability of business activities under stable political conditions. On the other hand, there may be uncertainty of business activities due to political unrest and threats to law and order.</a:t>
            </a:r>
            <a:endParaRPr lang="en-IN" dirty="0"/>
          </a:p>
        </p:txBody>
      </p:sp>
    </p:spTree>
    <p:extLst>
      <p:ext uri="{BB962C8B-B14F-4D97-AF65-F5344CB8AC3E}">
        <p14:creationId xmlns:p14="http://schemas.microsoft.com/office/powerpoint/2010/main" val="41328746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r>
              <a:rPr lang="en-US" dirty="0"/>
              <a:t>IMPORTANCE OF BUSINESS ENVIRONMENT It enables the firm to identify opportunities and getting the first mover advantage. It helps the firm to identify threats and early warning Signals. It helps in tapping useful resources. It helps in coping with rapid Changes. It helps in assisting in planning and policy formulation. It helps in tapping useful resources</a:t>
            </a:r>
            <a:endParaRPr lang="en-IN" dirty="0"/>
          </a:p>
        </p:txBody>
      </p:sp>
    </p:spTree>
    <p:extLst>
      <p:ext uri="{BB962C8B-B14F-4D97-AF65-F5344CB8AC3E}">
        <p14:creationId xmlns:p14="http://schemas.microsoft.com/office/powerpoint/2010/main" val="14482670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Demonetization</a:t>
            </a:r>
            <a:r>
              <a:rPr lang="en-IN" dirty="0"/>
              <a:t/>
            </a:r>
            <a:br>
              <a:rPr lang="en-IN" dirty="0"/>
            </a:br>
            <a:endParaRPr lang="en-IN" dirty="0"/>
          </a:p>
        </p:txBody>
      </p:sp>
      <p:sp>
        <p:nvSpPr>
          <p:cNvPr id="3" name="Content Placeholder 2"/>
          <p:cNvSpPr>
            <a:spLocks noGrp="1"/>
          </p:cNvSpPr>
          <p:nvPr>
            <p:ph idx="1"/>
          </p:nvPr>
        </p:nvSpPr>
        <p:spPr/>
        <p:txBody>
          <a:bodyPr/>
          <a:lstStyle/>
          <a:p>
            <a:r>
              <a:rPr lang="en-US" dirty="0"/>
              <a:t>On 8 November 2016, the Government of India announced the Demonetization of all </a:t>
            </a:r>
            <a:r>
              <a:rPr lang="en-US" dirty="0" err="1"/>
              <a:t>Rs</a:t>
            </a:r>
            <a:r>
              <a:rPr lang="en-US" dirty="0"/>
              <a:t> 500 and </a:t>
            </a:r>
            <a:r>
              <a:rPr lang="en-US" dirty="0" err="1"/>
              <a:t>Rs</a:t>
            </a:r>
            <a:r>
              <a:rPr lang="en-US" dirty="0"/>
              <a:t> 1,000 banknotes . It also announced the issuance of new </a:t>
            </a:r>
            <a:r>
              <a:rPr lang="en-US" dirty="0" err="1"/>
              <a:t>Rs</a:t>
            </a:r>
            <a:r>
              <a:rPr lang="en-US" dirty="0"/>
              <a:t> 500 and </a:t>
            </a:r>
            <a:r>
              <a:rPr lang="en-US" dirty="0" err="1"/>
              <a:t>Rs</a:t>
            </a:r>
            <a:r>
              <a:rPr lang="en-US" dirty="0"/>
              <a:t> 1,000  banknotes in exchange for the demonetized banknotes . The Prime minister of India </a:t>
            </a:r>
            <a:r>
              <a:rPr lang="en-US" dirty="0" err="1"/>
              <a:t>Narendra</a:t>
            </a:r>
            <a:r>
              <a:rPr lang="en-US" dirty="0"/>
              <a:t> </a:t>
            </a:r>
            <a:r>
              <a:rPr lang="en-US" dirty="0" err="1"/>
              <a:t>Modi</a:t>
            </a:r>
            <a:r>
              <a:rPr lang="en-US" dirty="0"/>
              <a:t> claimed that the action would curtail the shadow economy and reduce the use of illicit and counterfeit cash to fund illegal activity and terrorism Demonetization</a:t>
            </a:r>
            <a:endParaRPr lang="en-IN" dirty="0"/>
          </a:p>
        </p:txBody>
      </p:sp>
    </p:spTree>
    <p:extLst>
      <p:ext uri="{BB962C8B-B14F-4D97-AF65-F5344CB8AC3E}">
        <p14:creationId xmlns:p14="http://schemas.microsoft.com/office/powerpoint/2010/main" val="422986934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134737"/>
            <a:ext cx="10515600" cy="5042226"/>
          </a:xfrm>
        </p:spPr>
        <p:txBody>
          <a:bodyPr/>
          <a:lstStyle/>
          <a:p>
            <a:r>
              <a:rPr lang="en-US" dirty="0"/>
              <a:t>LIBERALISATION </a:t>
            </a:r>
            <a:endParaRPr lang="en-US" dirty="0" smtClean="0"/>
          </a:p>
          <a:p>
            <a:endParaRPr lang="en-US" dirty="0"/>
          </a:p>
          <a:p>
            <a:pPr marL="0" indent="0">
              <a:buNone/>
            </a:pPr>
            <a:r>
              <a:rPr lang="en-US" dirty="0" smtClean="0"/>
              <a:t>The </a:t>
            </a:r>
            <a:r>
              <a:rPr lang="en-US" dirty="0"/>
              <a:t>economic reforms that were introduced were aimed at </a:t>
            </a:r>
            <a:r>
              <a:rPr lang="en-US" dirty="0" err="1"/>
              <a:t>liberalising</a:t>
            </a:r>
            <a:r>
              <a:rPr lang="en-US" dirty="0"/>
              <a:t> the Indian business and industry from all unnecessary controls and restrictions. They </a:t>
            </a:r>
            <a:r>
              <a:rPr lang="en-US" dirty="0" err="1"/>
              <a:t>signalled</a:t>
            </a:r>
            <a:r>
              <a:rPr lang="en-US" dirty="0"/>
              <a:t> the end of the </a:t>
            </a:r>
            <a:r>
              <a:rPr lang="en-US" dirty="0" err="1"/>
              <a:t>licence</a:t>
            </a:r>
            <a:r>
              <a:rPr lang="en-US" dirty="0"/>
              <a:t>-permit-quota raj. </a:t>
            </a:r>
            <a:r>
              <a:rPr lang="en-US" dirty="0" err="1"/>
              <a:t>Liberalisation</a:t>
            </a:r>
            <a:r>
              <a:rPr lang="en-US" dirty="0"/>
              <a:t> of the Indian industry has taken place with respect to: abolishing licensing requirement in most of the industries except a short list,(ii) freedom in deciding the scale of business activities (iii) removal of restrictions on the movement of goods and services, (iv) freedom in fixing the prices of goods services, (v) reduction in tax rates and lifting of unnecessary controls over the economy, (vi) simplifying procedures for imports and experts, and (vii) making it easier to attract foreign capital and technology to India.</a:t>
            </a:r>
            <a:endParaRPr lang="en-IN" dirty="0"/>
          </a:p>
        </p:txBody>
      </p:sp>
    </p:spTree>
    <p:extLst>
      <p:ext uri="{BB962C8B-B14F-4D97-AF65-F5344CB8AC3E}">
        <p14:creationId xmlns:p14="http://schemas.microsoft.com/office/powerpoint/2010/main" val="286431755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lnSpcReduction="10000"/>
          </a:bodyPr>
          <a:lstStyle/>
          <a:p>
            <a:r>
              <a:rPr lang="en-US" dirty="0"/>
              <a:t>PRIVATISATION </a:t>
            </a:r>
            <a:endParaRPr lang="en-US" dirty="0" smtClean="0"/>
          </a:p>
          <a:p>
            <a:endParaRPr lang="en-US" dirty="0"/>
          </a:p>
          <a:p>
            <a:pPr marL="0" indent="0">
              <a:buNone/>
            </a:pPr>
            <a:r>
              <a:rPr lang="en-US" dirty="0" smtClean="0"/>
              <a:t>The </a:t>
            </a:r>
            <a:r>
              <a:rPr lang="en-US" dirty="0"/>
              <a:t>new set of economic reforms aimed at giving greater role to the private sector in the nation building process and a reduced role to the public sector. To achieve this, the government redefined the role of the public sector in the New Industrial Policy of 1991, adopted the policy of planned disinvestments of the public sector and decided to refer the loss making and sick enterprises to the Board of Industrial and Financial Reconstruction(BIFR). The term disinvestments used here means transfer in the public sector enterprises to the private sector. It results in dilution of stake of the Government in the public enterprise. If there is dilution of Government ownership beyond 51 percent, it would result in transfer of ownership and management of the enterprise to the private sector.</a:t>
            </a:r>
            <a:endParaRPr lang="en-IN" dirty="0"/>
          </a:p>
        </p:txBody>
      </p:sp>
    </p:spTree>
    <p:extLst>
      <p:ext uri="{BB962C8B-B14F-4D97-AF65-F5344CB8AC3E}">
        <p14:creationId xmlns:p14="http://schemas.microsoft.com/office/powerpoint/2010/main" val="296039161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a:xfrm>
            <a:off x="1103312" y="1853248"/>
            <a:ext cx="8946541" cy="4395151"/>
          </a:xfrm>
        </p:spPr>
        <p:txBody>
          <a:bodyPr/>
          <a:lstStyle/>
          <a:p>
            <a:r>
              <a:rPr lang="en-US" dirty="0"/>
              <a:t>GLOBALISATION </a:t>
            </a:r>
            <a:endParaRPr lang="en-US" dirty="0" smtClean="0"/>
          </a:p>
          <a:p>
            <a:endParaRPr lang="en-US" dirty="0"/>
          </a:p>
          <a:p>
            <a:pPr marL="0" indent="0">
              <a:buNone/>
            </a:pPr>
            <a:r>
              <a:rPr lang="en-US" dirty="0" err="1" smtClean="0"/>
              <a:t>Globalisation</a:t>
            </a:r>
            <a:r>
              <a:rPr lang="en-US" dirty="0" smtClean="0"/>
              <a:t> </a:t>
            </a:r>
            <a:r>
              <a:rPr lang="en-US" dirty="0"/>
              <a:t>means the integration of the various economies of the world leading towards the emergence of a cohesive global economy. Till 1991, the Government of India had followed a policy of strictly regulating imports in value and volume terms. These regulations were wit respect to</a:t>
            </a:r>
            <a:r>
              <a:rPr lang="en-US" dirty="0" smtClean="0"/>
              <a:t>:</a:t>
            </a:r>
          </a:p>
          <a:p>
            <a:pPr marL="0" indent="0">
              <a:buNone/>
            </a:pPr>
            <a:r>
              <a:rPr lang="en-US" dirty="0" smtClean="0"/>
              <a:t> </a:t>
            </a:r>
            <a:r>
              <a:rPr lang="en-US" dirty="0"/>
              <a:t>(a) licensing of </a:t>
            </a:r>
            <a:r>
              <a:rPr lang="en-US" dirty="0" smtClean="0"/>
              <a:t>imports</a:t>
            </a:r>
          </a:p>
          <a:p>
            <a:pPr marL="0" indent="0">
              <a:buNone/>
            </a:pPr>
            <a:r>
              <a:rPr lang="en-US" dirty="0" smtClean="0"/>
              <a:t>(</a:t>
            </a:r>
            <a:r>
              <a:rPr lang="en-US" dirty="0"/>
              <a:t>b) tariff restrictions and </a:t>
            </a:r>
            <a:endParaRPr lang="en-US" dirty="0" smtClean="0"/>
          </a:p>
          <a:p>
            <a:pPr marL="0" indent="0">
              <a:buNone/>
            </a:pPr>
            <a:r>
              <a:rPr lang="en-US" dirty="0" smtClean="0"/>
              <a:t>(</a:t>
            </a:r>
            <a:r>
              <a:rPr lang="en-US" dirty="0"/>
              <a:t>c) quantitative restrictions.</a:t>
            </a:r>
            <a:endParaRPr lang="en-IN" dirty="0"/>
          </a:p>
        </p:txBody>
      </p:sp>
    </p:spTree>
    <p:extLst>
      <p:ext uri="{BB962C8B-B14F-4D97-AF65-F5344CB8AC3E}">
        <p14:creationId xmlns:p14="http://schemas.microsoft.com/office/powerpoint/2010/main" val="220329555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r>
              <a:rPr lang="en-US" dirty="0"/>
              <a:t>Impact of Government Policy Changes on Business and Industry </a:t>
            </a:r>
            <a:endParaRPr lang="en-US" dirty="0" smtClean="0"/>
          </a:p>
          <a:p>
            <a:r>
              <a:rPr lang="en-US" dirty="0" smtClean="0"/>
              <a:t>Increasing </a:t>
            </a:r>
            <a:r>
              <a:rPr lang="en-US" dirty="0"/>
              <a:t>competition. </a:t>
            </a:r>
            <a:endParaRPr lang="en-US" dirty="0" smtClean="0"/>
          </a:p>
          <a:p>
            <a:r>
              <a:rPr lang="en-US" dirty="0" smtClean="0"/>
              <a:t>More </a:t>
            </a:r>
            <a:r>
              <a:rPr lang="en-US" dirty="0"/>
              <a:t>demanding customers. </a:t>
            </a:r>
            <a:endParaRPr lang="en-US" dirty="0" smtClean="0"/>
          </a:p>
          <a:p>
            <a:r>
              <a:rPr lang="en-US" dirty="0" smtClean="0"/>
              <a:t>Rapidly </a:t>
            </a:r>
            <a:r>
              <a:rPr lang="en-US" dirty="0"/>
              <a:t>changing technological environment. </a:t>
            </a:r>
            <a:endParaRPr lang="en-US" dirty="0" smtClean="0"/>
          </a:p>
          <a:p>
            <a:r>
              <a:rPr lang="en-US" dirty="0" smtClean="0"/>
              <a:t>Necessity </a:t>
            </a:r>
            <a:r>
              <a:rPr lang="en-US" dirty="0"/>
              <a:t>for change. </a:t>
            </a:r>
            <a:endParaRPr lang="en-US" dirty="0" smtClean="0"/>
          </a:p>
          <a:p>
            <a:r>
              <a:rPr lang="en-US" dirty="0" smtClean="0"/>
              <a:t>Need </a:t>
            </a:r>
            <a:r>
              <a:rPr lang="en-US" dirty="0"/>
              <a:t>for developing human resource.</a:t>
            </a:r>
            <a:endParaRPr lang="en-IN" dirty="0"/>
          </a:p>
        </p:txBody>
      </p:sp>
    </p:spTree>
    <p:extLst>
      <p:ext uri="{BB962C8B-B14F-4D97-AF65-F5344CB8AC3E}">
        <p14:creationId xmlns:p14="http://schemas.microsoft.com/office/powerpoint/2010/main" val="42121781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1762699"/>
            <a:ext cx="9144000" cy="3495101"/>
          </a:xfrm>
        </p:spPr>
        <p:txBody>
          <a:bodyPr>
            <a:normAutofit lnSpcReduction="10000"/>
          </a:bodyPr>
          <a:lstStyle/>
          <a:p>
            <a:r>
              <a:rPr lang="en-US" sz="3900" dirty="0"/>
              <a:t>BUSINESS ENVIRONMENT </a:t>
            </a:r>
            <a:endParaRPr lang="en-US" sz="3900" dirty="0" smtClean="0"/>
          </a:p>
          <a:p>
            <a:endParaRPr lang="en-US" dirty="0"/>
          </a:p>
          <a:p>
            <a:r>
              <a:rPr lang="en-US" dirty="0" smtClean="0"/>
              <a:t>BUSINESS </a:t>
            </a:r>
            <a:r>
              <a:rPr lang="en-US" dirty="0"/>
              <a:t>IS NEVER DONE IN ISOLATION. IT IS DONE WITHIN SOCIETY USING IT’S RESOURCES, WITHIN PRESCRIBED RULES REGULATIONS &amp; COMPLETING THE EXPECTATION OF SOCIETY. </a:t>
            </a:r>
            <a:endParaRPr lang="en-US" dirty="0" smtClean="0"/>
          </a:p>
          <a:p>
            <a:r>
              <a:rPr lang="en-US" dirty="0" smtClean="0"/>
              <a:t>HENCE </a:t>
            </a:r>
            <a:r>
              <a:rPr lang="en-US" dirty="0"/>
              <a:t>BUSINESS ENVIRONMENT CAN BE DEFIEND AS THE SUM TOTAL OF ALL INDIVIDUALS, INSTITUTIONS AND OTHER FORCES THAT ARE OUTSIDE THE CONTROL OF A BUSINESS ENTERPRISE BUT THAT MAY AFFECT ITS PERFORMANCE.</a:t>
            </a:r>
            <a:endParaRPr lang="en-IN" dirty="0"/>
          </a:p>
        </p:txBody>
      </p:sp>
    </p:spTree>
    <p:extLst>
      <p:ext uri="{BB962C8B-B14F-4D97-AF65-F5344CB8AC3E}">
        <p14:creationId xmlns:p14="http://schemas.microsoft.com/office/powerpoint/2010/main" val="263126151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dirty="0"/>
          </a:p>
        </p:txBody>
      </p:sp>
      <p:sp>
        <p:nvSpPr>
          <p:cNvPr id="3" name="Content Placeholder 2"/>
          <p:cNvSpPr>
            <a:spLocks noGrp="1"/>
          </p:cNvSpPr>
          <p:nvPr>
            <p:ph idx="1"/>
          </p:nvPr>
        </p:nvSpPr>
        <p:spPr/>
        <p:txBody>
          <a:bodyPr/>
          <a:lstStyle/>
          <a:p>
            <a:r>
              <a:rPr lang="en-US" dirty="0"/>
              <a:t>Managerial response to changes in Business Environment </a:t>
            </a:r>
            <a:endParaRPr lang="en-US" dirty="0" smtClean="0"/>
          </a:p>
          <a:p>
            <a:r>
              <a:rPr lang="en-US" dirty="0" smtClean="0"/>
              <a:t>Diversification </a:t>
            </a:r>
            <a:r>
              <a:rPr lang="en-US" dirty="0"/>
              <a:t>spree Consolidation of Multi-Nationals Brand Building </a:t>
            </a:r>
            <a:endParaRPr lang="en-US" dirty="0" smtClean="0"/>
          </a:p>
          <a:p>
            <a:r>
              <a:rPr lang="en-US" dirty="0" smtClean="0"/>
              <a:t>Use </a:t>
            </a:r>
            <a:r>
              <a:rPr lang="en-US" dirty="0"/>
              <a:t>of Latest Technology </a:t>
            </a:r>
            <a:endParaRPr lang="en-US" dirty="0" smtClean="0"/>
          </a:p>
          <a:p>
            <a:r>
              <a:rPr lang="en-US" dirty="0" smtClean="0"/>
              <a:t>Sharply </a:t>
            </a:r>
            <a:r>
              <a:rPr lang="en-US" dirty="0"/>
              <a:t>improved Compensation level Customer Focus</a:t>
            </a:r>
            <a:endParaRPr lang="en-IN" dirty="0"/>
          </a:p>
        </p:txBody>
      </p:sp>
    </p:spTree>
    <p:extLst>
      <p:ext uri="{BB962C8B-B14F-4D97-AF65-F5344CB8AC3E}">
        <p14:creationId xmlns:p14="http://schemas.microsoft.com/office/powerpoint/2010/main" val="36172524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1949986"/>
            <a:ext cx="9144000" cy="3855903"/>
          </a:xfrm>
        </p:spPr>
        <p:txBody>
          <a:bodyPr>
            <a:normAutofit fontScale="92500" lnSpcReduction="10000"/>
          </a:bodyPr>
          <a:lstStyle/>
          <a:p>
            <a:r>
              <a:rPr lang="en-US" dirty="0"/>
              <a:t>FEATURES OF BUSINESS ENVIROMENT </a:t>
            </a:r>
            <a:endParaRPr lang="en-US" dirty="0" smtClean="0"/>
          </a:p>
          <a:p>
            <a:r>
              <a:rPr lang="en-US" dirty="0" smtClean="0"/>
              <a:t>Totality </a:t>
            </a:r>
            <a:r>
              <a:rPr lang="en-US" dirty="0"/>
              <a:t>of external forces: </a:t>
            </a:r>
            <a:endParaRPr lang="en-US" dirty="0" smtClean="0"/>
          </a:p>
          <a:p>
            <a:r>
              <a:rPr lang="en-US" dirty="0" smtClean="0"/>
              <a:t>Business </a:t>
            </a:r>
            <a:r>
              <a:rPr lang="en-US" dirty="0"/>
              <a:t>environment is the sum total of all things external to business firms and, as such, is aggregative in nature. </a:t>
            </a:r>
            <a:endParaRPr lang="en-US" dirty="0" smtClean="0"/>
          </a:p>
          <a:p>
            <a:endParaRPr lang="en-US" dirty="0"/>
          </a:p>
          <a:p>
            <a:r>
              <a:rPr lang="en-US" dirty="0" smtClean="0"/>
              <a:t>(</a:t>
            </a:r>
            <a:r>
              <a:rPr lang="en-US" dirty="0"/>
              <a:t>ii) Specific and general forces: Business environment includes both specific and general forces. Specific forces (such as investors, customers, competitors and suppliers) affect individual enterprises directly and immediately in their day-to-day working. </a:t>
            </a:r>
            <a:endParaRPr lang="en-US" dirty="0" smtClean="0"/>
          </a:p>
          <a:p>
            <a:r>
              <a:rPr lang="en-US" dirty="0" smtClean="0"/>
              <a:t>General </a:t>
            </a:r>
            <a:r>
              <a:rPr lang="en-US" dirty="0"/>
              <a:t>forces (such as social, political, legal and technological conditions) have impact on all business enterprises and thus may affect an individual firm only indirectly.</a:t>
            </a:r>
            <a:endParaRPr lang="en-IN" dirty="0"/>
          </a:p>
        </p:txBody>
      </p:sp>
    </p:spTree>
    <p:extLst>
      <p:ext uri="{BB962C8B-B14F-4D97-AF65-F5344CB8AC3E}">
        <p14:creationId xmlns:p14="http://schemas.microsoft.com/office/powerpoint/2010/main" val="9910014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2214389"/>
            <a:ext cx="9144000" cy="3437263"/>
          </a:xfrm>
        </p:spPr>
        <p:txBody>
          <a:bodyPr>
            <a:normAutofit lnSpcReduction="10000"/>
          </a:bodyPr>
          <a:lstStyle/>
          <a:p>
            <a:r>
              <a:rPr lang="en-US" dirty="0"/>
              <a:t>FEATURES OF BUSINESS ENVIROMENT </a:t>
            </a:r>
            <a:endParaRPr lang="en-US" dirty="0" smtClean="0"/>
          </a:p>
          <a:p>
            <a:endParaRPr lang="en-US" dirty="0"/>
          </a:p>
          <a:p>
            <a:r>
              <a:rPr lang="en-US" dirty="0" smtClean="0"/>
              <a:t>(</a:t>
            </a:r>
            <a:r>
              <a:rPr lang="en-US" dirty="0"/>
              <a:t>iii) Inter-relatedness: Different elements or parts of business environment are closely interrelated. For example, increased life expectancy of people and increased awareness for health care have increased the demand for many health products. </a:t>
            </a:r>
            <a:endParaRPr lang="en-US" dirty="0" smtClean="0"/>
          </a:p>
          <a:p>
            <a:r>
              <a:rPr lang="en-US" dirty="0" smtClean="0"/>
              <a:t>Dynamic </a:t>
            </a:r>
            <a:r>
              <a:rPr lang="en-US" dirty="0"/>
              <a:t>nature: Business </a:t>
            </a:r>
            <a:r>
              <a:rPr lang="en-US" dirty="0" smtClean="0"/>
              <a:t> </a:t>
            </a:r>
            <a:r>
              <a:rPr lang="en-US" dirty="0" err="1" smtClean="0"/>
              <a:t>evironment</a:t>
            </a:r>
            <a:r>
              <a:rPr lang="en-US" dirty="0" smtClean="0"/>
              <a:t> </a:t>
            </a:r>
            <a:r>
              <a:rPr lang="en-US" dirty="0"/>
              <a:t>is dynamic in that it keeps on changing whether in terms of technological improvement , shifts in consumer preferences or entry of new competition in the market.</a:t>
            </a:r>
            <a:endParaRPr lang="en-IN" dirty="0"/>
          </a:p>
        </p:txBody>
      </p:sp>
    </p:spTree>
    <p:extLst>
      <p:ext uri="{BB962C8B-B14F-4D97-AF65-F5344CB8AC3E}">
        <p14:creationId xmlns:p14="http://schemas.microsoft.com/office/powerpoint/2010/main" val="14149633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FEATURES OF BUSINESS ENVIROMENT Uncertainty: </a:t>
            </a:r>
            <a:r>
              <a:rPr lang="en-US" dirty="0" smtClean="0"/>
              <a:t> </a:t>
            </a:r>
          </a:p>
          <a:p>
            <a:endParaRPr lang="en-US" dirty="0"/>
          </a:p>
          <a:p>
            <a:pPr marL="0" indent="0">
              <a:buNone/>
            </a:pPr>
            <a:r>
              <a:rPr lang="en-US" dirty="0" smtClean="0"/>
              <a:t>Business </a:t>
            </a:r>
            <a:r>
              <a:rPr lang="en-US" dirty="0"/>
              <a:t>environment is largely uncertain as it is very difficult to predict future happenings, especially when environment changes are taking place too frequently. Complexity: Since business environment consists of numerous interrelated and dynamic conditions or forces which arise from different sources, it becomes difficult to comprehend at once what exactly constitutes a given environment.</a:t>
            </a:r>
            <a:endParaRPr lang="en-IN" dirty="0"/>
          </a:p>
        </p:txBody>
      </p:sp>
    </p:spTree>
    <p:extLst>
      <p:ext uri="{BB962C8B-B14F-4D97-AF65-F5344CB8AC3E}">
        <p14:creationId xmlns:p14="http://schemas.microsoft.com/office/powerpoint/2010/main" val="38299884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r>
              <a:rPr lang="en-US" dirty="0"/>
              <a:t>FEATURES OF BUSINESS ENVIROMENT Relativity: </a:t>
            </a:r>
            <a:r>
              <a:rPr lang="en-US" dirty="0" smtClean="0"/>
              <a:t> </a:t>
            </a:r>
          </a:p>
          <a:p>
            <a:endParaRPr lang="en-US" dirty="0"/>
          </a:p>
          <a:p>
            <a:pPr marL="0" indent="0">
              <a:buNone/>
            </a:pPr>
            <a:r>
              <a:rPr lang="en-US" dirty="0" smtClean="0"/>
              <a:t> Business </a:t>
            </a:r>
            <a:r>
              <a:rPr lang="en-US" dirty="0"/>
              <a:t>environment is a relative concept since it differs from country to country and even region to region. Political conditions in the USA, for instance, differ from those in China or Pakistan.</a:t>
            </a:r>
            <a:endParaRPr lang="en-IN" dirty="0"/>
          </a:p>
        </p:txBody>
      </p:sp>
    </p:spTree>
    <p:extLst>
      <p:ext uri="{BB962C8B-B14F-4D97-AF65-F5344CB8AC3E}">
        <p14:creationId xmlns:p14="http://schemas.microsoft.com/office/powerpoint/2010/main" val="27113527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r>
              <a:rPr lang="en-US" dirty="0"/>
              <a:t>Dimensions of Business Environment. </a:t>
            </a:r>
            <a:endParaRPr lang="en-US" dirty="0" smtClean="0"/>
          </a:p>
          <a:p>
            <a:endParaRPr lang="en-US" dirty="0"/>
          </a:p>
          <a:p>
            <a:pPr marL="0" indent="0">
              <a:buNone/>
            </a:pPr>
            <a:r>
              <a:rPr lang="en-US" dirty="0" smtClean="0"/>
              <a:t>Dimensions </a:t>
            </a:r>
            <a:r>
              <a:rPr lang="en-US" dirty="0"/>
              <a:t>of, or the factors constituting the business environment which are considered relevant for decision-making and improving the performance of an enterprise. It is of two types: General Environment which mostly influences many enterprises at the same time like policy of Govt. Economic Conditions etc. Specific Environment which are unique for a Business Units like Customers, Creditors etc.</a:t>
            </a:r>
            <a:endParaRPr lang="en-IN" dirty="0"/>
          </a:p>
        </p:txBody>
      </p:sp>
    </p:spTree>
    <p:extLst>
      <p:ext uri="{BB962C8B-B14F-4D97-AF65-F5344CB8AC3E}">
        <p14:creationId xmlns:p14="http://schemas.microsoft.com/office/powerpoint/2010/main" val="6182381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0065" y="706648"/>
            <a:ext cx="10515600" cy="2047569"/>
          </a:xfrm>
        </p:spPr>
        <p:txBody>
          <a:bodyPr/>
          <a:lstStyle/>
          <a:p>
            <a:r>
              <a:rPr lang="en-US" dirty="0"/>
              <a:t>Dimensions of Business Environment. (LETS-P)</a:t>
            </a:r>
            <a:endParaRPr lang="en-IN" dirty="0"/>
          </a:p>
        </p:txBody>
      </p:sp>
      <p:sp>
        <p:nvSpPr>
          <p:cNvPr id="3" name="Content Placeholder 2"/>
          <p:cNvSpPr>
            <a:spLocks noGrp="1"/>
          </p:cNvSpPr>
          <p:nvPr>
            <p:ph idx="1"/>
          </p:nvPr>
        </p:nvSpPr>
        <p:spPr>
          <a:xfrm>
            <a:off x="838200" y="3999123"/>
            <a:ext cx="9396470" cy="2177840"/>
          </a:xfrm>
        </p:spPr>
        <p:txBody>
          <a:bodyPr/>
          <a:lstStyle/>
          <a:p>
            <a:endParaRPr lang="en-IN" dirty="0"/>
          </a:p>
        </p:txBody>
      </p:sp>
    </p:spTree>
    <p:extLst>
      <p:ext uri="{BB962C8B-B14F-4D97-AF65-F5344CB8AC3E}">
        <p14:creationId xmlns:p14="http://schemas.microsoft.com/office/powerpoint/2010/main" val="4381914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r>
              <a:rPr lang="en-US" dirty="0"/>
              <a:t>Legal Environment </a:t>
            </a:r>
            <a:endParaRPr lang="en-US" dirty="0" smtClean="0"/>
          </a:p>
          <a:p>
            <a:endParaRPr lang="en-US" dirty="0"/>
          </a:p>
          <a:p>
            <a:pPr marL="0" indent="0">
              <a:buNone/>
            </a:pPr>
            <a:r>
              <a:rPr lang="en-US" dirty="0" smtClean="0"/>
              <a:t>Legal </a:t>
            </a:r>
            <a:r>
              <a:rPr lang="en-US" dirty="0"/>
              <a:t>environment includes various legislations passed by the Government administrative orders issued by government authorities, court judgments as well as the decisions rendered by various commissions and agencies at every level of the government. For example, the advertisement of alcoholic beverages is prohibited. Advertisements, including packets of cigarettes carry the statutory warning ‘Cigarette smoking is injurious to health’.</a:t>
            </a:r>
            <a:endParaRPr lang="en-IN" dirty="0"/>
          </a:p>
        </p:txBody>
      </p:sp>
    </p:spTree>
    <p:extLst>
      <p:ext uri="{BB962C8B-B14F-4D97-AF65-F5344CB8AC3E}">
        <p14:creationId xmlns:p14="http://schemas.microsoft.com/office/powerpoint/2010/main" val="123165285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19</TotalTime>
  <Words>1232</Words>
  <Application>Microsoft Office PowerPoint</Application>
  <PresentationFormat>Widescreen</PresentationFormat>
  <Paragraphs>67</Paragraphs>
  <Slides>20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Arial</vt:lpstr>
      <vt:lpstr>Arial Black</vt:lpstr>
      <vt:lpstr>Century Gothic</vt:lpstr>
      <vt:lpstr>Wingdings 3</vt:lpstr>
      <vt:lpstr>Ion</vt:lpstr>
      <vt:lpstr>Business Environment</vt:lpstr>
      <vt:lpstr>PowerPoint Presentation</vt:lpstr>
      <vt:lpstr>PowerPoint Presentation</vt:lpstr>
      <vt:lpstr>PowerPoint Presentation</vt:lpstr>
      <vt:lpstr>PowerPoint Presentation</vt:lpstr>
      <vt:lpstr>PowerPoint Presentation</vt:lpstr>
      <vt:lpstr>PowerPoint Presentation</vt:lpstr>
      <vt:lpstr>Dimensions of Business Environment. (LETS-P)</vt:lpstr>
      <vt:lpstr>PowerPoint Presentation</vt:lpstr>
      <vt:lpstr>PowerPoint Presentation</vt:lpstr>
      <vt:lpstr>PowerPoint Presentation</vt:lpstr>
      <vt:lpstr>PowerPoint Presentation</vt:lpstr>
      <vt:lpstr>PowerPoint Presentation</vt:lpstr>
      <vt:lpstr>PowerPoint Presentation</vt:lpstr>
      <vt:lpstr>Demonetization </vt:lpstr>
      <vt:lpstr>PowerPoint Presentation</vt:lpstr>
      <vt:lpstr>PowerPoint Presentation</vt:lpstr>
      <vt:lpstr>PowerPoint Presentation</vt:lpstr>
      <vt:lpstr>PowerPoint Presentation</vt:lpstr>
      <vt:lpstr>PowerPoint Presentation</vt:lpstr>
    </vt:vector>
  </TitlesOfParts>
  <Company>HP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Business Environment</dc:title>
  <dc:creator>Microsoft account</dc:creator>
  <cp:lastModifiedBy>Microsoft account</cp:lastModifiedBy>
  <cp:revision>3</cp:revision>
  <dcterms:created xsi:type="dcterms:W3CDTF">2022-10-11T09:52:17Z</dcterms:created>
  <dcterms:modified xsi:type="dcterms:W3CDTF">2022-10-11T10:12:02Z</dcterms:modified>
</cp:coreProperties>
</file>