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990" y="-6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FEEA66-2A02-8052-4717-688538F98F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8E1AA9F9-D66A-9E25-B8C0-C48BAF6723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8131B60A-182D-10E3-27DE-9C535328735E}"/>
              </a:ext>
            </a:extLst>
          </p:cNvPr>
          <p:cNvSpPr>
            <a:spLocks noGrp="1"/>
          </p:cNvSpPr>
          <p:nvPr>
            <p:ph type="dt" sz="half" idx="10"/>
          </p:nvPr>
        </p:nvSpPr>
        <p:spPr/>
        <p:txBody>
          <a:bodyPr/>
          <a:lstStyle/>
          <a:p>
            <a:fld id="{8C57DB1A-6733-42EF-908C-C693DE8805FE}" type="datetimeFigureOut">
              <a:rPr lang="en-IN" smtClean="0"/>
              <a:pPr/>
              <a:t>16-02-2023</a:t>
            </a:fld>
            <a:endParaRPr lang="en-IN"/>
          </a:p>
        </p:txBody>
      </p:sp>
      <p:sp>
        <p:nvSpPr>
          <p:cNvPr id="5" name="Footer Placeholder 4">
            <a:extLst>
              <a:ext uri="{FF2B5EF4-FFF2-40B4-BE49-F238E27FC236}">
                <a16:creationId xmlns:a16="http://schemas.microsoft.com/office/drawing/2014/main" xmlns="" id="{668A26FA-1881-9245-2409-3273E0786D0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38EEA30C-FDE6-AF1E-9425-6D23683F70F5}"/>
              </a:ext>
            </a:extLst>
          </p:cNvPr>
          <p:cNvSpPr>
            <a:spLocks noGrp="1"/>
          </p:cNvSpPr>
          <p:nvPr>
            <p:ph type="sldNum" sz="quarter" idx="12"/>
          </p:nvPr>
        </p:nvSpPr>
        <p:spPr/>
        <p:txBody>
          <a:bodyPr/>
          <a:lstStyle/>
          <a:p>
            <a:fld id="{F8306280-5B29-4DC9-BEF9-B951CDB6D57A}" type="slidenum">
              <a:rPr lang="en-IN" smtClean="0"/>
              <a:pPr/>
              <a:t>‹#›</a:t>
            </a:fld>
            <a:endParaRPr lang="en-IN"/>
          </a:p>
        </p:txBody>
      </p:sp>
    </p:spTree>
    <p:extLst>
      <p:ext uri="{BB962C8B-B14F-4D97-AF65-F5344CB8AC3E}">
        <p14:creationId xmlns:p14="http://schemas.microsoft.com/office/powerpoint/2010/main" xmlns="" val="1277011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65FC06-0114-3C56-A684-6467EDD9B1B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E667EE0A-5828-49E1-833B-EC9D63053A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30085CD8-597E-EEB3-279A-B7D77DF7CCB3}"/>
              </a:ext>
            </a:extLst>
          </p:cNvPr>
          <p:cNvSpPr>
            <a:spLocks noGrp="1"/>
          </p:cNvSpPr>
          <p:nvPr>
            <p:ph type="dt" sz="half" idx="10"/>
          </p:nvPr>
        </p:nvSpPr>
        <p:spPr/>
        <p:txBody>
          <a:bodyPr/>
          <a:lstStyle/>
          <a:p>
            <a:fld id="{8C57DB1A-6733-42EF-908C-C693DE8805FE}" type="datetimeFigureOut">
              <a:rPr lang="en-IN" smtClean="0"/>
              <a:pPr/>
              <a:t>16-02-2023</a:t>
            </a:fld>
            <a:endParaRPr lang="en-IN"/>
          </a:p>
        </p:txBody>
      </p:sp>
      <p:sp>
        <p:nvSpPr>
          <p:cNvPr id="5" name="Footer Placeholder 4">
            <a:extLst>
              <a:ext uri="{FF2B5EF4-FFF2-40B4-BE49-F238E27FC236}">
                <a16:creationId xmlns:a16="http://schemas.microsoft.com/office/drawing/2014/main" xmlns="" id="{DFB35C63-B91B-58C3-B9DE-C75747231B2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4FA3ECCC-F2E8-5C7E-3E46-DE8D30749FAD}"/>
              </a:ext>
            </a:extLst>
          </p:cNvPr>
          <p:cNvSpPr>
            <a:spLocks noGrp="1"/>
          </p:cNvSpPr>
          <p:nvPr>
            <p:ph type="sldNum" sz="quarter" idx="12"/>
          </p:nvPr>
        </p:nvSpPr>
        <p:spPr/>
        <p:txBody>
          <a:bodyPr/>
          <a:lstStyle/>
          <a:p>
            <a:fld id="{F8306280-5B29-4DC9-BEF9-B951CDB6D57A}" type="slidenum">
              <a:rPr lang="en-IN" smtClean="0"/>
              <a:pPr/>
              <a:t>‹#›</a:t>
            </a:fld>
            <a:endParaRPr lang="en-IN"/>
          </a:p>
        </p:txBody>
      </p:sp>
    </p:spTree>
    <p:extLst>
      <p:ext uri="{BB962C8B-B14F-4D97-AF65-F5344CB8AC3E}">
        <p14:creationId xmlns:p14="http://schemas.microsoft.com/office/powerpoint/2010/main" xmlns="" val="1676555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520E375-87E4-046C-901E-E72979ED68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7A8116CC-67F3-D8CF-5C7D-833D96B0B4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8351B526-3189-6052-6C97-0AE8EB370F8B}"/>
              </a:ext>
            </a:extLst>
          </p:cNvPr>
          <p:cNvSpPr>
            <a:spLocks noGrp="1"/>
          </p:cNvSpPr>
          <p:nvPr>
            <p:ph type="dt" sz="half" idx="10"/>
          </p:nvPr>
        </p:nvSpPr>
        <p:spPr/>
        <p:txBody>
          <a:bodyPr/>
          <a:lstStyle/>
          <a:p>
            <a:fld id="{8C57DB1A-6733-42EF-908C-C693DE8805FE}" type="datetimeFigureOut">
              <a:rPr lang="en-IN" smtClean="0"/>
              <a:pPr/>
              <a:t>16-02-2023</a:t>
            </a:fld>
            <a:endParaRPr lang="en-IN"/>
          </a:p>
        </p:txBody>
      </p:sp>
      <p:sp>
        <p:nvSpPr>
          <p:cNvPr id="5" name="Footer Placeholder 4">
            <a:extLst>
              <a:ext uri="{FF2B5EF4-FFF2-40B4-BE49-F238E27FC236}">
                <a16:creationId xmlns:a16="http://schemas.microsoft.com/office/drawing/2014/main" xmlns="" id="{03AEF9F6-C1B0-2160-59A1-33E38F97989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4A44F102-BD5E-0BD3-0240-E16A9AC00EAE}"/>
              </a:ext>
            </a:extLst>
          </p:cNvPr>
          <p:cNvSpPr>
            <a:spLocks noGrp="1"/>
          </p:cNvSpPr>
          <p:nvPr>
            <p:ph type="sldNum" sz="quarter" idx="12"/>
          </p:nvPr>
        </p:nvSpPr>
        <p:spPr/>
        <p:txBody>
          <a:bodyPr/>
          <a:lstStyle/>
          <a:p>
            <a:fld id="{F8306280-5B29-4DC9-BEF9-B951CDB6D57A}" type="slidenum">
              <a:rPr lang="en-IN" smtClean="0"/>
              <a:pPr/>
              <a:t>‹#›</a:t>
            </a:fld>
            <a:endParaRPr lang="en-IN"/>
          </a:p>
        </p:txBody>
      </p:sp>
    </p:spTree>
    <p:extLst>
      <p:ext uri="{BB962C8B-B14F-4D97-AF65-F5344CB8AC3E}">
        <p14:creationId xmlns:p14="http://schemas.microsoft.com/office/powerpoint/2010/main" xmlns="" val="3939912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EF2E4B-8DE7-E8DE-99C6-3B7B28AD90B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76AE9281-D10C-B732-4A3E-75899ABFAF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E975725C-A9F4-760A-B11D-A71102B36F71}"/>
              </a:ext>
            </a:extLst>
          </p:cNvPr>
          <p:cNvSpPr>
            <a:spLocks noGrp="1"/>
          </p:cNvSpPr>
          <p:nvPr>
            <p:ph type="dt" sz="half" idx="10"/>
          </p:nvPr>
        </p:nvSpPr>
        <p:spPr/>
        <p:txBody>
          <a:bodyPr/>
          <a:lstStyle/>
          <a:p>
            <a:fld id="{8C57DB1A-6733-42EF-908C-C693DE8805FE}" type="datetimeFigureOut">
              <a:rPr lang="en-IN" smtClean="0"/>
              <a:pPr/>
              <a:t>16-02-2023</a:t>
            </a:fld>
            <a:endParaRPr lang="en-IN"/>
          </a:p>
        </p:txBody>
      </p:sp>
      <p:sp>
        <p:nvSpPr>
          <p:cNvPr id="5" name="Footer Placeholder 4">
            <a:extLst>
              <a:ext uri="{FF2B5EF4-FFF2-40B4-BE49-F238E27FC236}">
                <a16:creationId xmlns:a16="http://schemas.microsoft.com/office/drawing/2014/main" xmlns="" id="{678C55EC-EC7E-AC57-42B2-5964B66D71F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DA980873-74EC-A804-EE5D-6039426A9473}"/>
              </a:ext>
            </a:extLst>
          </p:cNvPr>
          <p:cNvSpPr>
            <a:spLocks noGrp="1"/>
          </p:cNvSpPr>
          <p:nvPr>
            <p:ph type="sldNum" sz="quarter" idx="12"/>
          </p:nvPr>
        </p:nvSpPr>
        <p:spPr/>
        <p:txBody>
          <a:bodyPr/>
          <a:lstStyle/>
          <a:p>
            <a:fld id="{F8306280-5B29-4DC9-BEF9-B951CDB6D57A}" type="slidenum">
              <a:rPr lang="en-IN" smtClean="0"/>
              <a:pPr/>
              <a:t>‹#›</a:t>
            </a:fld>
            <a:endParaRPr lang="en-IN"/>
          </a:p>
        </p:txBody>
      </p:sp>
    </p:spTree>
    <p:extLst>
      <p:ext uri="{BB962C8B-B14F-4D97-AF65-F5344CB8AC3E}">
        <p14:creationId xmlns:p14="http://schemas.microsoft.com/office/powerpoint/2010/main" xmlns="" val="3712154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51744A-7795-CB89-64DD-02C5D9811A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FC6C3C51-A9EB-1233-C1B7-EC0DD7A7E3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4B9672F-69B9-59E7-D682-2AF40694A5BA}"/>
              </a:ext>
            </a:extLst>
          </p:cNvPr>
          <p:cNvSpPr>
            <a:spLocks noGrp="1"/>
          </p:cNvSpPr>
          <p:nvPr>
            <p:ph type="dt" sz="half" idx="10"/>
          </p:nvPr>
        </p:nvSpPr>
        <p:spPr/>
        <p:txBody>
          <a:bodyPr/>
          <a:lstStyle/>
          <a:p>
            <a:fld id="{8C57DB1A-6733-42EF-908C-C693DE8805FE}" type="datetimeFigureOut">
              <a:rPr lang="en-IN" smtClean="0"/>
              <a:pPr/>
              <a:t>16-02-2023</a:t>
            </a:fld>
            <a:endParaRPr lang="en-IN"/>
          </a:p>
        </p:txBody>
      </p:sp>
      <p:sp>
        <p:nvSpPr>
          <p:cNvPr id="5" name="Footer Placeholder 4">
            <a:extLst>
              <a:ext uri="{FF2B5EF4-FFF2-40B4-BE49-F238E27FC236}">
                <a16:creationId xmlns:a16="http://schemas.microsoft.com/office/drawing/2014/main" xmlns="" id="{5DF3516D-636E-25B8-F0E5-AEA287BDE32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C419E08C-29DD-BA12-2786-DDD21B05AE01}"/>
              </a:ext>
            </a:extLst>
          </p:cNvPr>
          <p:cNvSpPr>
            <a:spLocks noGrp="1"/>
          </p:cNvSpPr>
          <p:nvPr>
            <p:ph type="sldNum" sz="quarter" idx="12"/>
          </p:nvPr>
        </p:nvSpPr>
        <p:spPr/>
        <p:txBody>
          <a:bodyPr/>
          <a:lstStyle/>
          <a:p>
            <a:fld id="{F8306280-5B29-4DC9-BEF9-B951CDB6D57A}" type="slidenum">
              <a:rPr lang="en-IN" smtClean="0"/>
              <a:pPr/>
              <a:t>‹#›</a:t>
            </a:fld>
            <a:endParaRPr lang="en-IN"/>
          </a:p>
        </p:txBody>
      </p:sp>
    </p:spTree>
    <p:extLst>
      <p:ext uri="{BB962C8B-B14F-4D97-AF65-F5344CB8AC3E}">
        <p14:creationId xmlns:p14="http://schemas.microsoft.com/office/powerpoint/2010/main" xmlns="" val="1974474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638738-F405-F98F-5BEC-94AC35EB2DB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4030120D-D8FA-55EB-E40D-5DF0CCDB2C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212AB340-C605-94DF-2044-127393F6A8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6E66BB8B-C216-1E5D-706E-DD5EED9189B6}"/>
              </a:ext>
            </a:extLst>
          </p:cNvPr>
          <p:cNvSpPr>
            <a:spLocks noGrp="1"/>
          </p:cNvSpPr>
          <p:nvPr>
            <p:ph type="dt" sz="half" idx="10"/>
          </p:nvPr>
        </p:nvSpPr>
        <p:spPr/>
        <p:txBody>
          <a:bodyPr/>
          <a:lstStyle/>
          <a:p>
            <a:fld id="{8C57DB1A-6733-42EF-908C-C693DE8805FE}" type="datetimeFigureOut">
              <a:rPr lang="en-IN" smtClean="0"/>
              <a:pPr/>
              <a:t>16-02-2023</a:t>
            </a:fld>
            <a:endParaRPr lang="en-IN"/>
          </a:p>
        </p:txBody>
      </p:sp>
      <p:sp>
        <p:nvSpPr>
          <p:cNvPr id="6" name="Footer Placeholder 5">
            <a:extLst>
              <a:ext uri="{FF2B5EF4-FFF2-40B4-BE49-F238E27FC236}">
                <a16:creationId xmlns:a16="http://schemas.microsoft.com/office/drawing/2014/main" xmlns="" id="{B71F152C-71DC-086E-1E0A-B74498DE258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E11AE0E0-6488-A474-142A-9F7B1CA19A0C}"/>
              </a:ext>
            </a:extLst>
          </p:cNvPr>
          <p:cNvSpPr>
            <a:spLocks noGrp="1"/>
          </p:cNvSpPr>
          <p:nvPr>
            <p:ph type="sldNum" sz="quarter" idx="12"/>
          </p:nvPr>
        </p:nvSpPr>
        <p:spPr/>
        <p:txBody>
          <a:bodyPr/>
          <a:lstStyle/>
          <a:p>
            <a:fld id="{F8306280-5B29-4DC9-BEF9-B951CDB6D57A}" type="slidenum">
              <a:rPr lang="en-IN" smtClean="0"/>
              <a:pPr/>
              <a:t>‹#›</a:t>
            </a:fld>
            <a:endParaRPr lang="en-IN"/>
          </a:p>
        </p:txBody>
      </p:sp>
    </p:spTree>
    <p:extLst>
      <p:ext uri="{BB962C8B-B14F-4D97-AF65-F5344CB8AC3E}">
        <p14:creationId xmlns:p14="http://schemas.microsoft.com/office/powerpoint/2010/main" xmlns="" val="2326945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0C0BFA-BE8C-AB0B-F928-52DF5A8B7E0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EB09ABF2-BE32-B16D-0349-4047AA353D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E8229DC-99E1-BC5D-9D71-1FD599B765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B7798FC1-8FF6-FF57-A049-E749E22A1C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A7A0360-1BC3-2904-629F-1D09EF42B3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C7E5DA8C-3440-869D-E8ED-8795FE7599AA}"/>
              </a:ext>
            </a:extLst>
          </p:cNvPr>
          <p:cNvSpPr>
            <a:spLocks noGrp="1"/>
          </p:cNvSpPr>
          <p:nvPr>
            <p:ph type="dt" sz="half" idx="10"/>
          </p:nvPr>
        </p:nvSpPr>
        <p:spPr/>
        <p:txBody>
          <a:bodyPr/>
          <a:lstStyle/>
          <a:p>
            <a:fld id="{8C57DB1A-6733-42EF-908C-C693DE8805FE}" type="datetimeFigureOut">
              <a:rPr lang="en-IN" smtClean="0"/>
              <a:pPr/>
              <a:t>16-02-2023</a:t>
            </a:fld>
            <a:endParaRPr lang="en-IN"/>
          </a:p>
        </p:txBody>
      </p:sp>
      <p:sp>
        <p:nvSpPr>
          <p:cNvPr id="8" name="Footer Placeholder 7">
            <a:extLst>
              <a:ext uri="{FF2B5EF4-FFF2-40B4-BE49-F238E27FC236}">
                <a16:creationId xmlns:a16="http://schemas.microsoft.com/office/drawing/2014/main" xmlns="" id="{75D5201C-D8E8-4131-1895-9C01B60E40D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D8669625-BBC6-1638-9F75-F5AD4BF71D24}"/>
              </a:ext>
            </a:extLst>
          </p:cNvPr>
          <p:cNvSpPr>
            <a:spLocks noGrp="1"/>
          </p:cNvSpPr>
          <p:nvPr>
            <p:ph type="sldNum" sz="quarter" idx="12"/>
          </p:nvPr>
        </p:nvSpPr>
        <p:spPr/>
        <p:txBody>
          <a:bodyPr/>
          <a:lstStyle/>
          <a:p>
            <a:fld id="{F8306280-5B29-4DC9-BEF9-B951CDB6D57A}" type="slidenum">
              <a:rPr lang="en-IN" smtClean="0"/>
              <a:pPr/>
              <a:t>‹#›</a:t>
            </a:fld>
            <a:endParaRPr lang="en-IN"/>
          </a:p>
        </p:txBody>
      </p:sp>
    </p:spTree>
    <p:extLst>
      <p:ext uri="{BB962C8B-B14F-4D97-AF65-F5344CB8AC3E}">
        <p14:creationId xmlns:p14="http://schemas.microsoft.com/office/powerpoint/2010/main" xmlns="" val="62843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C1A407-2FF9-A6E1-33A7-E891D53F40B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EB29F720-1E54-5063-93E9-3985D5B7637C}"/>
              </a:ext>
            </a:extLst>
          </p:cNvPr>
          <p:cNvSpPr>
            <a:spLocks noGrp="1"/>
          </p:cNvSpPr>
          <p:nvPr>
            <p:ph type="dt" sz="half" idx="10"/>
          </p:nvPr>
        </p:nvSpPr>
        <p:spPr/>
        <p:txBody>
          <a:bodyPr/>
          <a:lstStyle/>
          <a:p>
            <a:fld id="{8C57DB1A-6733-42EF-908C-C693DE8805FE}" type="datetimeFigureOut">
              <a:rPr lang="en-IN" smtClean="0"/>
              <a:pPr/>
              <a:t>16-02-2023</a:t>
            </a:fld>
            <a:endParaRPr lang="en-IN"/>
          </a:p>
        </p:txBody>
      </p:sp>
      <p:sp>
        <p:nvSpPr>
          <p:cNvPr id="4" name="Footer Placeholder 3">
            <a:extLst>
              <a:ext uri="{FF2B5EF4-FFF2-40B4-BE49-F238E27FC236}">
                <a16:creationId xmlns:a16="http://schemas.microsoft.com/office/drawing/2014/main" xmlns="" id="{77280097-3C6F-C0D5-AB8F-91E9090A8F0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2E0F3223-A48C-C41A-F801-D6F94DEBDFF9}"/>
              </a:ext>
            </a:extLst>
          </p:cNvPr>
          <p:cNvSpPr>
            <a:spLocks noGrp="1"/>
          </p:cNvSpPr>
          <p:nvPr>
            <p:ph type="sldNum" sz="quarter" idx="12"/>
          </p:nvPr>
        </p:nvSpPr>
        <p:spPr/>
        <p:txBody>
          <a:bodyPr/>
          <a:lstStyle/>
          <a:p>
            <a:fld id="{F8306280-5B29-4DC9-BEF9-B951CDB6D57A}" type="slidenum">
              <a:rPr lang="en-IN" smtClean="0"/>
              <a:pPr/>
              <a:t>‹#›</a:t>
            </a:fld>
            <a:endParaRPr lang="en-IN"/>
          </a:p>
        </p:txBody>
      </p:sp>
    </p:spTree>
    <p:extLst>
      <p:ext uri="{BB962C8B-B14F-4D97-AF65-F5344CB8AC3E}">
        <p14:creationId xmlns:p14="http://schemas.microsoft.com/office/powerpoint/2010/main" xmlns="" val="2775407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446DC1F-E9FD-E30B-C47B-3D4ECB8CDA68}"/>
              </a:ext>
            </a:extLst>
          </p:cNvPr>
          <p:cNvSpPr>
            <a:spLocks noGrp="1"/>
          </p:cNvSpPr>
          <p:nvPr>
            <p:ph type="dt" sz="half" idx="10"/>
          </p:nvPr>
        </p:nvSpPr>
        <p:spPr/>
        <p:txBody>
          <a:bodyPr/>
          <a:lstStyle/>
          <a:p>
            <a:fld id="{8C57DB1A-6733-42EF-908C-C693DE8805FE}" type="datetimeFigureOut">
              <a:rPr lang="en-IN" smtClean="0"/>
              <a:pPr/>
              <a:t>16-02-2023</a:t>
            </a:fld>
            <a:endParaRPr lang="en-IN"/>
          </a:p>
        </p:txBody>
      </p:sp>
      <p:sp>
        <p:nvSpPr>
          <p:cNvPr id="3" name="Footer Placeholder 2">
            <a:extLst>
              <a:ext uri="{FF2B5EF4-FFF2-40B4-BE49-F238E27FC236}">
                <a16:creationId xmlns:a16="http://schemas.microsoft.com/office/drawing/2014/main" xmlns="" id="{C7A4A0DE-6290-7C03-6D71-9729E9368A3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8760224C-EB7E-45AF-A7FC-D2A1D8455762}"/>
              </a:ext>
            </a:extLst>
          </p:cNvPr>
          <p:cNvSpPr>
            <a:spLocks noGrp="1"/>
          </p:cNvSpPr>
          <p:nvPr>
            <p:ph type="sldNum" sz="quarter" idx="12"/>
          </p:nvPr>
        </p:nvSpPr>
        <p:spPr/>
        <p:txBody>
          <a:bodyPr/>
          <a:lstStyle/>
          <a:p>
            <a:fld id="{F8306280-5B29-4DC9-BEF9-B951CDB6D57A}" type="slidenum">
              <a:rPr lang="en-IN" smtClean="0"/>
              <a:pPr/>
              <a:t>‹#›</a:t>
            </a:fld>
            <a:endParaRPr lang="en-IN"/>
          </a:p>
        </p:txBody>
      </p:sp>
    </p:spTree>
    <p:extLst>
      <p:ext uri="{BB962C8B-B14F-4D97-AF65-F5344CB8AC3E}">
        <p14:creationId xmlns:p14="http://schemas.microsoft.com/office/powerpoint/2010/main" xmlns="" val="1165339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3EE105-8149-3ED4-59B1-DC257F9215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F2A23A5D-BF18-DC17-9F5A-60AAF7BAB3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3FD59309-EA25-0B0C-2FBE-B0412A28B7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3A76545-0431-2ABF-8915-72D99A76BBF7}"/>
              </a:ext>
            </a:extLst>
          </p:cNvPr>
          <p:cNvSpPr>
            <a:spLocks noGrp="1"/>
          </p:cNvSpPr>
          <p:nvPr>
            <p:ph type="dt" sz="half" idx="10"/>
          </p:nvPr>
        </p:nvSpPr>
        <p:spPr/>
        <p:txBody>
          <a:bodyPr/>
          <a:lstStyle/>
          <a:p>
            <a:fld id="{8C57DB1A-6733-42EF-908C-C693DE8805FE}" type="datetimeFigureOut">
              <a:rPr lang="en-IN" smtClean="0"/>
              <a:pPr/>
              <a:t>16-02-2023</a:t>
            </a:fld>
            <a:endParaRPr lang="en-IN"/>
          </a:p>
        </p:txBody>
      </p:sp>
      <p:sp>
        <p:nvSpPr>
          <p:cNvPr id="6" name="Footer Placeholder 5">
            <a:extLst>
              <a:ext uri="{FF2B5EF4-FFF2-40B4-BE49-F238E27FC236}">
                <a16:creationId xmlns:a16="http://schemas.microsoft.com/office/drawing/2014/main" xmlns="" id="{98F72CF6-812B-C5F3-EA9D-3BE40A44EB6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307DDCF4-7348-5217-D0DB-9F7171E6D06D}"/>
              </a:ext>
            </a:extLst>
          </p:cNvPr>
          <p:cNvSpPr>
            <a:spLocks noGrp="1"/>
          </p:cNvSpPr>
          <p:nvPr>
            <p:ph type="sldNum" sz="quarter" idx="12"/>
          </p:nvPr>
        </p:nvSpPr>
        <p:spPr/>
        <p:txBody>
          <a:bodyPr/>
          <a:lstStyle/>
          <a:p>
            <a:fld id="{F8306280-5B29-4DC9-BEF9-B951CDB6D57A}" type="slidenum">
              <a:rPr lang="en-IN" smtClean="0"/>
              <a:pPr/>
              <a:t>‹#›</a:t>
            </a:fld>
            <a:endParaRPr lang="en-IN"/>
          </a:p>
        </p:txBody>
      </p:sp>
    </p:spTree>
    <p:extLst>
      <p:ext uri="{BB962C8B-B14F-4D97-AF65-F5344CB8AC3E}">
        <p14:creationId xmlns:p14="http://schemas.microsoft.com/office/powerpoint/2010/main" xmlns="" val="2590449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877BE-C4E9-7760-7E93-A65B45932D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9BC5E938-AAF8-BFAE-D244-C21E7A604C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A281A3A7-5122-9799-743A-A03513E4BE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3A01D16-CA82-9693-92EA-2CA7ED2E892F}"/>
              </a:ext>
            </a:extLst>
          </p:cNvPr>
          <p:cNvSpPr>
            <a:spLocks noGrp="1"/>
          </p:cNvSpPr>
          <p:nvPr>
            <p:ph type="dt" sz="half" idx="10"/>
          </p:nvPr>
        </p:nvSpPr>
        <p:spPr/>
        <p:txBody>
          <a:bodyPr/>
          <a:lstStyle/>
          <a:p>
            <a:fld id="{8C57DB1A-6733-42EF-908C-C693DE8805FE}" type="datetimeFigureOut">
              <a:rPr lang="en-IN" smtClean="0"/>
              <a:pPr/>
              <a:t>16-02-2023</a:t>
            </a:fld>
            <a:endParaRPr lang="en-IN"/>
          </a:p>
        </p:txBody>
      </p:sp>
      <p:sp>
        <p:nvSpPr>
          <p:cNvPr id="6" name="Footer Placeholder 5">
            <a:extLst>
              <a:ext uri="{FF2B5EF4-FFF2-40B4-BE49-F238E27FC236}">
                <a16:creationId xmlns:a16="http://schemas.microsoft.com/office/drawing/2014/main" xmlns="" id="{75E5F2D2-489E-B937-846F-6A56FE736A3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569B9B64-0495-A440-FF71-399359B93F3F}"/>
              </a:ext>
            </a:extLst>
          </p:cNvPr>
          <p:cNvSpPr>
            <a:spLocks noGrp="1"/>
          </p:cNvSpPr>
          <p:nvPr>
            <p:ph type="sldNum" sz="quarter" idx="12"/>
          </p:nvPr>
        </p:nvSpPr>
        <p:spPr/>
        <p:txBody>
          <a:bodyPr/>
          <a:lstStyle/>
          <a:p>
            <a:fld id="{F8306280-5B29-4DC9-BEF9-B951CDB6D57A}" type="slidenum">
              <a:rPr lang="en-IN" smtClean="0"/>
              <a:pPr/>
              <a:t>‹#›</a:t>
            </a:fld>
            <a:endParaRPr lang="en-IN"/>
          </a:p>
        </p:txBody>
      </p:sp>
    </p:spTree>
    <p:extLst>
      <p:ext uri="{BB962C8B-B14F-4D97-AF65-F5344CB8AC3E}">
        <p14:creationId xmlns:p14="http://schemas.microsoft.com/office/powerpoint/2010/main" xmlns="" val="79655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260902B-60A6-B28D-D767-E4E312E54E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B28EAADB-2B4B-64B4-4072-CE67B7FCE5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A239FE03-74C0-C965-C04F-24A279BD31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7DB1A-6733-42EF-908C-C693DE8805FE}" type="datetimeFigureOut">
              <a:rPr lang="en-IN" smtClean="0"/>
              <a:pPr/>
              <a:t>16-02-2023</a:t>
            </a:fld>
            <a:endParaRPr lang="en-IN"/>
          </a:p>
        </p:txBody>
      </p:sp>
      <p:sp>
        <p:nvSpPr>
          <p:cNvPr id="5" name="Footer Placeholder 4">
            <a:extLst>
              <a:ext uri="{FF2B5EF4-FFF2-40B4-BE49-F238E27FC236}">
                <a16:creationId xmlns:a16="http://schemas.microsoft.com/office/drawing/2014/main" xmlns="" id="{E32C08D7-8BC1-1C58-C16D-37E0AC06CB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357D76DE-E0A5-F3AE-AE61-BCF1343730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306280-5B29-4DC9-BEF9-B951CDB6D57A}" type="slidenum">
              <a:rPr lang="en-IN" smtClean="0"/>
              <a:pPr/>
              <a:t>‹#›</a:t>
            </a:fld>
            <a:endParaRPr lang="en-IN"/>
          </a:p>
        </p:txBody>
      </p:sp>
    </p:spTree>
    <p:extLst>
      <p:ext uri="{BB962C8B-B14F-4D97-AF65-F5344CB8AC3E}">
        <p14:creationId xmlns:p14="http://schemas.microsoft.com/office/powerpoint/2010/main" xmlns="" val="3375024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49B58A72-A061-C60E-46FB-9862367FF1DB}"/>
              </a:ext>
            </a:extLst>
          </p:cNvPr>
          <p:cNvSpPr txBox="1">
            <a:spLocks noGrp="1"/>
          </p:cNvSpPr>
          <p:nvPr>
            <p:ph type="ctrTitle"/>
          </p:nvPr>
        </p:nvSpPr>
        <p:spPr>
          <a:xfrm>
            <a:off x="379141" y="44605"/>
            <a:ext cx="11251579" cy="1092821"/>
          </a:xfrm>
          <a:prstGeom prst="rect">
            <a:avLst/>
          </a:prstGeom>
          <a:solidFill>
            <a:schemeClr val="accent4">
              <a:lumMod val="40000"/>
              <a:lumOff val="60000"/>
            </a:schemeClr>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N" b="1" u="sng" dirty="0">
                <a:ln>
                  <a:solidFill>
                    <a:srgbClr val="7030A0"/>
                  </a:solidFill>
                </a:ln>
                <a:solidFill>
                  <a:srgbClr val="C00000"/>
                </a:solidFill>
                <a:effectLst>
                  <a:reflection blurRad="6350" stA="50000" endA="300" endPos="50000" dist="29997" dir="5400000" sy="-100000" algn="bl" rotWithShape="0"/>
                </a:effectLst>
                <a:latin typeface="Heebo" panose="020B0604020202020204" pitchFamily="2" charset="-79"/>
                <a:cs typeface="Heebo" panose="020B0604020202020204" pitchFamily="2" charset="-79"/>
              </a:rPr>
              <a:t>FLIP FLOP</a:t>
            </a:r>
          </a:p>
        </p:txBody>
      </p:sp>
      <p:sp>
        <p:nvSpPr>
          <p:cNvPr id="7" name="Subtitle 6">
            <a:extLst>
              <a:ext uri="{FF2B5EF4-FFF2-40B4-BE49-F238E27FC236}">
                <a16:creationId xmlns:a16="http://schemas.microsoft.com/office/drawing/2014/main" xmlns="" id="{2108220C-ACC2-812F-60E0-C5466101B97E}"/>
              </a:ext>
            </a:extLst>
          </p:cNvPr>
          <p:cNvSpPr>
            <a:spLocks noGrp="1"/>
          </p:cNvSpPr>
          <p:nvPr>
            <p:ph type="subTitle" idx="1"/>
          </p:nvPr>
        </p:nvSpPr>
        <p:spPr>
          <a:xfrm>
            <a:off x="379141" y="1405055"/>
            <a:ext cx="11206976" cy="5084954"/>
          </a:xfrm>
        </p:spPr>
        <p:txBody>
          <a:bodyPr>
            <a:normAutofit fontScale="70000" lnSpcReduction="20000"/>
          </a:bodyPr>
          <a:lstStyle/>
          <a:p>
            <a:pPr algn="l" fontAlgn="base"/>
            <a:r>
              <a:rPr lang="en-US" sz="3600" b="0" i="0" dirty="0">
                <a:solidFill>
                  <a:srgbClr val="273239"/>
                </a:solidFill>
                <a:effectLst/>
                <a:latin typeface="urw-din"/>
              </a:rPr>
              <a:t>Flip-flop is a circuit that maintains a state until directed by input to change the state. A basic flip-flop can be constructed using four-NAND or four-NOR gates.</a:t>
            </a:r>
            <a:r>
              <a:rPr lang="en-US" sz="3600" b="0" i="0" dirty="0">
                <a:solidFill>
                  <a:srgbClr val="333333"/>
                </a:solidFill>
                <a:effectLst/>
                <a:latin typeface="inter-regular"/>
              </a:rPr>
              <a:t> A circuit that has two stable states is treated as a </a:t>
            </a:r>
            <a:r>
              <a:rPr lang="en-US" sz="3600" b="1" i="0" dirty="0">
                <a:solidFill>
                  <a:srgbClr val="333333"/>
                </a:solidFill>
                <a:effectLst/>
                <a:latin typeface="inter-bold"/>
              </a:rPr>
              <a:t>flip flop</a:t>
            </a:r>
            <a:r>
              <a:rPr lang="en-US" sz="3600" b="0" i="0" dirty="0">
                <a:solidFill>
                  <a:srgbClr val="333333"/>
                </a:solidFill>
                <a:effectLst/>
                <a:latin typeface="inter-regular"/>
              </a:rPr>
              <a:t>. </a:t>
            </a:r>
          </a:p>
          <a:p>
            <a:pPr algn="l" fontAlgn="base"/>
            <a:r>
              <a:rPr lang="en-US" sz="3600" b="0" i="0" dirty="0">
                <a:solidFill>
                  <a:srgbClr val="333333"/>
                </a:solidFill>
                <a:effectLst/>
                <a:latin typeface="inter-regular"/>
              </a:rPr>
              <a:t>These stable states are used to store binary data that can be changed by applying varying inputs. The flip flops are the fundamental building blocks of the digital system. Flip flops and latches are examples of data storage elements. In the sequential logical circuit, the flip flop is the basic storage element. The latches and flip flops are the basic storage elements but different in working.</a:t>
            </a:r>
            <a:r>
              <a:rPr lang="en-US" sz="3600" b="0" i="0" dirty="0">
                <a:solidFill>
                  <a:srgbClr val="273239"/>
                </a:solidFill>
                <a:effectLst/>
                <a:latin typeface="urw-din"/>
              </a:rPr>
              <a:t> </a:t>
            </a:r>
          </a:p>
          <a:p>
            <a:pPr algn="l" fontAlgn="base"/>
            <a:r>
              <a:rPr lang="en-US" sz="3600" b="1" i="0" u="sng" dirty="0">
                <a:solidFill>
                  <a:srgbClr val="273239"/>
                </a:solidFill>
                <a:effectLst/>
                <a:latin typeface="urw-din"/>
              </a:rPr>
              <a:t>Types of flip-flops:</a:t>
            </a:r>
          </a:p>
          <a:p>
            <a:pPr algn="l" fontAlgn="base">
              <a:buFont typeface="+mj-lt"/>
              <a:buAutoNum type="arabicPeriod"/>
            </a:pPr>
            <a:r>
              <a:rPr lang="en-US" sz="3600" b="0" i="0" dirty="0">
                <a:solidFill>
                  <a:srgbClr val="273239"/>
                </a:solidFill>
                <a:effectLst/>
                <a:latin typeface="urw-din"/>
              </a:rPr>
              <a:t>SR Flip Flop</a:t>
            </a:r>
          </a:p>
          <a:p>
            <a:pPr algn="l" fontAlgn="base">
              <a:buFont typeface="+mj-lt"/>
              <a:buAutoNum type="arabicPeriod"/>
            </a:pPr>
            <a:r>
              <a:rPr lang="en-US" sz="3600" b="0" i="0" dirty="0">
                <a:solidFill>
                  <a:srgbClr val="273239"/>
                </a:solidFill>
                <a:effectLst/>
                <a:latin typeface="urw-din"/>
              </a:rPr>
              <a:t>JK Flip Flop</a:t>
            </a:r>
          </a:p>
          <a:p>
            <a:pPr algn="l" fontAlgn="base">
              <a:buFont typeface="+mj-lt"/>
              <a:buAutoNum type="arabicPeriod"/>
            </a:pPr>
            <a:r>
              <a:rPr lang="en-US" sz="3600" b="0" i="0" dirty="0">
                <a:solidFill>
                  <a:srgbClr val="273239"/>
                </a:solidFill>
                <a:effectLst/>
                <a:latin typeface="urw-din"/>
              </a:rPr>
              <a:t>D Flip Flop</a:t>
            </a:r>
          </a:p>
          <a:p>
            <a:pPr algn="l" fontAlgn="base">
              <a:buFont typeface="+mj-lt"/>
              <a:buAutoNum type="arabicPeriod"/>
            </a:pPr>
            <a:r>
              <a:rPr lang="en-US" sz="3600" b="0" i="0" dirty="0">
                <a:solidFill>
                  <a:srgbClr val="273239"/>
                </a:solidFill>
                <a:effectLst/>
                <a:latin typeface="urw-din"/>
              </a:rPr>
              <a:t>T Flip Flop</a:t>
            </a:r>
          </a:p>
          <a:p>
            <a:endParaRPr lang="en-IN" dirty="0"/>
          </a:p>
        </p:txBody>
      </p:sp>
    </p:spTree>
    <p:extLst>
      <p:ext uri="{BB962C8B-B14F-4D97-AF65-F5344CB8AC3E}">
        <p14:creationId xmlns:p14="http://schemas.microsoft.com/office/powerpoint/2010/main" xmlns="" val="2260586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1567C60-B3AD-BFBC-6E73-A70ABA2AA7E9}"/>
              </a:ext>
            </a:extLst>
          </p:cNvPr>
          <p:cNvSpPr txBox="1">
            <a:spLocks/>
          </p:cNvSpPr>
          <p:nvPr/>
        </p:nvSpPr>
        <p:spPr>
          <a:xfrm>
            <a:off x="379141" y="156116"/>
            <a:ext cx="11430000" cy="847494"/>
          </a:xfrm>
          <a:prstGeom prst="rect">
            <a:avLst/>
          </a:prstGeom>
          <a:solidFill>
            <a:schemeClr val="accent4">
              <a:lumMod val="40000"/>
              <a:lumOff val="60000"/>
            </a:schemeClr>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N" b="1" u="sng" dirty="0">
                <a:ln>
                  <a:solidFill>
                    <a:srgbClr val="7030A0"/>
                  </a:solidFill>
                </a:ln>
                <a:solidFill>
                  <a:srgbClr val="C00000"/>
                </a:solidFill>
                <a:effectLst>
                  <a:reflection blurRad="6350" stA="50000" endA="300" endPos="50000" dist="29997" dir="5400000" sy="-100000" algn="bl" rotWithShape="0"/>
                </a:effectLst>
                <a:latin typeface="Heebo" panose="020B0604020202020204" pitchFamily="2" charset="-79"/>
                <a:cs typeface="Heebo" panose="020B0604020202020204" pitchFamily="2" charset="-79"/>
              </a:rPr>
              <a:t>S-R FLIP FLOP</a:t>
            </a:r>
          </a:p>
        </p:txBody>
      </p:sp>
      <p:sp>
        <p:nvSpPr>
          <p:cNvPr id="10" name="TextBox 9">
            <a:extLst>
              <a:ext uri="{FF2B5EF4-FFF2-40B4-BE49-F238E27FC236}">
                <a16:creationId xmlns:a16="http://schemas.microsoft.com/office/drawing/2014/main" xmlns="" id="{45A43C53-175E-E2C5-CC9E-FCD32797F902}"/>
              </a:ext>
            </a:extLst>
          </p:cNvPr>
          <p:cNvSpPr txBox="1"/>
          <p:nvPr/>
        </p:nvSpPr>
        <p:spPr>
          <a:xfrm>
            <a:off x="379141" y="1260089"/>
            <a:ext cx="7750098" cy="4031873"/>
          </a:xfrm>
          <a:prstGeom prst="rect">
            <a:avLst/>
          </a:prstGeom>
          <a:noFill/>
        </p:spPr>
        <p:txBody>
          <a:bodyPr wrap="square">
            <a:spAutoFit/>
          </a:bodyPr>
          <a:lstStyle/>
          <a:p>
            <a:pPr algn="just"/>
            <a:r>
              <a:rPr lang="en-US" sz="3200" b="0" i="0" dirty="0">
                <a:solidFill>
                  <a:srgbClr val="333333"/>
                </a:solidFill>
                <a:effectLst/>
                <a:latin typeface="inter-regular"/>
              </a:rPr>
              <a:t>The </a:t>
            </a:r>
            <a:r>
              <a:rPr lang="en-US" sz="3200" dirty="0">
                <a:solidFill>
                  <a:srgbClr val="008000"/>
                </a:solidFill>
                <a:latin typeface="inter-regular"/>
              </a:rPr>
              <a:t>S-R flip flop </a:t>
            </a:r>
            <a:r>
              <a:rPr lang="en-US" sz="3200" b="0" i="0" dirty="0">
                <a:solidFill>
                  <a:srgbClr val="333333"/>
                </a:solidFill>
                <a:effectLst/>
                <a:latin typeface="inter-regular"/>
              </a:rPr>
              <a:t>is the most common flip flop used in the digital system. In SR flip flop, when the set input "S" is true, the output Y will be high, and Y' will be low. It is required that the wiring of the circuit is maintained when the outputs are established. We maintain the wiring until set or reset input goes high, or power is shutdown.</a:t>
            </a:r>
            <a:endParaRPr lang="en-IN" sz="3200" dirty="0"/>
          </a:p>
        </p:txBody>
      </p:sp>
      <p:pic>
        <p:nvPicPr>
          <p:cNvPr id="1030" name="Picture 6" descr="Basics of Flip Flop">
            <a:extLst>
              <a:ext uri="{FF2B5EF4-FFF2-40B4-BE49-F238E27FC236}">
                <a16:creationId xmlns:a16="http://schemas.microsoft.com/office/drawing/2014/main" xmlns="" id="{EEBDB582-5ECD-2E63-DA74-6F5F820C66A2}"/>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28669" y="1260089"/>
            <a:ext cx="3480111" cy="3116120"/>
          </a:xfrm>
          <a:prstGeom prst="rect">
            <a:avLst/>
          </a:prstGeom>
          <a:noFill/>
          <a:extLst>
            <a:ext uri="{909E8E84-426E-40DD-AFC4-6F175D3DCCD1}">
              <a14:hiddenFill xmlns:a14="http://schemas.microsoft.com/office/drawing/2010/main" xmlns="">
                <a:solidFill>
                  <a:srgbClr val="FFFFFF"/>
                </a:solidFill>
              </a14:hiddenFill>
            </a:ext>
          </a:extLst>
        </p:spPr>
      </p:pic>
      <p:pic>
        <p:nvPicPr>
          <p:cNvPr id="1032" name="Picture 8" descr="Basics of Flip Flop">
            <a:extLst>
              <a:ext uri="{FF2B5EF4-FFF2-40B4-BE49-F238E27FC236}">
                <a16:creationId xmlns:a16="http://schemas.microsoft.com/office/drawing/2014/main" xmlns="" id="{1902C78A-B5C3-8061-7112-C70CF87AE801}"/>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29961" y="4560849"/>
            <a:ext cx="3378819" cy="2141035"/>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TextBox 11">
            <a:extLst>
              <a:ext uri="{FF2B5EF4-FFF2-40B4-BE49-F238E27FC236}">
                <a16:creationId xmlns:a16="http://schemas.microsoft.com/office/drawing/2014/main" xmlns="" id="{F2ADCEB4-D8DA-0674-EDCB-0633C9E0B64C}"/>
              </a:ext>
            </a:extLst>
          </p:cNvPr>
          <p:cNvSpPr txBox="1"/>
          <p:nvPr/>
        </p:nvSpPr>
        <p:spPr>
          <a:xfrm rot="10800000" flipV="1">
            <a:off x="379140" y="5151463"/>
            <a:ext cx="7750097" cy="1077218"/>
          </a:xfrm>
          <a:prstGeom prst="rect">
            <a:avLst/>
          </a:prstGeom>
          <a:noFill/>
        </p:spPr>
        <p:txBody>
          <a:bodyPr wrap="square">
            <a:spAutoFit/>
          </a:bodyPr>
          <a:lstStyle/>
          <a:p>
            <a:r>
              <a:rPr lang="en-US" sz="3200" b="0" i="0" dirty="0">
                <a:solidFill>
                  <a:srgbClr val="333333"/>
                </a:solidFill>
                <a:effectLst/>
                <a:latin typeface="inter-regular"/>
              </a:rPr>
              <a:t>The S-R flip flop is the simplest and easiest circuit to understand.</a:t>
            </a:r>
            <a:endParaRPr lang="en-IN" sz="3200" dirty="0"/>
          </a:p>
        </p:txBody>
      </p:sp>
    </p:spTree>
    <p:extLst>
      <p:ext uri="{BB962C8B-B14F-4D97-AF65-F5344CB8AC3E}">
        <p14:creationId xmlns:p14="http://schemas.microsoft.com/office/powerpoint/2010/main" xmlns="" val="3305164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B071E3-7E4A-F63B-878B-F25F936C13F8}"/>
              </a:ext>
            </a:extLst>
          </p:cNvPr>
          <p:cNvSpPr txBox="1">
            <a:spLocks/>
          </p:cNvSpPr>
          <p:nvPr/>
        </p:nvSpPr>
        <p:spPr>
          <a:xfrm>
            <a:off x="379141" y="44605"/>
            <a:ext cx="11251579" cy="1092821"/>
          </a:xfrm>
          <a:prstGeom prst="rect">
            <a:avLst/>
          </a:prstGeom>
          <a:solidFill>
            <a:schemeClr val="accent4">
              <a:lumMod val="40000"/>
              <a:lumOff val="60000"/>
            </a:schemeClr>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N" b="1" u="sng" dirty="0">
                <a:ln>
                  <a:solidFill>
                    <a:srgbClr val="7030A0"/>
                  </a:solidFill>
                </a:ln>
                <a:solidFill>
                  <a:srgbClr val="C00000"/>
                </a:solidFill>
                <a:effectLst>
                  <a:reflection blurRad="6350" stA="50000" endA="300" endPos="50000" dist="29997" dir="5400000" sy="-100000" algn="bl" rotWithShape="0"/>
                </a:effectLst>
                <a:latin typeface="Heebo" panose="020B0604020202020204" pitchFamily="2" charset="-79"/>
                <a:cs typeface="Heebo" panose="020B0604020202020204" pitchFamily="2" charset="-79"/>
              </a:rPr>
              <a:t>J-K FLIP FLOP</a:t>
            </a:r>
          </a:p>
        </p:txBody>
      </p:sp>
      <p:sp>
        <p:nvSpPr>
          <p:cNvPr id="4" name="TextBox 3">
            <a:extLst>
              <a:ext uri="{FF2B5EF4-FFF2-40B4-BE49-F238E27FC236}">
                <a16:creationId xmlns:a16="http://schemas.microsoft.com/office/drawing/2014/main" xmlns="" id="{E5380565-4DD4-926C-1D98-36FC3A4DB2DB}"/>
              </a:ext>
            </a:extLst>
          </p:cNvPr>
          <p:cNvSpPr txBox="1"/>
          <p:nvPr/>
        </p:nvSpPr>
        <p:spPr>
          <a:xfrm>
            <a:off x="379141" y="1405054"/>
            <a:ext cx="6478859" cy="5016758"/>
          </a:xfrm>
          <a:prstGeom prst="rect">
            <a:avLst/>
          </a:prstGeom>
          <a:noFill/>
        </p:spPr>
        <p:txBody>
          <a:bodyPr wrap="square">
            <a:spAutoFit/>
          </a:bodyPr>
          <a:lstStyle/>
          <a:p>
            <a:pPr algn="just"/>
            <a:r>
              <a:rPr lang="en-US" sz="3200" b="0" i="0" dirty="0">
                <a:solidFill>
                  <a:srgbClr val="333333"/>
                </a:solidFill>
                <a:effectLst/>
                <a:latin typeface="inter-regular"/>
              </a:rPr>
              <a:t>The </a:t>
            </a:r>
            <a:r>
              <a:rPr lang="en-US" sz="3200" dirty="0">
                <a:solidFill>
                  <a:srgbClr val="008000"/>
                </a:solidFill>
                <a:latin typeface="inter-regular"/>
              </a:rPr>
              <a:t>JK flip flop </a:t>
            </a:r>
            <a:r>
              <a:rPr lang="en-US" sz="3200" b="0" i="0" dirty="0">
                <a:solidFill>
                  <a:srgbClr val="333333"/>
                </a:solidFill>
                <a:effectLst/>
                <a:latin typeface="inter-regular"/>
              </a:rPr>
              <a:t>is used to remove the drawback of the S-R flip flop, i.e., undefined states. The JK flip flop is formed by doing modification in the SR flip flop. The S-R flip flop is improved in order to construct the J-K flip flop. When S and R input is set to true, the SR flip flop gives an inaccurate result. But in the case of JK flip flop, it gives the correct output.</a:t>
            </a:r>
            <a:endParaRPr lang="en-IN" sz="3200" dirty="0"/>
          </a:p>
        </p:txBody>
      </p:sp>
      <p:pic>
        <p:nvPicPr>
          <p:cNvPr id="2050" name="Picture 2" descr="Basics of Flip Flop">
            <a:extLst>
              <a:ext uri="{FF2B5EF4-FFF2-40B4-BE49-F238E27FC236}">
                <a16:creationId xmlns:a16="http://schemas.microsoft.com/office/drawing/2014/main" xmlns="" id="{8152A713-88FC-F9F2-8C53-29D5311256D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47209" y="1516566"/>
            <a:ext cx="4865649" cy="441588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61108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4BE7465-EB18-F237-3809-F3E9F99C33B2}"/>
              </a:ext>
            </a:extLst>
          </p:cNvPr>
          <p:cNvSpPr txBox="1"/>
          <p:nvPr/>
        </p:nvSpPr>
        <p:spPr>
          <a:xfrm>
            <a:off x="423746" y="165192"/>
            <a:ext cx="11363093" cy="2246769"/>
          </a:xfrm>
          <a:prstGeom prst="rect">
            <a:avLst/>
          </a:prstGeom>
          <a:noFill/>
        </p:spPr>
        <p:txBody>
          <a:bodyPr wrap="square">
            <a:spAutoFit/>
          </a:bodyPr>
          <a:lstStyle/>
          <a:p>
            <a:pPr algn="just"/>
            <a:r>
              <a:rPr lang="en-US" sz="2800" b="0" i="0" dirty="0">
                <a:solidFill>
                  <a:srgbClr val="333333"/>
                </a:solidFill>
                <a:effectLst/>
                <a:latin typeface="inter-regular"/>
              </a:rPr>
              <a:t>In J-K flip flop, if both of its inputs are different, the value of J at the next clock edge is taken by the output Y. If both of its input is low, then no change occurs, and if high at the clock edge, then from one state to the other, the output will be toggled. The JK Flip Flop is a Set or Reset Flip flop in the digital system.</a:t>
            </a:r>
            <a:endParaRPr lang="en-IN" sz="2800" dirty="0"/>
          </a:p>
        </p:txBody>
      </p:sp>
      <p:pic>
        <p:nvPicPr>
          <p:cNvPr id="3076" name="Picture 4" descr="Basics of Flip Flop">
            <a:extLst>
              <a:ext uri="{FF2B5EF4-FFF2-40B4-BE49-F238E27FC236}">
                <a16:creationId xmlns:a16="http://schemas.microsoft.com/office/drawing/2014/main" xmlns="" id="{7E7EF615-A09E-D6F6-A9A8-F9F592500E81}"/>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4537" y="3429000"/>
            <a:ext cx="7861609" cy="3380896"/>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a:extLst>
              <a:ext uri="{FF2B5EF4-FFF2-40B4-BE49-F238E27FC236}">
                <a16:creationId xmlns:a16="http://schemas.microsoft.com/office/drawing/2014/main" xmlns="" id="{722F3983-0232-38F4-E99B-ADF5B6E1E600}"/>
              </a:ext>
            </a:extLst>
          </p:cNvPr>
          <p:cNvSpPr txBox="1"/>
          <p:nvPr/>
        </p:nvSpPr>
        <p:spPr>
          <a:xfrm>
            <a:off x="423746" y="2719737"/>
            <a:ext cx="8717465" cy="707886"/>
          </a:xfrm>
          <a:prstGeom prst="rect">
            <a:avLst/>
          </a:prstGeom>
          <a:noFill/>
        </p:spPr>
        <p:txBody>
          <a:bodyPr wrap="square">
            <a:spAutoFit/>
          </a:bodyPr>
          <a:lstStyle/>
          <a:p>
            <a:pPr algn="just"/>
            <a:r>
              <a:rPr lang="en-IN" sz="4000" b="0" i="0" dirty="0">
                <a:solidFill>
                  <a:srgbClr val="610B4B"/>
                </a:solidFill>
                <a:effectLst/>
                <a:latin typeface="erdana"/>
              </a:rPr>
              <a:t>Truth Table:</a:t>
            </a:r>
          </a:p>
        </p:txBody>
      </p:sp>
    </p:spTree>
    <p:extLst>
      <p:ext uri="{BB962C8B-B14F-4D97-AF65-F5344CB8AC3E}">
        <p14:creationId xmlns:p14="http://schemas.microsoft.com/office/powerpoint/2010/main" xmlns="" val="2458919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87FA0A-8826-34EA-E7B9-D034539FB437}"/>
              </a:ext>
            </a:extLst>
          </p:cNvPr>
          <p:cNvSpPr txBox="1">
            <a:spLocks/>
          </p:cNvSpPr>
          <p:nvPr/>
        </p:nvSpPr>
        <p:spPr>
          <a:xfrm>
            <a:off x="379141" y="-22303"/>
            <a:ext cx="11251579" cy="1092821"/>
          </a:xfrm>
          <a:prstGeom prst="rect">
            <a:avLst/>
          </a:prstGeom>
          <a:solidFill>
            <a:schemeClr val="accent4">
              <a:lumMod val="40000"/>
              <a:lumOff val="60000"/>
            </a:schemeClr>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N" b="1" u="sng" dirty="0">
                <a:ln>
                  <a:solidFill>
                    <a:srgbClr val="7030A0"/>
                  </a:solidFill>
                </a:ln>
                <a:solidFill>
                  <a:srgbClr val="C00000"/>
                </a:solidFill>
                <a:effectLst>
                  <a:reflection blurRad="6350" stA="50000" endA="300" endPos="50000" dist="29997" dir="5400000" sy="-100000" algn="bl" rotWithShape="0"/>
                </a:effectLst>
                <a:latin typeface="Heebo" panose="020B0604020202020204" pitchFamily="2" charset="-79"/>
                <a:cs typeface="Heebo" panose="020B0604020202020204" pitchFamily="2" charset="-79"/>
              </a:rPr>
              <a:t>D FLIP FLOP</a:t>
            </a:r>
          </a:p>
        </p:txBody>
      </p:sp>
      <p:sp>
        <p:nvSpPr>
          <p:cNvPr id="4" name="TextBox 3">
            <a:extLst>
              <a:ext uri="{FF2B5EF4-FFF2-40B4-BE49-F238E27FC236}">
                <a16:creationId xmlns:a16="http://schemas.microsoft.com/office/drawing/2014/main" xmlns="" id="{8EF0618F-7FE1-0821-6C1C-61D8ACB84F7A}"/>
              </a:ext>
            </a:extLst>
          </p:cNvPr>
          <p:cNvSpPr txBox="1"/>
          <p:nvPr/>
        </p:nvSpPr>
        <p:spPr>
          <a:xfrm>
            <a:off x="379140" y="1293542"/>
            <a:ext cx="11530361" cy="1077218"/>
          </a:xfrm>
          <a:prstGeom prst="rect">
            <a:avLst/>
          </a:prstGeom>
          <a:noFill/>
        </p:spPr>
        <p:txBody>
          <a:bodyPr wrap="square">
            <a:spAutoFit/>
          </a:bodyPr>
          <a:lstStyle/>
          <a:p>
            <a:r>
              <a:rPr lang="en-US" sz="3200" b="0" i="0" dirty="0">
                <a:solidFill>
                  <a:srgbClr val="333333"/>
                </a:solidFill>
                <a:effectLst/>
                <a:latin typeface="inter-regular"/>
              </a:rPr>
              <a:t>D flip flop is a widely used flip flop in digital systems. The D flip flop is mostly used in shift-registers, counters, and input synchronization</a:t>
            </a:r>
            <a:r>
              <a:rPr lang="en-US" b="0" i="0" dirty="0">
                <a:solidFill>
                  <a:srgbClr val="333333"/>
                </a:solidFill>
                <a:effectLst/>
                <a:latin typeface="inter-regular"/>
              </a:rPr>
              <a:t>.</a:t>
            </a:r>
            <a:endParaRPr lang="en-IN" dirty="0"/>
          </a:p>
        </p:txBody>
      </p:sp>
      <p:pic>
        <p:nvPicPr>
          <p:cNvPr id="4098" name="Picture 2" descr="Basics of Flip Flop">
            <a:extLst>
              <a:ext uri="{FF2B5EF4-FFF2-40B4-BE49-F238E27FC236}">
                <a16:creationId xmlns:a16="http://schemas.microsoft.com/office/drawing/2014/main" xmlns="" id="{B264EB02-8024-7EC1-BAE8-694533F50DC9}"/>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1805" y="2732049"/>
            <a:ext cx="5503125" cy="3523785"/>
          </a:xfrm>
          <a:prstGeom prst="rect">
            <a:avLst/>
          </a:prstGeom>
          <a:noFill/>
          <a:extLst>
            <a:ext uri="{909E8E84-426E-40DD-AFC4-6F175D3DCCD1}">
              <a14:hiddenFill xmlns:a14="http://schemas.microsoft.com/office/drawing/2010/main" xmlns="">
                <a:solidFill>
                  <a:srgbClr val="FFFFFF"/>
                </a:solidFill>
              </a14:hiddenFill>
            </a:ext>
          </a:extLst>
        </p:spPr>
      </p:pic>
      <p:pic>
        <p:nvPicPr>
          <p:cNvPr id="4100" name="Picture 4" descr="Basics of Flip Flop">
            <a:extLst>
              <a:ext uri="{FF2B5EF4-FFF2-40B4-BE49-F238E27FC236}">
                <a16:creationId xmlns:a16="http://schemas.microsoft.com/office/drawing/2014/main" xmlns="" id="{E537D72F-8B81-7A43-D8B8-C29449F88759}"/>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87072" y="2475571"/>
            <a:ext cx="5443648" cy="37802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46005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FCE3DE-12DB-2C77-16B9-DC68F027933B}"/>
              </a:ext>
            </a:extLst>
          </p:cNvPr>
          <p:cNvSpPr txBox="1">
            <a:spLocks/>
          </p:cNvSpPr>
          <p:nvPr/>
        </p:nvSpPr>
        <p:spPr>
          <a:xfrm>
            <a:off x="379141" y="-22303"/>
            <a:ext cx="11251579" cy="880947"/>
          </a:xfrm>
          <a:prstGeom prst="rect">
            <a:avLst/>
          </a:prstGeom>
          <a:solidFill>
            <a:schemeClr val="accent4">
              <a:lumMod val="40000"/>
              <a:lumOff val="60000"/>
            </a:schemeClr>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N" b="1" u="sng" dirty="0">
                <a:ln>
                  <a:solidFill>
                    <a:srgbClr val="7030A0"/>
                  </a:solidFill>
                </a:ln>
                <a:solidFill>
                  <a:srgbClr val="C00000"/>
                </a:solidFill>
                <a:effectLst>
                  <a:reflection blurRad="6350" stA="50000" endA="300" endPos="50000" dist="29997" dir="5400000" sy="-100000" algn="bl" rotWithShape="0"/>
                </a:effectLst>
                <a:latin typeface="Heebo" panose="020B0604020202020204" pitchFamily="2" charset="-79"/>
                <a:cs typeface="Heebo" panose="020B0604020202020204" pitchFamily="2" charset="-79"/>
              </a:rPr>
              <a:t>T FLIP FLOP</a:t>
            </a:r>
          </a:p>
        </p:txBody>
      </p:sp>
      <p:sp>
        <p:nvSpPr>
          <p:cNvPr id="4" name="TextBox 3">
            <a:extLst>
              <a:ext uri="{FF2B5EF4-FFF2-40B4-BE49-F238E27FC236}">
                <a16:creationId xmlns:a16="http://schemas.microsoft.com/office/drawing/2014/main" xmlns="" id="{5CAECD06-AFBE-EC76-9912-6F4C4CFA145B}"/>
              </a:ext>
            </a:extLst>
          </p:cNvPr>
          <p:cNvSpPr txBox="1"/>
          <p:nvPr/>
        </p:nvSpPr>
        <p:spPr>
          <a:xfrm>
            <a:off x="289932" y="1059367"/>
            <a:ext cx="11496907" cy="1569660"/>
          </a:xfrm>
          <a:prstGeom prst="rect">
            <a:avLst/>
          </a:prstGeom>
          <a:noFill/>
        </p:spPr>
        <p:txBody>
          <a:bodyPr wrap="square">
            <a:spAutoFit/>
          </a:bodyPr>
          <a:lstStyle/>
          <a:p>
            <a:pPr algn="just"/>
            <a:r>
              <a:rPr lang="en-US" sz="2400" b="0" i="0" dirty="0">
                <a:solidFill>
                  <a:srgbClr val="333333"/>
                </a:solidFill>
                <a:effectLst/>
                <a:latin typeface="inter-regular"/>
              </a:rPr>
              <a:t>Just like JK flip-flop, T flip flop is used. Unlike JK flip flop, in T flip flop, there is only single input with the clock input. The T flip flop is constructed by connecting both of the inputs of JK flip flop together as a single input. The T flip flop is also known as </a:t>
            </a:r>
            <a:r>
              <a:rPr lang="en-US" sz="2400" b="1" i="0" dirty="0">
                <a:solidFill>
                  <a:srgbClr val="333333"/>
                </a:solidFill>
                <a:effectLst/>
                <a:latin typeface="inter-bold"/>
              </a:rPr>
              <a:t>Toggle flip-flop</a:t>
            </a:r>
            <a:r>
              <a:rPr lang="en-US" sz="2400" b="0" i="0" dirty="0">
                <a:solidFill>
                  <a:srgbClr val="333333"/>
                </a:solidFill>
                <a:effectLst/>
                <a:latin typeface="inter-regular"/>
              </a:rPr>
              <a:t>. These T flip-flops are able to find the complement of its state.</a:t>
            </a:r>
            <a:endParaRPr lang="en-IN" sz="2400" dirty="0"/>
          </a:p>
        </p:txBody>
      </p:sp>
      <p:pic>
        <p:nvPicPr>
          <p:cNvPr id="5122" name="Picture 2" descr="Basics of Flip Flop">
            <a:extLst>
              <a:ext uri="{FF2B5EF4-FFF2-40B4-BE49-F238E27FC236}">
                <a16:creationId xmlns:a16="http://schemas.microsoft.com/office/drawing/2014/main" xmlns="" id="{A94C96BC-CFF6-8DBF-8468-8F8741A23B93}"/>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24127" y="2798957"/>
            <a:ext cx="6306593" cy="4059044"/>
          </a:xfrm>
          <a:prstGeom prst="rect">
            <a:avLst/>
          </a:prstGeom>
          <a:noFill/>
          <a:extLst>
            <a:ext uri="{909E8E84-426E-40DD-AFC4-6F175D3DCCD1}">
              <a14:hiddenFill xmlns:a14="http://schemas.microsoft.com/office/drawing/2010/main" xmlns="">
                <a:solidFill>
                  <a:srgbClr val="FFFFFF"/>
                </a:solidFill>
              </a14:hiddenFill>
            </a:ext>
          </a:extLst>
        </p:spPr>
      </p:pic>
      <p:pic>
        <p:nvPicPr>
          <p:cNvPr id="5124" name="Picture 4" descr="Basics of Flip Flop">
            <a:extLst>
              <a:ext uri="{FF2B5EF4-FFF2-40B4-BE49-F238E27FC236}">
                <a16:creationId xmlns:a16="http://schemas.microsoft.com/office/drawing/2014/main" xmlns="" id="{01A8DFA1-B4E8-AE6C-0C00-EEE8147C6578}"/>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79141" y="3306137"/>
            <a:ext cx="4944986" cy="339574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31348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242</Words>
  <Application>Microsoft Office PowerPoint</Application>
  <PresentationFormat>Custom</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FLIP FLOP</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FLIP FLOP</dc:title>
  <dc:creator>Pragya Trivedi</dc:creator>
  <cp:lastModifiedBy>user</cp:lastModifiedBy>
  <cp:revision>2</cp:revision>
  <dcterms:created xsi:type="dcterms:W3CDTF">2022-11-06T08:51:47Z</dcterms:created>
  <dcterms:modified xsi:type="dcterms:W3CDTF">2023-02-16T04:48:34Z</dcterms:modified>
</cp:coreProperties>
</file>