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sldIdLst>
    <p:sldId id="276" r:id="rId2"/>
    <p:sldId id="263" r:id="rId3"/>
    <p:sldId id="286" r:id="rId4"/>
    <p:sldId id="288" r:id="rId5"/>
    <p:sldId id="290" r:id="rId6"/>
    <p:sldId id="293"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F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109" d="100"/>
          <a:sy n="109" d="100"/>
        </p:scale>
        <p:origin x="16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4198C-4227-4F4A-9C19-A3A953016B78}" type="datetimeFigureOut">
              <a:rPr lang="en-US" smtClean="0"/>
              <a:pPr/>
              <a:t>10/12/2022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9AAB6-39D2-48F2-AC63-1BF923216EA8}" type="slidenum">
              <a:rPr lang="en-US" smtClean="0"/>
              <a:pPr/>
              <a:t>‹#›</a:t>
            </a:fld>
            <a:endParaRPr lang="en-US"/>
          </a:p>
        </p:txBody>
      </p:sp>
    </p:spTree>
    <p:extLst>
      <p:ext uri="{BB962C8B-B14F-4D97-AF65-F5344CB8AC3E}">
        <p14:creationId xmlns:p14="http://schemas.microsoft.com/office/powerpoint/2010/main" val="150282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DC5133-2D45-478E-80D3-14A002E23BF8}" type="datetimeFigureOut">
              <a:rPr lang="en-US" smtClean="0"/>
              <a:pPr/>
              <a:t>10/12/2022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7CCD488-2D03-42F9-A800-559371C0D6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CCD488-2D03-42F9-A800-559371C0D63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DC5133-2D45-478E-80D3-14A002E23BF8}" type="datetimeFigureOut">
              <a:rPr lang="en-US" smtClean="0"/>
              <a:pPr/>
              <a:t>10/12/2022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CCD488-2D03-42F9-A800-559371C0D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DC5133-2D45-478E-80D3-14A002E23BF8}" type="datetimeFigureOut">
              <a:rPr lang="en-US" smtClean="0"/>
              <a:pPr/>
              <a:t>10/12/2022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CCD488-2D03-42F9-A800-559371C0D63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DC5133-2D45-478E-80D3-14A002E23BF8}" type="datetimeFigureOut">
              <a:rPr lang="en-US" smtClean="0"/>
              <a:pPr/>
              <a:t>10/12/2022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CCD488-2D03-42F9-A800-559371C0D6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324600"/>
          </a:xfrm>
        </p:spPr>
        <p:txBody>
          <a:bodyPr>
            <a:normAutofit/>
          </a:bodyPr>
          <a:lstStyle/>
          <a:p>
            <a:pPr marL="109728" indent="0">
              <a:buNone/>
            </a:pPr>
            <a:endParaRPr lang="en-US" dirty="0">
              <a:latin typeface="Times New Roman" panose="02020603050405020304" pitchFamily="18" charset="0"/>
              <a:cs typeface="Times New Roman" panose="02020603050405020304" pitchFamily="18" charset="0"/>
            </a:endParaRPr>
          </a:p>
          <a:p>
            <a:pPr marL="109728" indent="0" algn="ctr">
              <a:lnSpc>
                <a:spcPct val="150000"/>
              </a:lnSpc>
              <a:buNone/>
            </a:pPr>
            <a:r>
              <a:rPr lang="en-US" sz="40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TV JOURNALISM</a:t>
            </a:r>
          </a:p>
          <a:p>
            <a:pPr marL="109728" indent="0" algn="r">
              <a:buNone/>
            </a:pPr>
            <a:endParaRPr lang="en-US" dirty="0" smtClean="0">
              <a:latin typeface="Times New Roman" panose="02020603050405020304" pitchFamily="18" charset="0"/>
              <a:cs typeface="Times New Roman" panose="02020603050405020304" pitchFamily="18" charset="0"/>
            </a:endParaRPr>
          </a:p>
          <a:p>
            <a:pPr marL="109728" indent="0" algn="r">
              <a:buNone/>
            </a:pPr>
            <a:endParaRPr lang="en-US" dirty="0">
              <a:latin typeface="Times New Roman" panose="02020603050405020304" pitchFamily="18" charset="0"/>
              <a:cs typeface="Times New Roman" panose="02020603050405020304" pitchFamily="18" charset="0"/>
            </a:endParaRP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By-</a:t>
            </a:r>
          </a:p>
          <a:p>
            <a:pPr marL="109728" indent="0" algn="ctr">
              <a:buNone/>
            </a:pP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b="1" dirty="0" smtClean="0">
                <a:solidFill>
                  <a:srgbClr val="0070C0"/>
                </a:solidFill>
                <a:latin typeface="Times New Roman" panose="02020603050405020304" pitchFamily="18" charset="0"/>
                <a:cs typeface="Times New Roman" panose="02020603050405020304" pitchFamily="18" charset="0"/>
              </a:rPr>
              <a:t>Dr. Rashmi Gautam</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Assistant Professor,</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DJMC,</a:t>
            </a:r>
          </a:p>
          <a:p>
            <a:pPr marL="109728" indent="0" algn="ctr">
              <a:buNone/>
            </a:pPr>
            <a:r>
              <a:rPr lang="en-US" sz="3600" b="1" dirty="0" smtClean="0">
                <a:solidFill>
                  <a:srgbClr val="0070C0"/>
                </a:solidFill>
                <a:latin typeface="Times New Roman" panose="02020603050405020304" pitchFamily="18" charset="0"/>
                <a:cs typeface="Times New Roman" panose="02020603050405020304" pitchFamily="18" charset="0"/>
              </a:rPr>
              <a:t> CSJMU Kanpur</a:t>
            </a:r>
          </a:p>
          <a:p>
            <a:pPr marL="109728" indent="0" algn="r">
              <a:buNone/>
            </a:pPr>
            <a:endParaRPr lang="en-US" sz="3600" b="1" dirty="0" smtClean="0">
              <a:latin typeface="Times New Roman" panose="02020603050405020304" pitchFamily="18" charset="0"/>
              <a:cs typeface="Times New Roman" panose="02020603050405020304" pitchFamily="18" charset="0"/>
            </a:endParaRPr>
          </a:p>
          <a:p>
            <a:endParaRPr lang="en-US" dirty="0" smtClean="0">
              <a:latin typeface="Kruti Dev 011" panose="00000700000000000000" pitchFamily="2" charset="0"/>
            </a:endParaRPr>
          </a:p>
          <a:p>
            <a:endParaRPr lang="en-US" dirty="0" smtClean="0">
              <a:latin typeface="Kruti Dev 011" panose="00000700000000000000" pitchFamily="2" charset="0"/>
            </a:endParaRPr>
          </a:p>
          <a:p>
            <a:pPr marL="109728" indent="0">
              <a:buNone/>
            </a:pPr>
            <a:endParaRPr lang="en-US" dirty="0">
              <a:latin typeface="Kruti Dev 011" panose="00000700000000000000" pitchFamily="2" charset="0"/>
            </a:endParaRPr>
          </a:p>
        </p:txBody>
      </p:sp>
    </p:spTree>
    <p:extLst>
      <p:ext uri="{BB962C8B-B14F-4D97-AF65-F5344CB8AC3E}">
        <p14:creationId xmlns:p14="http://schemas.microsoft.com/office/powerpoint/2010/main" val="1722254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81328"/>
            <a:ext cx="8153400" cy="4690872"/>
          </a:xfrm>
        </p:spPr>
        <p:txBody>
          <a:bodyPr>
            <a:normAutofit/>
          </a:bodyPr>
          <a:lstStyle/>
          <a:p>
            <a:pPr>
              <a:lnSpc>
                <a:spcPct val="150000"/>
              </a:lnSpc>
              <a:buNone/>
            </a:pPr>
            <a:r>
              <a:rPr lang="en-US" sz="2000" dirty="0" smtClean="0">
                <a:latin typeface="Times New Roman" pitchFamily="18" charset="0"/>
                <a:cs typeface="Times New Roman" pitchFamily="18" charset="0"/>
              </a:rPr>
              <a:t>1. To Inform</a:t>
            </a:r>
          </a:p>
          <a:p>
            <a:pPr>
              <a:lnSpc>
                <a:spcPct val="150000"/>
              </a:lnSpc>
              <a:buNone/>
            </a:pPr>
            <a:r>
              <a:rPr lang="en-US" sz="2000" dirty="0" smtClean="0">
                <a:latin typeface="Times New Roman" pitchFamily="18" charset="0"/>
                <a:cs typeface="Times New Roman" pitchFamily="18" charset="0"/>
              </a:rPr>
              <a:t>2. To Educate</a:t>
            </a:r>
          </a:p>
          <a:p>
            <a:pPr>
              <a:lnSpc>
                <a:spcPct val="150000"/>
              </a:lnSpc>
              <a:buNone/>
            </a:pPr>
            <a:r>
              <a:rPr lang="en-US" sz="2000" dirty="0" smtClean="0">
                <a:latin typeface="Times New Roman" pitchFamily="18" charset="0"/>
                <a:cs typeface="Times New Roman" pitchFamily="18" charset="0"/>
              </a:rPr>
              <a:t>3. To Entertain</a:t>
            </a:r>
          </a:p>
          <a:p>
            <a:pPr>
              <a:lnSpc>
                <a:spcPct val="150000"/>
              </a:lnSpc>
              <a:buNone/>
            </a:pPr>
            <a:r>
              <a:rPr lang="en-US" sz="2000" dirty="0" smtClean="0">
                <a:latin typeface="Times New Roman" pitchFamily="18" charset="0"/>
                <a:cs typeface="Times New Roman" pitchFamily="18" charset="0"/>
              </a:rPr>
              <a:t>4. To Awareness</a:t>
            </a:r>
          </a:p>
          <a:p>
            <a:pPr>
              <a:lnSpc>
                <a:spcPct val="150000"/>
              </a:lnSpc>
              <a:buNone/>
            </a:pPr>
            <a:r>
              <a:rPr lang="en-US" sz="2000" dirty="0" smtClean="0">
                <a:latin typeface="Times New Roman" pitchFamily="18" charset="0"/>
                <a:cs typeface="Times New Roman" pitchFamily="18" charset="0"/>
              </a:rPr>
              <a:t>5. To Motivate</a:t>
            </a:r>
          </a:p>
          <a:p>
            <a:pPr>
              <a:lnSpc>
                <a:spcPct val="150000"/>
              </a:lnSpc>
              <a:buNone/>
            </a:pPr>
            <a:r>
              <a:rPr lang="en-US" sz="2000" dirty="0" smtClean="0">
                <a:latin typeface="Times New Roman" pitchFamily="18" charset="0"/>
                <a:cs typeface="Times New Roman" pitchFamily="18" charset="0"/>
              </a:rPr>
              <a:t>6. Cultural Promotion</a:t>
            </a:r>
          </a:p>
          <a:p>
            <a:pPr>
              <a:lnSpc>
                <a:spcPct val="150000"/>
              </a:lnSpc>
              <a:buNone/>
            </a:pPr>
            <a:r>
              <a:rPr lang="en-US" sz="2000" dirty="0" smtClean="0">
                <a:latin typeface="Times New Roman" pitchFamily="18" charset="0"/>
                <a:cs typeface="Times New Roman" pitchFamily="18" charset="0"/>
              </a:rPr>
              <a:t>7. To Integrate</a:t>
            </a:r>
          </a:p>
          <a:p>
            <a:pPr>
              <a:lnSpc>
                <a:spcPct val="150000"/>
              </a:lnSpc>
              <a:buNone/>
            </a:pPr>
            <a:r>
              <a:rPr lang="en-US" sz="2000" dirty="0" smtClean="0">
                <a:latin typeface="Times New Roman" pitchFamily="18" charset="0"/>
                <a:cs typeface="Times New Roman" pitchFamily="18" charset="0"/>
              </a:rPr>
              <a:t>8. To Advertise</a:t>
            </a:r>
          </a:p>
          <a:p>
            <a:pPr marL="109728" indent="0">
              <a:lnSpc>
                <a:spcPct val="150000"/>
              </a:lnSpc>
              <a:buNone/>
            </a:pPr>
            <a:endParaRPr lang="en-US" sz="3600" dirty="0"/>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FUNCTIONS OF TELEVISION</a:t>
            </a:r>
            <a:endParaRPr lang="en-US" sz="2400" u="sng" dirty="0">
              <a:solidFill>
                <a:srgbClr val="00B050"/>
              </a:solidFill>
              <a:effectLst/>
              <a:latin typeface="Times New Roman" pitchFamily="18" charset="0"/>
              <a:cs typeface="Times New Roman" pitchFamily="18" charset="0"/>
            </a:endParaRPr>
          </a:p>
        </p:txBody>
      </p:sp>
    </p:spTree>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6553200" cy="5148072"/>
          </a:xfrm>
        </p:spPr>
        <p:txBody>
          <a:bodyPr>
            <a:normAutofit fontScale="70000" lnSpcReduction="20000"/>
          </a:bodyPr>
          <a:lstStyle/>
          <a:p>
            <a:pPr>
              <a:lnSpc>
                <a:spcPct val="150000"/>
              </a:lnSpc>
              <a:buNone/>
            </a:pPr>
            <a:r>
              <a:rPr lang="en-US" sz="2800" dirty="0" smtClean="0">
                <a:solidFill>
                  <a:srgbClr val="0070C0"/>
                </a:solidFill>
                <a:latin typeface="Times New Roman" pitchFamily="18" charset="0"/>
                <a:cs typeface="Times New Roman" pitchFamily="18" charset="0"/>
              </a:rPr>
              <a:t>1. TO INFORM</a:t>
            </a:r>
          </a:p>
          <a:p>
            <a:pPr algn="just">
              <a:lnSpc>
                <a:spcPct val="150000"/>
              </a:lnSpc>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Information is the importance in human being every moments. Information is convey the message among the mass through the mass medium as well as news papers, radio and television in various formats including news and views. </a:t>
            </a:r>
          </a:p>
          <a:p>
            <a:pPr>
              <a:lnSpc>
                <a:spcPct val="150000"/>
              </a:lnSpc>
              <a:buNone/>
            </a:pPr>
            <a:r>
              <a:rPr lang="en-US" sz="2800" dirty="0">
                <a:solidFill>
                  <a:srgbClr val="0070C0"/>
                </a:solidFill>
                <a:latin typeface="Times New Roman" pitchFamily="18" charset="0"/>
                <a:cs typeface="Times New Roman" pitchFamily="18" charset="0"/>
              </a:rPr>
              <a:t>2. TO EDUCATE</a:t>
            </a:r>
          </a:p>
          <a:p>
            <a:pPr algn="just">
              <a:lnSpc>
                <a:spcPct val="150000"/>
              </a:lnSpc>
              <a:buNone/>
            </a:pPr>
            <a:r>
              <a:rPr lang="en-US" sz="2800" dirty="0">
                <a:latin typeface="Times New Roman" pitchFamily="18" charset="0"/>
                <a:cs typeface="Times New Roman" pitchFamily="18" charset="0"/>
              </a:rPr>
              <a:t>	Mass media is the educate various formats as such moral education by news, articles, radio talks and interviews. Print media is provided informal education in which readers as such news, articles, features and interviews etc. Radio is educated the audience  </a:t>
            </a:r>
            <a:endParaRPr lang="en-US" sz="2800" dirty="0"/>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buNone/>
            </a:pPr>
            <a:endParaRPr lang="en-US" sz="2800" dirty="0" smtClean="0">
              <a:latin typeface="Times New Roman" pitchFamily="18" charset="0"/>
              <a:cs typeface="Times New Roman" pitchFamily="18" charset="0"/>
            </a:endParaRPr>
          </a:p>
          <a:p>
            <a:pPr>
              <a:lnSpc>
                <a:spcPct val="150000"/>
              </a:lnSpc>
            </a:pPr>
            <a:endParaRPr lang="en-US" sz="3600" dirty="0"/>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FUNCTIONS OF </a:t>
            </a:r>
            <a:r>
              <a:rPr lang="en-US" sz="2400" u="sng" dirty="0">
                <a:solidFill>
                  <a:srgbClr val="00B050"/>
                </a:solidFill>
                <a:effectLst/>
                <a:latin typeface="Times New Roman" pitchFamily="18" charset="0"/>
                <a:cs typeface="Times New Roman" pitchFamily="18" charset="0"/>
              </a:rPr>
              <a:t>TELEVISION</a:t>
            </a:r>
          </a:p>
        </p:txBody>
      </p:sp>
    </p:spTree>
    <p:extLst>
      <p:ext uri="{BB962C8B-B14F-4D97-AF65-F5344CB8AC3E}">
        <p14:creationId xmlns:p14="http://schemas.microsoft.com/office/powerpoint/2010/main" val="4216960784"/>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543800" cy="4614672"/>
          </a:xfrm>
        </p:spPr>
        <p:txBody>
          <a:bodyPr>
            <a:normAutofit fontScale="70000" lnSpcReduction="20000"/>
          </a:bodyPr>
          <a:lstStyle/>
          <a:p>
            <a:pPr>
              <a:lnSpc>
                <a:spcPct val="150000"/>
              </a:lnSpc>
              <a:buNone/>
            </a:pPr>
            <a:r>
              <a:rPr lang="en-US" sz="2800" dirty="0" smtClean="0">
                <a:solidFill>
                  <a:srgbClr val="0070C0"/>
                </a:solidFill>
                <a:latin typeface="Times New Roman" pitchFamily="18" charset="0"/>
                <a:cs typeface="Times New Roman" pitchFamily="18" charset="0"/>
              </a:rPr>
              <a:t>3. TO ENTERTAIN</a:t>
            </a:r>
          </a:p>
          <a:p>
            <a:pPr algn="just">
              <a:lnSpc>
                <a:spcPct val="150000"/>
              </a:lnSpc>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Entertainment is necessity in the human being for surviving happy life. Every person want to without worry. So Stephenson’s play theory of communication defining the happy life. When you are entertaining the used of various mass medium time to time. </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nSpc>
                <a:spcPct val="150000"/>
              </a:lnSpc>
              <a:buNone/>
            </a:pPr>
            <a:r>
              <a:rPr lang="en-US" sz="2800" dirty="0">
                <a:solidFill>
                  <a:srgbClr val="0070C0"/>
                </a:solidFill>
                <a:latin typeface="Times New Roman" pitchFamily="18" charset="0"/>
                <a:cs typeface="Times New Roman" pitchFamily="18" charset="0"/>
              </a:rPr>
              <a:t>4. TO AWARENESS</a:t>
            </a:r>
          </a:p>
          <a:p>
            <a:pPr algn="just">
              <a:lnSpc>
                <a:spcPct val="150000"/>
              </a:lnSpc>
              <a:buNone/>
            </a:pPr>
            <a:r>
              <a:rPr lang="en-US" sz="2800" dirty="0">
                <a:latin typeface="Times New Roman" pitchFamily="18" charset="0"/>
                <a:cs typeface="Times New Roman" pitchFamily="18" charset="0"/>
              </a:rPr>
              <a:t>     Mass media is the tool of awaking the people for our rights, getting the solutions of problems through the news and views.  Mass media has been provided solutions of mass problems by the reporting and helps the getting justice through the reporting.</a:t>
            </a:r>
          </a:p>
          <a:p>
            <a:pPr algn="just">
              <a:lnSpc>
                <a:spcPct val="150000"/>
              </a:lnSpc>
              <a:buNone/>
            </a:pPr>
            <a:endParaRPr lang="en-US" sz="2800" dirty="0" smtClean="0">
              <a:latin typeface="Times New Roman" pitchFamily="18" charset="0"/>
              <a:cs typeface="Times New Roman" pitchFamily="18" charset="0"/>
            </a:endParaRPr>
          </a:p>
          <a:p>
            <a:pPr>
              <a:lnSpc>
                <a:spcPct val="150000"/>
              </a:lnSpc>
            </a:pPr>
            <a:endParaRPr lang="en-US" sz="3600" dirty="0"/>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FUNCTIONS OF </a:t>
            </a:r>
            <a:r>
              <a:rPr lang="en-US" sz="2400" u="sng" dirty="0">
                <a:solidFill>
                  <a:srgbClr val="00B050"/>
                </a:solidFill>
                <a:effectLst/>
                <a:latin typeface="Times New Roman" pitchFamily="18" charset="0"/>
                <a:cs typeface="Times New Roman" pitchFamily="18" charset="0"/>
              </a:rPr>
              <a:t>TELEVISION</a:t>
            </a:r>
          </a:p>
        </p:txBody>
      </p:sp>
    </p:spTree>
    <p:extLst>
      <p:ext uri="{BB962C8B-B14F-4D97-AF65-F5344CB8AC3E}">
        <p14:creationId xmlns:p14="http://schemas.microsoft.com/office/powerpoint/2010/main" val="512365433"/>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162800" cy="4614672"/>
          </a:xfrm>
        </p:spPr>
        <p:txBody>
          <a:bodyPr>
            <a:normAutofit fontScale="77500" lnSpcReduction="20000"/>
          </a:bodyPr>
          <a:lstStyle/>
          <a:p>
            <a:pPr algn="just">
              <a:lnSpc>
                <a:spcPct val="150000"/>
              </a:lnSpc>
              <a:buNone/>
            </a:pPr>
            <a:r>
              <a:rPr lang="en-US" sz="2800" dirty="0" smtClean="0">
                <a:solidFill>
                  <a:srgbClr val="0070C0"/>
                </a:solidFill>
                <a:latin typeface="Times New Roman" pitchFamily="18" charset="0"/>
                <a:cs typeface="Times New Roman" pitchFamily="18" charset="0"/>
              </a:rPr>
              <a:t>5. TO MOTIVATE</a:t>
            </a:r>
          </a:p>
          <a:p>
            <a:pPr algn="just">
              <a:lnSpc>
                <a:spcPct val="150000"/>
              </a:lnSpc>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Motivation is important in the human life for encourage the work. Media is provided the platforms for motivation various difficult situations in routine life.    </a:t>
            </a:r>
          </a:p>
          <a:p>
            <a:pPr algn="just">
              <a:lnSpc>
                <a:spcPct val="150000"/>
              </a:lnSpc>
              <a:buNone/>
            </a:pPr>
            <a:r>
              <a:rPr lang="en-US" sz="2800" dirty="0">
                <a:solidFill>
                  <a:srgbClr val="0070C0"/>
                </a:solidFill>
                <a:latin typeface="Times New Roman" pitchFamily="18" charset="0"/>
                <a:cs typeface="Times New Roman" pitchFamily="18" charset="0"/>
              </a:rPr>
              <a:t>6. CULCURAL PROMOTION</a:t>
            </a:r>
          </a:p>
          <a:p>
            <a:pPr algn="just">
              <a:lnSpc>
                <a:spcPct val="150000"/>
              </a:lnSpc>
              <a:buNone/>
            </a:pPr>
            <a:r>
              <a:rPr lang="en-US" sz="2800" dirty="0">
                <a:latin typeface="Times New Roman" pitchFamily="18" charset="0"/>
                <a:cs typeface="Times New Roman" pitchFamily="18" charset="0"/>
              </a:rPr>
              <a:t>     Mass medium is vital role play the cultural promotion all over the world. Media is promoted culture various form as such drama, T.V. serials and films etc.</a:t>
            </a:r>
          </a:p>
          <a:p>
            <a:pPr algn="just">
              <a:lnSpc>
                <a:spcPct val="150000"/>
              </a:lnSpc>
            </a:pPr>
            <a:endParaRPr lang="en-US" sz="2800" dirty="0"/>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pPr>
            <a:endParaRPr lang="en-US" sz="2800" dirty="0"/>
          </a:p>
        </p:txBody>
      </p:sp>
      <p:sp>
        <p:nvSpPr>
          <p:cNvPr id="2" name="Title 1"/>
          <p:cNvSpPr>
            <a:spLocks noGrp="1"/>
          </p:cNvSpPr>
          <p:nvPr>
            <p:ph type="title"/>
          </p:nvPr>
        </p:nvSpPr>
        <p:spPr>
          <a:xfrm>
            <a:off x="457200" y="260991"/>
            <a:ext cx="8229600" cy="1143000"/>
          </a:xfrm>
        </p:spPr>
        <p:txBody>
          <a:bodyPr>
            <a:normAutofit/>
          </a:bodyPr>
          <a:lstStyle/>
          <a:p>
            <a:r>
              <a:rPr lang="en-US" sz="2400" u="sng" dirty="0" smtClean="0">
                <a:solidFill>
                  <a:srgbClr val="00B050"/>
                </a:solidFill>
                <a:effectLst/>
                <a:latin typeface="Times New Roman" pitchFamily="18" charset="0"/>
                <a:cs typeface="Times New Roman" pitchFamily="18" charset="0"/>
              </a:rPr>
              <a:t>FUNCTIONS OF </a:t>
            </a:r>
            <a:r>
              <a:rPr lang="en-US" sz="2400" u="sng" dirty="0">
                <a:solidFill>
                  <a:srgbClr val="00B050"/>
                </a:solidFill>
                <a:effectLst/>
                <a:latin typeface="Times New Roman" pitchFamily="18" charset="0"/>
                <a:cs typeface="Times New Roman" pitchFamily="18" charset="0"/>
              </a:rPr>
              <a:t>TELEVISION</a:t>
            </a:r>
          </a:p>
        </p:txBody>
      </p:sp>
    </p:spTree>
    <p:extLst>
      <p:ext uri="{BB962C8B-B14F-4D97-AF65-F5344CB8AC3E}">
        <p14:creationId xmlns:p14="http://schemas.microsoft.com/office/powerpoint/2010/main" val="3141151520"/>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7467600" cy="4614672"/>
          </a:xfrm>
        </p:spPr>
        <p:txBody>
          <a:bodyPr>
            <a:normAutofit fontScale="92500" lnSpcReduction="10000"/>
          </a:bodyPr>
          <a:lstStyle/>
          <a:p>
            <a:pPr>
              <a:lnSpc>
                <a:spcPct val="150000"/>
              </a:lnSpc>
              <a:buNone/>
            </a:pPr>
            <a:r>
              <a:rPr lang="en-US" sz="2400" dirty="0" smtClean="0">
                <a:solidFill>
                  <a:srgbClr val="0070C0"/>
                </a:solidFill>
                <a:latin typeface="Times New Roman" pitchFamily="18" charset="0"/>
                <a:cs typeface="Times New Roman" pitchFamily="18" charset="0"/>
              </a:rPr>
              <a:t>7. TO INTEGRATE</a:t>
            </a:r>
          </a:p>
          <a:p>
            <a:pPr algn="just">
              <a:lnSpc>
                <a:spcPct val="150000"/>
              </a:lnSpc>
              <a:buNone/>
            </a:pPr>
            <a:r>
              <a:rPr lang="en-US" sz="28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Most important role of media is integrated the peoples. Media is the organized the peoples through the news and views for maintaining the peace and security in all over world. </a:t>
            </a:r>
          </a:p>
          <a:p>
            <a:pPr algn="just">
              <a:lnSpc>
                <a:spcPct val="150000"/>
              </a:lnSpc>
              <a:buNone/>
            </a:pPr>
            <a:r>
              <a:rPr lang="en-US" sz="2400" dirty="0">
                <a:solidFill>
                  <a:srgbClr val="0070C0"/>
                </a:solidFill>
                <a:latin typeface="Times New Roman" pitchFamily="18" charset="0"/>
                <a:cs typeface="Times New Roman" pitchFamily="18" charset="0"/>
              </a:rPr>
              <a:t>6. </a:t>
            </a:r>
            <a:r>
              <a:rPr lang="en-US" sz="2400" dirty="0" smtClean="0">
                <a:solidFill>
                  <a:srgbClr val="0070C0"/>
                </a:solidFill>
                <a:latin typeface="Times New Roman" pitchFamily="18" charset="0"/>
                <a:cs typeface="Times New Roman" pitchFamily="18" charset="0"/>
              </a:rPr>
              <a:t>CULTURAL </a:t>
            </a:r>
            <a:r>
              <a:rPr lang="en-US" sz="2400" dirty="0">
                <a:solidFill>
                  <a:srgbClr val="0070C0"/>
                </a:solidFill>
                <a:latin typeface="Times New Roman" pitchFamily="18" charset="0"/>
                <a:cs typeface="Times New Roman" pitchFamily="18" charset="0"/>
              </a:rPr>
              <a:t>PROMOTION</a:t>
            </a:r>
          </a:p>
          <a:p>
            <a:pPr algn="just">
              <a:lnSpc>
                <a:spcPct val="150000"/>
              </a:lnSpc>
              <a:buNone/>
            </a:pPr>
            <a:r>
              <a:rPr lang="en-US" sz="2400" dirty="0">
                <a:latin typeface="Times New Roman" pitchFamily="18" charset="0"/>
                <a:cs typeface="Times New Roman" pitchFamily="18" charset="0"/>
              </a:rPr>
              <a:t>     Mass medium is vital role play the cultural promotion all over the world. Media is promoted culture various form as such drama, T.V. serials and films etc.</a:t>
            </a:r>
          </a:p>
          <a:p>
            <a:pPr algn="just">
              <a:lnSpc>
                <a:spcPct val="150000"/>
              </a:lnSpc>
            </a:pPr>
            <a:endParaRPr lang="en-US" sz="2800" dirty="0"/>
          </a:p>
          <a:p>
            <a:pPr algn="just">
              <a:lnSpc>
                <a:spcPct val="150000"/>
              </a:lnSpc>
              <a:buNone/>
            </a:pPr>
            <a:endParaRPr lang="en-US" sz="2800" dirty="0" smtClean="0">
              <a:latin typeface="Times New Roman" pitchFamily="18" charset="0"/>
              <a:cs typeface="Times New Roman" pitchFamily="18" charset="0"/>
            </a:endParaRPr>
          </a:p>
          <a:p>
            <a:pPr algn="just">
              <a:lnSpc>
                <a:spcPct val="150000"/>
              </a:lnSpc>
            </a:pPr>
            <a:endParaRPr lang="en-US" sz="3600" dirty="0"/>
          </a:p>
        </p:txBody>
      </p:sp>
      <p:sp>
        <p:nvSpPr>
          <p:cNvPr id="2" name="Title 1"/>
          <p:cNvSpPr>
            <a:spLocks noGrp="1"/>
          </p:cNvSpPr>
          <p:nvPr>
            <p:ph type="title"/>
          </p:nvPr>
        </p:nvSpPr>
        <p:spPr/>
        <p:txBody>
          <a:bodyPr>
            <a:normAutofit/>
          </a:bodyPr>
          <a:lstStyle/>
          <a:p>
            <a:r>
              <a:rPr lang="en-US" sz="2400" u="sng" dirty="0" smtClean="0">
                <a:solidFill>
                  <a:srgbClr val="00B050"/>
                </a:solidFill>
                <a:effectLst/>
                <a:latin typeface="Times New Roman" pitchFamily="18" charset="0"/>
                <a:cs typeface="Times New Roman" pitchFamily="18" charset="0"/>
              </a:rPr>
              <a:t>FUNCTIONS OF </a:t>
            </a:r>
            <a:r>
              <a:rPr lang="en-US" sz="2400" u="sng" dirty="0">
                <a:solidFill>
                  <a:srgbClr val="00B050"/>
                </a:solidFill>
                <a:effectLst/>
                <a:latin typeface="Times New Roman" pitchFamily="18" charset="0"/>
                <a:cs typeface="Times New Roman" pitchFamily="18" charset="0"/>
              </a:rPr>
              <a:t>TELEVISION</a:t>
            </a:r>
          </a:p>
        </p:txBody>
      </p:sp>
    </p:spTree>
    <p:extLst>
      <p:ext uri="{BB962C8B-B14F-4D97-AF65-F5344CB8AC3E}">
        <p14:creationId xmlns:p14="http://schemas.microsoft.com/office/powerpoint/2010/main" val="3795304222"/>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ctr"/>
            <a:r>
              <a:rPr lang="en-US" sz="3200" dirty="0" smtClean="0">
                <a:solidFill>
                  <a:srgbClr val="0070C0"/>
                </a:solidFill>
                <a:latin typeface="Times New Roman" pitchFamily="18" charset="0"/>
                <a:cs typeface="Times New Roman" pitchFamily="18" charset="0"/>
              </a:rPr>
              <a:t>THANK YOU ALL</a:t>
            </a:r>
            <a:endParaRPr lang="en-US" sz="32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240190154"/>
      </p:ext>
    </p:extLst>
  </p:cSld>
  <p:clrMapOvr>
    <a:masterClrMapping/>
  </p:clrMapOvr>
  <p:transition spd="slow" advClick="0" advTm="30000">
    <p:split orient="ver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TotalTime>
  <Words>85</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Calibri</vt:lpstr>
      <vt:lpstr>Kruti Dev 011</vt:lpstr>
      <vt:lpstr>Lucida Sans Unicode</vt:lpstr>
      <vt:lpstr>Times New Roman</vt:lpstr>
      <vt:lpstr>Verdana</vt:lpstr>
      <vt:lpstr>Wingdings 2</vt:lpstr>
      <vt:lpstr>Wingdings 3</vt:lpstr>
      <vt:lpstr>Concourse</vt:lpstr>
      <vt:lpstr>PowerPoint Presentation</vt:lpstr>
      <vt:lpstr>FUNCTIONS OF TELEVISION</vt:lpstr>
      <vt:lpstr>FUNCTIONS OF TELEVISION</vt:lpstr>
      <vt:lpstr>FUNCTIONS OF TELEVISION</vt:lpstr>
      <vt:lpstr>FUNCTIONS OF TELEVISION</vt:lpstr>
      <vt:lpstr>FUNCTIONS OF TELEVISION</vt:lpstr>
      <vt:lpstr>THANK YOU 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7’C OF COMMUNICATION</dc:title>
  <dc:creator>acer</dc:creator>
  <cp:lastModifiedBy>Microsoft account</cp:lastModifiedBy>
  <cp:revision>352</cp:revision>
  <dcterms:created xsi:type="dcterms:W3CDTF">2012-07-25T13:20:28Z</dcterms:created>
  <dcterms:modified xsi:type="dcterms:W3CDTF">2022-10-12T10:53:26Z</dcterms:modified>
</cp:coreProperties>
</file>