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76" r:id="rId2"/>
    <p:sldId id="282" r:id="rId3"/>
    <p:sldId id="267" r:id="rId4"/>
    <p:sldId id="295" r:id="rId5"/>
    <p:sldId id="268" r:id="rId6"/>
    <p:sldId id="269" r:id="rId7"/>
    <p:sldId id="296"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F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109" d="100"/>
          <a:sy n="109" d="100"/>
        </p:scale>
        <p:origin x="16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4198C-4227-4F4A-9C19-A3A953016B78}" type="datetimeFigureOut">
              <a:rPr lang="en-US" smtClean="0"/>
              <a:pPr/>
              <a:t>10/12/2022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9AAB6-39D2-48F2-AC63-1BF923216EA8}" type="slidenum">
              <a:rPr lang="en-US" smtClean="0"/>
              <a:pPr/>
              <a:t>‹#›</a:t>
            </a:fld>
            <a:endParaRPr lang="en-US"/>
          </a:p>
        </p:txBody>
      </p:sp>
    </p:spTree>
    <p:extLst>
      <p:ext uri="{BB962C8B-B14F-4D97-AF65-F5344CB8AC3E}">
        <p14:creationId xmlns:p14="http://schemas.microsoft.com/office/powerpoint/2010/main" val="150282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DC5133-2D45-478E-80D3-14A002E23BF8}" type="datetimeFigureOut">
              <a:rPr lang="en-US" smtClean="0"/>
              <a:pPr/>
              <a:t>10/12/2022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CCD488-2D03-42F9-A800-559371C0D6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CCD488-2D03-42F9-A800-559371C0D63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DC5133-2D45-478E-80D3-14A002E23BF8}" type="datetimeFigureOut">
              <a:rPr lang="en-US" smtClean="0"/>
              <a:pPr/>
              <a:t>10/12/2022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CCD488-2D03-42F9-A800-559371C0D6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324600"/>
          </a:xfrm>
        </p:spPr>
        <p:txBody>
          <a:bodyPr>
            <a:normAutofit/>
          </a:bodyPr>
          <a:lstStyle/>
          <a:p>
            <a:pPr marL="109728" indent="0">
              <a:buNone/>
            </a:pPr>
            <a:endParaRPr lang="en-US" dirty="0">
              <a:latin typeface="Times New Roman" panose="02020603050405020304" pitchFamily="18" charset="0"/>
              <a:cs typeface="Times New Roman" panose="02020603050405020304" pitchFamily="18" charset="0"/>
            </a:endParaRPr>
          </a:p>
          <a:p>
            <a:pPr marL="109728" indent="0" algn="ctr">
              <a:lnSpc>
                <a:spcPct val="150000"/>
              </a:lnSpc>
              <a:buNone/>
            </a:pPr>
            <a:r>
              <a:rPr lang="en-US" sz="4000" b="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TV JOURNALISM</a:t>
            </a:r>
          </a:p>
          <a:p>
            <a:pPr marL="109728" indent="0" algn="r">
              <a:buNone/>
            </a:pPr>
            <a:endParaRPr lang="en-US" dirty="0" smtClean="0">
              <a:latin typeface="Times New Roman" panose="02020603050405020304" pitchFamily="18" charset="0"/>
              <a:cs typeface="Times New Roman" panose="02020603050405020304" pitchFamily="18" charset="0"/>
            </a:endParaRPr>
          </a:p>
          <a:p>
            <a:pPr marL="109728" indent="0" algn="r">
              <a:buNone/>
            </a:pPr>
            <a:endParaRPr lang="en-US" dirty="0">
              <a:latin typeface="Times New Roman" panose="02020603050405020304" pitchFamily="18" charset="0"/>
              <a:cs typeface="Times New Roman" panose="02020603050405020304" pitchFamily="18" charset="0"/>
            </a:endParaRPr>
          </a:p>
          <a:p>
            <a:pPr marL="109728" indent="0" algn="ctr">
              <a:buNone/>
            </a:pP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cs typeface="Times New Roman" panose="02020603050405020304" pitchFamily="18" charset="0"/>
              </a:rPr>
              <a:t>By-</a:t>
            </a:r>
          </a:p>
          <a:p>
            <a:pPr marL="109728" indent="0" algn="ctr">
              <a:buNone/>
            </a:pP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cs typeface="Times New Roman" panose="02020603050405020304" pitchFamily="18" charset="0"/>
              </a:rPr>
              <a:t>Dr. Rashmi Gautam</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Assistant Professor,</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DJMC,</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 CSJMU Kanpur</a:t>
            </a:r>
          </a:p>
          <a:p>
            <a:pPr marL="109728" indent="0" algn="r">
              <a:buNone/>
            </a:pPr>
            <a:endParaRPr lang="en-US" sz="3600" b="1" dirty="0" smtClean="0">
              <a:latin typeface="Times New Roman" panose="02020603050405020304" pitchFamily="18" charset="0"/>
              <a:cs typeface="Times New Roman" panose="02020603050405020304" pitchFamily="18"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pPr marL="109728" indent="0">
              <a:buNone/>
            </a:pPr>
            <a:endParaRPr lang="en-US" dirty="0">
              <a:latin typeface="Kruti Dev 011" panose="00000700000000000000" pitchFamily="2" charset="0"/>
            </a:endParaRPr>
          </a:p>
        </p:txBody>
      </p:sp>
    </p:spTree>
    <p:extLst>
      <p:ext uri="{BB962C8B-B14F-4D97-AF65-F5344CB8AC3E}">
        <p14:creationId xmlns:p14="http://schemas.microsoft.com/office/powerpoint/2010/main" val="1722254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normAutofit fontScale="92500" lnSpcReduction="10000"/>
          </a:bodyPr>
          <a:lstStyle/>
          <a:p>
            <a:pPr marL="109728" indent="0">
              <a:buNone/>
            </a:pPr>
            <a:endParaRPr lang="en-US" dirty="0">
              <a:latin typeface="Times New Roman" panose="02020603050405020304" pitchFamily="18" charset="0"/>
              <a:cs typeface="Times New Roman" panose="02020603050405020304" pitchFamily="18" charset="0"/>
            </a:endParaRPr>
          </a:p>
          <a:p>
            <a:pPr marL="109728" indent="0">
              <a:buNone/>
            </a:pPr>
            <a:r>
              <a:rPr lang="en-US" sz="3600" b="1" u="sng" dirty="0" smtClean="0">
                <a:solidFill>
                  <a:srgbClr val="00B050"/>
                </a:solidFill>
                <a:latin typeface="Times New Roman" panose="02020603050405020304" pitchFamily="18" charset="0"/>
                <a:cs typeface="Times New Roman" panose="02020603050405020304" pitchFamily="18" charset="0"/>
              </a:rPr>
              <a:t>Evolution and Development of Television</a:t>
            </a:r>
          </a:p>
          <a:p>
            <a:pPr marL="109728" indent="0">
              <a:buNone/>
            </a:pPr>
            <a:endParaRPr lang="en-US" sz="3600" dirty="0" smtClean="0">
              <a:latin typeface="Times New Roman" panose="02020603050405020304" pitchFamily="18" charset="0"/>
              <a:cs typeface="Times New Roman" panose="02020603050405020304" pitchFamily="18" charset="0"/>
            </a:endParaRPr>
          </a:p>
          <a:p>
            <a:pPr>
              <a:lnSpc>
                <a:spcPct val="150000"/>
              </a:lnSpc>
              <a:spcBef>
                <a:spcPts val="0"/>
              </a:spcBef>
            </a:pPr>
            <a:r>
              <a:rPr lang="en-US" sz="2200" dirty="0">
                <a:latin typeface="Times New Roman" panose="02020603050405020304" pitchFamily="18" charset="0"/>
                <a:cs typeface="Times New Roman" panose="02020603050405020304" pitchFamily="18" charset="0"/>
              </a:rPr>
              <a:t>Radio, print and cinema were already there before the arrival of television. </a:t>
            </a:r>
            <a:endParaRPr lang="en-US" sz="2200" dirty="0" smtClean="0">
              <a:latin typeface="Times New Roman" panose="02020603050405020304" pitchFamily="18" charset="0"/>
              <a:cs typeface="Times New Roman" panose="02020603050405020304" pitchFamily="18" charset="0"/>
            </a:endParaRPr>
          </a:p>
          <a:p>
            <a:pPr>
              <a:lnSpc>
                <a:spcPct val="150000"/>
              </a:lnSpc>
              <a:spcBef>
                <a:spcPts val="0"/>
              </a:spcBef>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idea of television existed long before the actual invention of television. </a:t>
            </a:r>
            <a:endParaRPr lang="en-US" sz="2200" dirty="0" smtClean="0">
              <a:latin typeface="Times New Roman" panose="02020603050405020304" pitchFamily="18" charset="0"/>
              <a:cs typeface="Times New Roman" panose="02020603050405020304" pitchFamily="18" charset="0"/>
            </a:endParaRPr>
          </a:p>
          <a:p>
            <a:pPr>
              <a:lnSpc>
                <a:spcPct val="150000"/>
              </a:lnSpc>
              <a:spcBef>
                <a:spcPts val="0"/>
              </a:spcBef>
            </a:pPr>
            <a:r>
              <a:rPr lang="en-US" sz="2200" dirty="0" smtClean="0">
                <a:latin typeface="Times New Roman" panose="02020603050405020304" pitchFamily="18" charset="0"/>
                <a:cs typeface="Times New Roman" panose="02020603050405020304" pitchFamily="18" charset="0"/>
              </a:rPr>
              <a:t>Several </a:t>
            </a:r>
            <a:r>
              <a:rPr lang="en-US" sz="2200" dirty="0">
                <a:latin typeface="Times New Roman" panose="02020603050405020304" pitchFamily="18" charset="0"/>
                <a:cs typeface="Times New Roman" panose="02020603050405020304" pitchFamily="18" charset="0"/>
              </a:rPr>
              <a:t>inventors were working on the creation of a technology which could transmit sound as well as </a:t>
            </a:r>
            <a:r>
              <a:rPr lang="en-US" sz="2200" dirty="0" smtClean="0">
                <a:latin typeface="Times New Roman" panose="02020603050405020304" pitchFamily="18" charset="0"/>
                <a:cs typeface="Times New Roman" panose="02020603050405020304" pitchFamily="18" charset="0"/>
              </a:rPr>
              <a:t>visuals.</a:t>
            </a:r>
          </a:p>
          <a:p>
            <a:pPr algn="just">
              <a:lnSpc>
                <a:spcPct val="150000"/>
              </a:lnSpc>
              <a:spcBef>
                <a:spcPts val="0"/>
              </a:spcBef>
            </a:pPr>
            <a:r>
              <a:rPr lang="en-US" sz="1900" b="1" dirty="0">
                <a:latin typeface="Times New Roman" panose="02020603050405020304" pitchFamily="18" charset="0"/>
                <a:cs typeface="Times New Roman" panose="02020603050405020304" pitchFamily="18" charset="0"/>
              </a:rPr>
              <a:t>John Baird </a:t>
            </a:r>
            <a:r>
              <a:rPr lang="en-US" sz="1900" dirty="0">
                <a:latin typeface="Times New Roman" panose="02020603050405020304" pitchFamily="18" charset="0"/>
                <a:cs typeface="Times New Roman" panose="02020603050405020304" pitchFamily="18" charset="0"/>
              </a:rPr>
              <a:t>is generally regarded as the </a:t>
            </a:r>
            <a:r>
              <a:rPr lang="en-US" sz="1900" b="1" dirty="0">
                <a:latin typeface="Times New Roman" panose="02020603050405020304" pitchFamily="18" charset="0"/>
                <a:cs typeface="Times New Roman" panose="02020603050405020304" pitchFamily="18" charset="0"/>
              </a:rPr>
              <a:t>father of television</a:t>
            </a:r>
            <a:r>
              <a:rPr lang="en-US" sz="1900" dirty="0">
                <a:latin typeface="Times New Roman" panose="02020603050405020304" pitchFamily="18" charset="0"/>
                <a:cs typeface="Times New Roman" panose="02020603050405020304" pitchFamily="18" charset="0"/>
              </a:rPr>
              <a:t>. British Broadcasting Corporation </a:t>
            </a:r>
            <a:r>
              <a:rPr lang="en-US" sz="1900" b="1" dirty="0">
                <a:latin typeface="Times New Roman" panose="02020603050405020304" pitchFamily="18" charset="0"/>
                <a:cs typeface="Times New Roman" panose="02020603050405020304" pitchFamily="18" charset="0"/>
              </a:rPr>
              <a:t>(BBC) </a:t>
            </a:r>
            <a:r>
              <a:rPr lang="en-US" sz="1900" dirty="0">
                <a:latin typeface="Times New Roman" panose="02020603050405020304" pitchFamily="18" charset="0"/>
                <a:cs typeface="Times New Roman" panose="02020603050405020304" pitchFamily="18" charset="0"/>
              </a:rPr>
              <a:t>of Britain began the first television service in </a:t>
            </a:r>
            <a:r>
              <a:rPr lang="en-US" sz="1900" b="1" dirty="0">
                <a:latin typeface="Times New Roman" panose="02020603050405020304" pitchFamily="18" charset="0"/>
                <a:cs typeface="Times New Roman" panose="02020603050405020304" pitchFamily="18" charset="0"/>
              </a:rPr>
              <a:t>1936. </a:t>
            </a:r>
            <a:endParaRPr lang="en-US" sz="1900" b="1"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en-US" sz="1900" dirty="0" smtClean="0">
                <a:latin typeface="Times New Roman" panose="02020603050405020304" pitchFamily="18" charset="0"/>
                <a:cs typeface="Times New Roman" panose="02020603050405020304" pitchFamily="18" charset="0"/>
              </a:rPr>
              <a:t>If </a:t>
            </a:r>
            <a:r>
              <a:rPr lang="en-US" sz="1900" dirty="0">
                <a:latin typeface="Times New Roman" panose="02020603050405020304" pitchFamily="18" charset="0"/>
                <a:cs typeface="Times New Roman" panose="02020603050405020304" pitchFamily="18" charset="0"/>
              </a:rPr>
              <a:t>you have a satellite or cable </a:t>
            </a:r>
            <a:r>
              <a:rPr lang="en-US" sz="2100" dirty="0">
                <a:latin typeface="Times New Roman" panose="02020603050405020304" pitchFamily="18" charset="0"/>
                <a:cs typeface="Times New Roman" panose="02020603050405020304" pitchFamily="18" charset="0"/>
              </a:rPr>
              <a:t>connection, you will be able to watch BBC, the world’s oldest television broadcaster. By </a:t>
            </a:r>
            <a:r>
              <a:rPr lang="en-US" sz="2100" b="1" dirty="0">
                <a:latin typeface="Times New Roman" panose="02020603050405020304" pitchFamily="18" charset="0"/>
                <a:cs typeface="Times New Roman" panose="02020603050405020304" pitchFamily="18" charset="0"/>
              </a:rPr>
              <a:t>1939,</a:t>
            </a:r>
            <a:r>
              <a:rPr lang="en-US" sz="2100" dirty="0">
                <a:latin typeface="Times New Roman" panose="02020603050405020304" pitchFamily="18" charset="0"/>
                <a:cs typeface="Times New Roman" panose="02020603050405020304" pitchFamily="18" charset="0"/>
              </a:rPr>
              <a:t> television broadcasts began in the </a:t>
            </a:r>
            <a:r>
              <a:rPr lang="en-US" sz="2100" b="1" dirty="0">
                <a:latin typeface="Times New Roman" panose="02020603050405020304" pitchFamily="18" charset="0"/>
                <a:cs typeface="Times New Roman" panose="02020603050405020304" pitchFamily="18" charset="0"/>
              </a:rPr>
              <a:t>United States </a:t>
            </a:r>
            <a:r>
              <a:rPr lang="en-US" sz="2100" dirty="0">
                <a:latin typeface="Times New Roman" panose="02020603050405020304" pitchFamily="18" charset="0"/>
                <a:cs typeface="Times New Roman" panose="02020603050405020304" pitchFamily="18" charset="0"/>
              </a:rPr>
              <a:t>also. </a:t>
            </a:r>
            <a:endParaRPr lang="en-US" sz="21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en-US" sz="2100" dirty="0" smtClean="0">
                <a:latin typeface="Times New Roman" panose="02020603050405020304" pitchFamily="18" charset="0"/>
                <a:cs typeface="Times New Roman" panose="02020603050405020304" pitchFamily="18" charset="0"/>
              </a:rPr>
              <a:t>These </a:t>
            </a:r>
            <a:r>
              <a:rPr lang="en-US" sz="2100" dirty="0">
                <a:latin typeface="Times New Roman" panose="02020603050405020304" pitchFamily="18" charset="0"/>
                <a:cs typeface="Times New Roman" panose="02020603050405020304" pitchFamily="18" charset="0"/>
              </a:rPr>
              <a:t>two countries were clearly ahead in the race. Other countries began television broadcasting on a wide scale only by the </a:t>
            </a:r>
            <a:r>
              <a:rPr lang="en-US" sz="2100" b="1" dirty="0">
                <a:latin typeface="Times New Roman" panose="02020603050405020304" pitchFamily="18" charset="0"/>
                <a:cs typeface="Times New Roman" panose="02020603050405020304" pitchFamily="18" charset="0"/>
              </a:rPr>
              <a:t>1950s</a:t>
            </a:r>
            <a:endParaRPr lang="en-US" sz="2100" b="1" dirty="0" smtClean="0">
              <a:latin typeface="Times New Roman" panose="02020603050405020304" pitchFamily="18" charset="0"/>
              <a:cs typeface="Times New Roman" panose="02020603050405020304" pitchFamily="18"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endParaRPr lang="en-US" dirty="0">
              <a:latin typeface="Kruti Dev 011" panose="00000700000000000000" pitchFamily="2" charset="0"/>
            </a:endParaRPr>
          </a:p>
        </p:txBody>
      </p:sp>
    </p:spTree>
    <p:extLst>
      <p:ext uri="{BB962C8B-B14F-4D97-AF65-F5344CB8AC3E}">
        <p14:creationId xmlns:p14="http://schemas.microsoft.com/office/powerpoint/2010/main" val="2691151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848600" cy="4919472"/>
          </a:xfrm>
        </p:spPr>
        <p:txBody>
          <a:bodyPr>
            <a:normAutofit fontScale="85000" lnSpcReduction="10000"/>
          </a:bodyPr>
          <a:lstStyle/>
          <a:p>
            <a:pPr algn="just">
              <a:lnSpc>
                <a:spcPct val="150000"/>
              </a:lnSpc>
            </a:pPr>
            <a:r>
              <a:rPr lang="en-US" sz="1800" dirty="0">
                <a:latin typeface="Times New Roman" panose="02020603050405020304" pitchFamily="18" charset="0"/>
                <a:cs typeface="Times New Roman" panose="02020603050405020304" pitchFamily="18" charset="0"/>
              </a:rPr>
              <a:t>The early television broadcasts were all black and white. The first successful programme in colour was transmitted by </a:t>
            </a:r>
            <a:r>
              <a:rPr lang="en-US" sz="1800" b="1" dirty="0">
                <a:latin typeface="Times New Roman" panose="02020603050405020304" pitchFamily="18" charset="0"/>
                <a:cs typeface="Times New Roman" panose="02020603050405020304" pitchFamily="18" charset="0"/>
              </a:rPr>
              <a:t>Columbia Broadcasting System </a:t>
            </a:r>
            <a:r>
              <a:rPr lang="en-US" sz="1800" dirty="0">
                <a:latin typeface="Times New Roman" panose="02020603050405020304" pitchFamily="18" charset="0"/>
                <a:cs typeface="Times New Roman" panose="02020603050405020304" pitchFamily="18" charset="0"/>
              </a:rPr>
              <a:t>(CBS) in USA in </a:t>
            </a:r>
            <a:r>
              <a:rPr lang="en-US" sz="1800" b="1" dirty="0">
                <a:latin typeface="Times New Roman" panose="02020603050405020304" pitchFamily="18" charset="0"/>
                <a:cs typeface="Times New Roman" panose="02020603050405020304" pitchFamily="18" charset="0"/>
              </a:rPr>
              <a:t>1953</a:t>
            </a:r>
            <a:r>
              <a:rPr lang="en-US" sz="1800" dirty="0">
                <a:latin typeface="Times New Roman" panose="02020603050405020304" pitchFamily="18" charset="0"/>
                <a:cs typeface="Times New Roman" panose="02020603050405020304" pitchFamily="18" charset="0"/>
              </a:rPr>
              <a:t>. The television set became one of the important mediums of entertainment with the advent of several popular shows. Television gradually matured as a medium during the next two decades</a:t>
            </a:r>
            <a:r>
              <a:rPr lang="en-US" sz="1800" dirty="0" smtClean="0">
                <a:latin typeface="Times New Roman" panose="02020603050405020304" pitchFamily="18" charset="0"/>
                <a:cs typeface="Times New Roman" panose="02020603050405020304" pitchFamily="18" charset="0"/>
              </a:rPr>
              <a:t>.</a:t>
            </a:r>
          </a:p>
          <a:p>
            <a:pPr algn="just">
              <a:lnSpc>
                <a:spcPct val="150000"/>
              </a:lnSpc>
            </a:pPr>
            <a:r>
              <a:rPr lang="en-US" sz="1800" b="1" dirty="0" smtClean="0">
                <a:latin typeface="Times New Roman" panose="02020603050405020304" pitchFamily="18" charset="0"/>
                <a:cs typeface="Times New Roman" panose="02020603050405020304" pitchFamily="18" charset="0"/>
              </a:rPr>
              <a:t>1936-</a:t>
            </a:r>
            <a:r>
              <a:rPr lang="en-US" sz="1800" dirty="0" smtClean="0">
                <a:latin typeface="Times New Roman" panose="02020603050405020304" pitchFamily="18" charset="0"/>
                <a:cs typeface="Times New Roman" panose="02020603050405020304" pitchFamily="18" charset="0"/>
              </a:rPr>
              <a:t>British Broadcasting </a:t>
            </a:r>
            <a:r>
              <a:rPr lang="en-US" sz="1800" dirty="0">
                <a:latin typeface="Times New Roman" panose="02020603050405020304" pitchFamily="18" charset="0"/>
                <a:cs typeface="Times New Roman" panose="02020603050405020304" pitchFamily="18" charset="0"/>
              </a:rPr>
              <a:t>Corporation (BBC) of Britain began the first television service of the world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b="1" dirty="0" smtClean="0">
                <a:latin typeface="Times New Roman" panose="02020603050405020304" pitchFamily="18" charset="0"/>
                <a:cs typeface="Times New Roman" panose="02020603050405020304" pitchFamily="18" charset="0"/>
              </a:rPr>
              <a:t>1939</a:t>
            </a:r>
            <a:r>
              <a:rPr lang="en-US" sz="1800" dirty="0" smtClean="0">
                <a:latin typeface="Times New Roman" panose="02020603050405020304" pitchFamily="18" charset="0"/>
                <a:cs typeface="Times New Roman" panose="02020603050405020304" pitchFamily="18" charset="0"/>
              </a:rPr>
              <a:t>-Television </a:t>
            </a:r>
            <a:r>
              <a:rPr lang="en-US" sz="1800" dirty="0">
                <a:latin typeface="Times New Roman" panose="02020603050405020304" pitchFamily="18" charset="0"/>
                <a:cs typeface="Times New Roman" panose="02020603050405020304" pitchFamily="18" charset="0"/>
              </a:rPr>
              <a:t>broadcasts began in US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b="1" dirty="0" smtClean="0">
                <a:latin typeface="Times New Roman" panose="02020603050405020304" pitchFamily="18" charset="0"/>
                <a:cs typeface="Times New Roman" panose="02020603050405020304" pitchFamily="18" charset="0"/>
              </a:rPr>
              <a:t>1950s </a:t>
            </a:r>
            <a:r>
              <a:rPr lang="en-US" sz="1800" dirty="0" smtClean="0">
                <a:latin typeface="Times New Roman" panose="02020603050405020304" pitchFamily="18" charset="0"/>
                <a:cs typeface="Times New Roman" panose="02020603050405020304" pitchFamily="18" charset="0"/>
              </a:rPr>
              <a:t>-Other </a:t>
            </a:r>
            <a:r>
              <a:rPr lang="en-US" sz="1800" dirty="0">
                <a:latin typeface="Times New Roman" panose="02020603050405020304" pitchFamily="18" charset="0"/>
                <a:cs typeface="Times New Roman" panose="02020603050405020304" pitchFamily="18" charset="0"/>
              </a:rPr>
              <a:t>countries began television broadcasting on a wide scale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b="1" dirty="0" smtClean="0">
                <a:latin typeface="Times New Roman" panose="02020603050405020304" pitchFamily="18" charset="0"/>
                <a:cs typeface="Times New Roman" panose="02020603050405020304" pitchFamily="18" charset="0"/>
              </a:rPr>
              <a:t>1953</a:t>
            </a: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first successful programme in colour was transmitted by CBS in </a:t>
            </a:r>
            <a:r>
              <a:rPr lang="en-US" sz="1800" dirty="0" smtClean="0">
                <a:latin typeface="Times New Roman" panose="02020603050405020304" pitchFamily="18" charset="0"/>
                <a:cs typeface="Times New Roman" panose="02020603050405020304" pitchFamily="18" charset="0"/>
              </a:rPr>
              <a:t>USA</a:t>
            </a:r>
          </a:p>
          <a:p>
            <a:pPr algn="just">
              <a:lnSpc>
                <a:spcPct val="150000"/>
              </a:lnSpc>
            </a:pPr>
            <a:r>
              <a:rPr lang="en-US" sz="1800" dirty="0">
                <a:latin typeface="Times New Roman" panose="02020603050405020304" pitchFamily="18" charset="0"/>
                <a:cs typeface="Times New Roman" panose="02020603050405020304" pitchFamily="18" charset="0"/>
              </a:rPr>
              <a:t>In today’s world, television has become one of the most powerful means of mass communication. It can impart </a:t>
            </a:r>
            <a:r>
              <a:rPr lang="en-US" sz="1800" b="1" dirty="0" smtClean="0">
                <a:latin typeface="Times New Roman" panose="02020603050405020304" pitchFamily="18" charset="0"/>
                <a:cs typeface="Times New Roman" panose="02020603050405020304" pitchFamily="18" charset="0"/>
              </a:rPr>
              <a:t>Education, Information </a:t>
            </a:r>
            <a:r>
              <a:rPr lang="en-US" sz="1800" dirty="0" smtClean="0">
                <a:latin typeface="Times New Roman" panose="02020603050405020304" pitchFamily="18" charset="0"/>
                <a:cs typeface="Times New Roman" panose="02020603050405020304" pitchFamily="18" charset="0"/>
              </a:rPr>
              <a:t>And </a:t>
            </a:r>
            <a:r>
              <a:rPr lang="en-US" sz="1800" b="1" dirty="0" smtClean="0">
                <a:latin typeface="Times New Roman" panose="02020603050405020304" pitchFamily="18" charset="0"/>
                <a:cs typeface="Times New Roman" panose="02020603050405020304" pitchFamily="18" charset="0"/>
              </a:rPr>
              <a:t>Entertainment</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Television has become an integral part of our lives. In the next section you will learn about the of history of television in India</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60990"/>
            <a:ext cx="7848600" cy="1143000"/>
          </a:xfrm>
        </p:spPr>
        <p:txBody>
          <a:bodyPr>
            <a:normAutofit/>
          </a:bodyPr>
          <a:lstStyle/>
          <a:p>
            <a:r>
              <a:rPr lang="en-US" sz="2400" u="sng" dirty="0" smtClean="0">
                <a:solidFill>
                  <a:srgbClr val="00B050"/>
                </a:solidFill>
                <a:effectLst/>
                <a:latin typeface="Times New Roman" pitchFamily="18" charset="0"/>
                <a:cs typeface="Times New Roman" pitchFamily="18" charset="0"/>
              </a:rPr>
              <a:t>Television Broadcasting</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001000" cy="4919472"/>
          </a:xfrm>
        </p:spPr>
        <p:txBody>
          <a:bodyPr>
            <a:normAutofit fontScale="92500" lnSpcReduction="10000"/>
          </a:bodyPr>
          <a:lstStyle/>
          <a:p>
            <a:pPr algn="just">
              <a:lnSpc>
                <a:spcPct val="150000"/>
              </a:lnSpc>
            </a:pPr>
            <a:r>
              <a:rPr lang="en-US" sz="1800" dirty="0" smtClean="0">
                <a:latin typeface="Times New Roman" panose="02020603050405020304" pitchFamily="18" charset="0"/>
                <a:cs typeface="Times New Roman" panose="02020603050405020304" pitchFamily="18" charset="0"/>
              </a:rPr>
              <a:t>Television </a:t>
            </a:r>
            <a:r>
              <a:rPr lang="en-US" sz="1800" dirty="0">
                <a:latin typeface="Times New Roman" panose="02020603050405020304" pitchFamily="18" charset="0"/>
                <a:cs typeface="Times New Roman" panose="02020603050405020304" pitchFamily="18" charset="0"/>
              </a:rPr>
              <a:t>began in India on </a:t>
            </a:r>
            <a:r>
              <a:rPr lang="en-US" sz="1800" b="1" dirty="0">
                <a:latin typeface="Times New Roman" panose="02020603050405020304" pitchFamily="18" charset="0"/>
                <a:cs typeface="Times New Roman" panose="02020603050405020304" pitchFamily="18" charset="0"/>
              </a:rPr>
              <a:t>15th September 1959 </a:t>
            </a:r>
            <a:r>
              <a:rPr lang="en-US" sz="1800" dirty="0">
                <a:latin typeface="Times New Roman" panose="02020603050405020304" pitchFamily="18" charset="0"/>
                <a:cs typeface="Times New Roman" panose="02020603050405020304" pitchFamily="18" charset="0"/>
              </a:rPr>
              <a:t>as an experiment. There were only </a:t>
            </a:r>
            <a:r>
              <a:rPr lang="en-US" sz="1800" b="1" dirty="0" smtClean="0">
                <a:latin typeface="Times New Roman" panose="02020603050405020304" pitchFamily="18" charset="0"/>
                <a:cs typeface="Times New Roman" panose="02020603050405020304" pitchFamily="18" charset="0"/>
              </a:rPr>
              <a:t>one-hour </a:t>
            </a:r>
            <a:r>
              <a:rPr lang="en-US" sz="1800" dirty="0">
                <a:latin typeface="Times New Roman" panose="02020603050405020304" pitchFamily="18" charset="0"/>
                <a:cs typeface="Times New Roman" panose="02020603050405020304" pitchFamily="18" charset="0"/>
              </a:rPr>
              <a:t>programmes a week, each of one hour duration. Imagine a television set working for only two hours a week.</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a:latin typeface="Times New Roman" panose="02020603050405020304" pitchFamily="18" charset="0"/>
                <a:cs typeface="Times New Roman" panose="02020603050405020304" pitchFamily="18" charset="0"/>
              </a:rPr>
              <a:t>The early programmes on these experimental broadcasts were generally educational programmes for school children and farmers. Several community television sets were set up in Delhi’s rural areas and schools around Delhi for the dissemination of these programmes. By the </a:t>
            </a:r>
            <a:r>
              <a:rPr lang="en-US" sz="1800" b="1" dirty="0">
                <a:latin typeface="Times New Roman" panose="02020603050405020304" pitchFamily="18" charset="0"/>
                <a:cs typeface="Times New Roman" panose="02020603050405020304" pitchFamily="18" charset="0"/>
              </a:rPr>
              <a:t>1970s</a:t>
            </a:r>
            <a:r>
              <a:rPr lang="en-US" sz="1800" dirty="0">
                <a:latin typeface="Times New Roman" panose="02020603050405020304" pitchFamily="18" charset="0"/>
                <a:cs typeface="Times New Roman" panose="02020603050405020304" pitchFamily="18" charset="0"/>
              </a:rPr>
              <a:t>, television centers were opened in other parts of the country also. In </a:t>
            </a:r>
            <a:r>
              <a:rPr lang="en-US" sz="1800" b="1" dirty="0">
                <a:latin typeface="Times New Roman" panose="02020603050405020304" pitchFamily="18" charset="0"/>
                <a:cs typeface="Times New Roman" panose="02020603050405020304" pitchFamily="18" charset="0"/>
              </a:rPr>
              <a:t>1976</a:t>
            </a:r>
            <a:r>
              <a:rPr lang="en-US" sz="1800" dirty="0">
                <a:latin typeface="Times New Roman" panose="02020603050405020304" pitchFamily="18" charset="0"/>
                <a:cs typeface="Times New Roman" panose="02020603050405020304" pitchFamily="18" charset="0"/>
              </a:rPr>
              <a:t>, Doordarshan, which was All India Radio’s television arm until then became </a:t>
            </a:r>
            <a:r>
              <a:rPr lang="en-US" sz="1800" dirty="0" smtClean="0">
                <a:latin typeface="Times New Roman" panose="02020603050405020304" pitchFamily="18" charset="0"/>
                <a:cs typeface="Times New Roman" panose="02020603050405020304" pitchFamily="18" charset="0"/>
              </a:rPr>
              <a:t>a </a:t>
            </a:r>
            <a:r>
              <a:rPr lang="en-US" sz="1800" dirty="0">
                <a:latin typeface="Times New Roman" panose="02020603050405020304" pitchFamily="18" charset="0"/>
                <a:cs typeface="Times New Roman" panose="02020603050405020304" pitchFamily="18" charset="0"/>
              </a:rPr>
              <a:t>separate department</a:t>
            </a:r>
            <a:r>
              <a:rPr lang="en-US" sz="1800" dirty="0" smtClean="0">
                <a:latin typeface="Times New Roman" panose="02020603050405020304" pitchFamily="18" charset="0"/>
                <a:cs typeface="Times New Roman" panose="02020603050405020304" pitchFamily="18" charset="0"/>
              </a:rPr>
              <a:t>.</a:t>
            </a:r>
          </a:p>
          <a:p>
            <a:pPr algn="just">
              <a:lnSpc>
                <a:spcPct val="150000"/>
              </a:lnSpc>
            </a:pPr>
            <a:r>
              <a:rPr lang="en-US" sz="1800" b="1" dirty="0" smtClean="0">
                <a:latin typeface="Times New Roman" panose="02020603050405020304" pitchFamily="18" charset="0"/>
                <a:cs typeface="Times New Roman" panose="02020603050405020304" pitchFamily="18" charset="0"/>
              </a:rPr>
              <a:t>1959</a:t>
            </a:r>
            <a:r>
              <a:rPr lang="en-US" sz="1800" dirty="0" smtClean="0">
                <a:latin typeface="Times New Roman" panose="02020603050405020304" pitchFamily="18" charset="0"/>
                <a:cs typeface="Times New Roman" panose="02020603050405020304" pitchFamily="18" charset="0"/>
              </a:rPr>
              <a:t>- Television Began In India On An Experimental Basis</a:t>
            </a:r>
          </a:p>
          <a:p>
            <a:pPr algn="just">
              <a:lnSpc>
                <a:spcPct val="150000"/>
              </a:lnSpc>
            </a:pPr>
            <a:r>
              <a:rPr lang="fr-FR" sz="1800" b="1" dirty="0" smtClean="0">
                <a:latin typeface="Times New Roman" panose="02020603050405020304" pitchFamily="18" charset="0"/>
                <a:cs typeface="Times New Roman" panose="02020603050405020304" pitchFamily="18" charset="0"/>
              </a:rPr>
              <a:t>1975-1976</a:t>
            </a:r>
            <a:r>
              <a:rPr lang="fr-FR" sz="1800" dirty="0" smtClean="0">
                <a:latin typeface="Times New Roman" panose="02020603050405020304" pitchFamily="18" charset="0"/>
                <a:cs typeface="Times New Roman" panose="02020603050405020304" pitchFamily="18" charset="0"/>
              </a:rPr>
              <a:t> Satellite Instructional Television Experiment (Site)</a:t>
            </a:r>
          </a:p>
          <a:p>
            <a:pPr algn="just">
              <a:lnSpc>
                <a:spcPct val="150000"/>
              </a:lnSpc>
            </a:pPr>
            <a:r>
              <a:rPr lang="en-US" sz="1700" b="1" dirty="0" smtClean="0">
                <a:latin typeface="Times New Roman" panose="02020603050405020304" pitchFamily="18" charset="0"/>
                <a:cs typeface="Times New Roman" panose="02020603050405020304" pitchFamily="18" charset="0"/>
              </a:rPr>
              <a:t>1976</a:t>
            </a:r>
            <a:r>
              <a:rPr lang="en-US" sz="1700" dirty="0" smtClean="0">
                <a:latin typeface="Times New Roman" panose="02020603050405020304" pitchFamily="18" charset="0"/>
                <a:cs typeface="Times New Roman" panose="02020603050405020304" pitchFamily="18" charset="0"/>
              </a:rPr>
              <a:t>-Doordarshan Became A Separate Department Independent Of All India Radio (</a:t>
            </a:r>
            <a:r>
              <a:rPr lang="en-US" sz="1700" b="1" dirty="0" smtClean="0">
                <a:latin typeface="Times New Roman" panose="02020603050405020304" pitchFamily="18" charset="0"/>
                <a:cs typeface="Times New Roman" panose="02020603050405020304" pitchFamily="18" charset="0"/>
              </a:rPr>
              <a:t>AIR</a:t>
            </a:r>
            <a:r>
              <a:rPr lang="en-US" sz="1700" dirty="0" smtClean="0">
                <a:latin typeface="Times New Roman" panose="02020603050405020304" pitchFamily="18" charset="0"/>
                <a:cs typeface="Times New Roman" panose="02020603050405020304" pitchFamily="18" charset="0"/>
              </a:rPr>
              <a:t>)</a:t>
            </a:r>
            <a:endParaRPr lang="fr-FR" sz="1700" dirty="0" smtClean="0">
              <a:latin typeface="Times New Roman" panose="02020603050405020304" pitchFamily="18" charset="0"/>
              <a:cs typeface="Times New Roman" panose="02020603050405020304" pitchFamily="18" charset="0"/>
            </a:endParaRPr>
          </a:p>
          <a:p>
            <a:pPr algn="just">
              <a:lnSpc>
                <a:spcPct val="150000"/>
              </a:lnSpc>
            </a:pPr>
            <a:endParaRPr lang="en-US" sz="18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60990"/>
            <a:ext cx="7848600" cy="1143000"/>
          </a:xfrm>
        </p:spPr>
        <p:txBody>
          <a:bodyPr>
            <a:normAutofit/>
          </a:bodyPr>
          <a:lstStyle/>
          <a:p>
            <a:r>
              <a:rPr lang="en-US" sz="2400" u="sng" dirty="0" smtClean="0">
                <a:solidFill>
                  <a:srgbClr val="00B050"/>
                </a:solidFill>
                <a:effectLst/>
                <a:latin typeface="Times New Roman" pitchFamily="18" charset="0"/>
                <a:cs typeface="Times New Roman" pitchFamily="18" charset="0"/>
              </a:rPr>
              <a:t>History of Television in India</a:t>
            </a:r>
            <a:endParaRPr lang="en-US" sz="2400" u="sng" dirty="0">
              <a:solidFill>
                <a:srgbClr val="00B05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83061598"/>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924800" cy="5257800"/>
          </a:xfrm>
        </p:spPr>
        <p:txBody>
          <a:bodyPr>
            <a:normAutofit lnSpcReduction="10000"/>
          </a:bodyPr>
          <a:lstStyle/>
          <a:p>
            <a:pPr algn="just">
              <a:lnSpc>
                <a:spcPct val="150000"/>
              </a:lnSpc>
            </a:pPr>
            <a:r>
              <a:rPr lang="en-US" sz="1800" dirty="0">
                <a:latin typeface="Times New Roman" panose="02020603050405020304" pitchFamily="18" charset="0"/>
                <a:cs typeface="Times New Roman" panose="02020603050405020304" pitchFamily="18" charset="0"/>
              </a:rPr>
              <a:t>Several community television sets were distributed as a part of </a:t>
            </a: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important landmarks in the history of Indian </a:t>
            </a:r>
            <a:r>
              <a:rPr lang="en-US" sz="1800" dirty="0" smtClean="0">
                <a:latin typeface="Times New Roman" panose="02020603050405020304" pitchFamily="18" charset="0"/>
                <a:cs typeface="Times New Roman" panose="02020603050405020304" pitchFamily="18" charset="0"/>
              </a:rPr>
              <a:t>television. Satellite </a:t>
            </a:r>
            <a:r>
              <a:rPr lang="en-US" sz="1800" dirty="0">
                <a:latin typeface="Times New Roman" panose="02020603050405020304" pitchFamily="18" charset="0"/>
                <a:cs typeface="Times New Roman" panose="02020603050405020304" pitchFamily="18" charset="0"/>
              </a:rPr>
              <a:t>Instructional Television Experiment </a:t>
            </a:r>
            <a:r>
              <a:rPr lang="en-US" sz="1800" b="1" dirty="0">
                <a:latin typeface="Times New Roman" panose="02020603050405020304" pitchFamily="18" charset="0"/>
                <a:cs typeface="Times New Roman" panose="02020603050405020304" pitchFamily="18" charset="0"/>
              </a:rPr>
              <a:t>(SITE)</a:t>
            </a:r>
            <a:r>
              <a:rPr lang="en-US" sz="1800" b="1"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was conducted between </a:t>
            </a:r>
            <a:r>
              <a:rPr lang="en-US" sz="1800" b="1" dirty="0">
                <a:latin typeface="Times New Roman" panose="02020603050405020304" pitchFamily="18" charset="0"/>
                <a:cs typeface="Times New Roman" panose="02020603050405020304" pitchFamily="18" charset="0"/>
              </a:rPr>
              <a:t>August</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1975 and July 1976</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smtClean="0">
                <a:latin typeface="Times New Roman" panose="02020603050405020304" pitchFamily="18" charset="0"/>
                <a:cs typeface="Times New Roman" panose="02020603050405020304" pitchFamily="18" charset="0"/>
              </a:rPr>
              <a:t>Under </a:t>
            </a:r>
            <a:r>
              <a:rPr lang="en-US" sz="1800" dirty="0">
                <a:latin typeface="Times New Roman" panose="02020603050405020304" pitchFamily="18" charset="0"/>
                <a:cs typeface="Times New Roman" panose="02020603050405020304" pitchFamily="18" charset="0"/>
              </a:rPr>
              <a:t>this programme, the Indian government used the American </a:t>
            </a:r>
            <a:r>
              <a:rPr lang="en-US" sz="1800" dirty="0" smtClean="0">
                <a:latin typeface="Times New Roman" panose="02020603050405020304" pitchFamily="18" charset="0"/>
                <a:cs typeface="Times New Roman" panose="02020603050405020304" pitchFamily="18" charset="0"/>
              </a:rPr>
              <a:t>Television satellite </a:t>
            </a:r>
            <a:r>
              <a:rPr lang="en-US" sz="1800" b="1" dirty="0">
                <a:latin typeface="Times New Roman" panose="02020603050405020304" pitchFamily="18" charset="0"/>
                <a:cs typeface="Times New Roman" panose="02020603050405020304" pitchFamily="18" charset="0"/>
              </a:rPr>
              <a:t>ATS-6</a:t>
            </a:r>
            <a:r>
              <a:rPr lang="en-US" sz="1800" dirty="0">
                <a:latin typeface="Times New Roman" panose="02020603050405020304" pitchFamily="18" charset="0"/>
                <a:cs typeface="Times New Roman" panose="02020603050405020304" pitchFamily="18" charset="0"/>
              </a:rPr>
              <a:t> to broadcast educational </a:t>
            </a:r>
            <a:r>
              <a:rPr lang="en-US" sz="1800" dirty="0" smtClean="0">
                <a:latin typeface="Times New Roman" panose="02020603050405020304" pitchFamily="18" charset="0"/>
                <a:cs typeface="Times New Roman" panose="02020603050405020304" pitchFamily="18" charset="0"/>
              </a:rPr>
              <a:t>programmes to Indian villages. </a:t>
            </a:r>
            <a:r>
              <a:rPr lang="en-US" sz="1600" b="1" dirty="0" smtClean="0">
                <a:latin typeface="Times New Roman" panose="02020603050405020304" pitchFamily="18" charset="0"/>
                <a:cs typeface="Times New Roman" panose="02020603050405020304" pitchFamily="18" charset="0"/>
              </a:rPr>
              <a:t>Six</a:t>
            </a:r>
            <a:r>
              <a:rPr lang="en-US" sz="1600"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states</a:t>
            </a:r>
            <a:r>
              <a:rPr lang="en-US" sz="1600" dirty="0">
                <a:latin typeface="Times New Roman" panose="02020603050405020304" pitchFamily="18" charset="0"/>
                <a:cs typeface="Times New Roman" panose="02020603050405020304" pitchFamily="18" charset="0"/>
              </a:rPr>
              <a:t> were selected </a:t>
            </a:r>
            <a:r>
              <a:rPr lang="en-US" sz="1600" dirty="0" smtClean="0">
                <a:latin typeface="Times New Roman" panose="02020603050405020304" pitchFamily="18" charset="0"/>
                <a:cs typeface="Times New Roman" panose="02020603050405020304" pitchFamily="18" charset="0"/>
              </a:rPr>
              <a:t>for </a:t>
            </a:r>
            <a:r>
              <a:rPr lang="en-US" sz="1600" dirty="0">
                <a:latin typeface="Times New Roman" panose="02020603050405020304" pitchFamily="18" charset="0"/>
                <a:cs typeface="Times New Roman" panose="02020603050405020304" pitchFamily="18" charset="0"/>
              </a:rPr>
              <a:t>this experiment and television </a:t>
            </a:r>
            <a:r>
              <a:rPr lang="en-US" sz="1600" dirty="0" smtClean="0">
                <a:latin typeface="Times New Roman" panose="02020603050405020304" pitchFamily="18" charset="0"/>
                <a:cs typeface="Times New Roman" panose="02020603050405020304" pitchFamily="18" charset="0"/>
              </a:rPr>
              <a:t>sets. </a:t>
            </a:r>
          </a:p>
          <a:p>
            <a:pPr algn="just">
              <a:lnSpc>
                <a:spcPct val="150000"/>
              </a:lnSpc>
            </a:pPr>
            <a:r>
              <a:rPr lang="en-US" sz="1800" dirty="0" smtClean="0">
                <a:latin typeface="Times New Roman" panose="02020603050405020304" pitchFamily="18" charset="0"/>
                <a:cs typeface="Times New Roman" panose="02020603050405020304" pitchFamily="18" charset="0"/>
              </a:rPr>
              <a:t>SITE was an important step taken by </a:t>
            </a:r>
            <a:r>
              <a:rPr lang="en-US" sz="1800" dirty="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ndia to use television for development. the programmes were mainly produced by Doordarshan which was then a part of air. the telecasts happened </a:t>
            </a:r>
            <a:r>
              <a:rPr lang="en-US" sz="1800" b="1" dirty="0" smtClean="0">
                <a:latin typeface="Times New Roman" panose="02020603050405020304" pitchFamily="18" charset="0"/>
                <a:cs typeface="Times New Roman" panose="02020603050405020304" pitchFamily="18" charset="0"/>
              </a:rPr>
              <a:t>twice a day</a:t>
            </a:r>
            <a:r>
              <a:rPr lang="en-US" sz="1800" dirty="0" smtClean="0">
                <a:latin typeface="Times New Roman" panose="02020603050405020304" pitchFamily="18" charset="0"/>
                <a:cs typeface="Times New Roman" panose="02020603050405020304" pitchFamily="18" charset="0"/>
              </a:rPr>
              <a:t>, in the </a:t>
            </a:r>
            <a:r>
              <a:rPr lang="en-US" sz="1800" b="1" dirty="0" smtClean="0">
                <a:latin typeface="Times New Roman" panose="02020603050405020304" pitchFamily="18" charset="0"/>
                <a:cs typeface="Times New Roman" panose="02020603050405020304" pitchFamily="18" charset="0"/>
              </a:rPr>
              <a:t>morning</a:t>
            </a:r>
            <a:r>
              <a:rPr lang="en-US" sz="1800" dirty="0" smtClean="0">
                <a:latin typeface="Times New Roman" panose="02020603050405020304" pitchFamily="18" charset="0"/>
                <a:cs typeface="Times New Roman" panose="02020603050405020304" pitchFamily="18" charset="0"/>
              </a:rPr>
              <a:t> and </a:t>
            </a:r>
            <a:r>
              <a:rPr lang="en-US" sz="1800" b="1" dirty="0" smtClean="0">
                <a:latin typeface="Times New Roman" panose="02020603050405020304" pitchFamily="18" charset="0"/>
                <a:cs typeface="Times New Roman" panose="02020603050405020304" pitchFamily="18" charset="0"/>
              </a:rPr>
              <a:t>evening</a:t>
            </a:r>
            <a:r>
              <a:rPr lang="en-US" sz="1800" dirty="0" smtClean="0">
                <a:latin typeface="Times New Roman" panose="02020603050405020304" pitchFamily="18" charset="0"/>
                <a:cs typeface="Times New Roman" panose="02020603050405020304" pitchFamily="18" charset="0"/>
              </a:rPr>
              <a:t>. other than agricultural information, health and family planning were the other important topics dealt with in these programmes. entertainment was also included in these telecasts in the form of </a:t>
            </a:r>
            <a:r>
              <a:rPr lang="en-US" sz="1800" b="1" dirty="0" smtClean="0">
                <a:latin typeface="Times New Roman" panose="02020603050405020304" pitchFamily="18" charset="0"/>
                <a:cs typeface="Times New Roman" panose="02020603050405020304" pitchFamily="18" charset="0"/>
              </a:rPr>
              <a:t>dance, music, drama, folk and rural art forms.</a:t>
            </a:r>
            <a:endParaRPr lang="en-US" sz="1800" b="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1206690"/>
          </a:xfrm>
        </p:spPr>
        <p:txBody>
          <a:bodyPr>
            <a:normAutofit/>
          </a:bodyPr>
          <a:lstStyle/>
          <a:p>
            <a:r>
              <a:rPr lang="en-US" sz="2400" u="sng" dirty="0" smtClean="0">
                <a:solidFill>
                  <a:srgbClr val="00B050"/>
                </a:solidFill>
                <a:effectLst/>
                <a:latin typeface="Times New Roman" pitchFamily="18" charset="0"/>
                <a:cs typeface="Times New Roman" pitchFamily="18" charset="0"/>
              </a:rPr>
              <a:t>Satellite Experience (SITE)</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5334000"/>
          </a:xfrm>
        </p:spPr>
        <p:txBody>
          <a:bodyPr>
            <a:noAutofit/>
          </a:bodyPr>
          <a:lstStyle/>
          <a:p>
            <a:pPr algn="just">
              <a:lnSpc>
                <a:spcPct val="150000"/>
              </a:lnSpc>
            </a:pPr>
            <a:r>
              <a:rPr lang="en-US" sz="1800" dirty="0">
                <a:latin typeface="Times New Roman" panose="02020603050405020304" pitchFamily="18" charset="0"/>
                <a:cs typeface="Times New Roman" panose="02020603050405020304" pitchFamily="18" charset="0"/>
              </a:rPr>
              <a:t>A major milestone in the history of Indian television was the coverage of the </a:t>
            </a:r>
            <a:r>
              <a:rPr lang="en-US" sz="1800" b="1" dirty="0">
                <a:latin typeface="Times New Roman" panose="02020603050405020304" pitchFamily="18" charset="0"/>
                <a:cs typeface="Times New Roman" panose="02020603050405020304" pitchFamily="18" charset="0"/>
              </a:rPr>
              <a:t>Ninth Asian Games </a:t>
            </a:r>
            <a:r>
              <a:rPr lang="en-US" sz="1800" dirty="0">
                <a:latin typeface="Times New Roman" panose="02020603050405020304" pitchFamily="18" charset="0"/>
                <a:cs typeface="Times New Roman" panose="02020603050405020304" pitchFamily="18" charset="0"/>
              </a:rPr>
              <a:t>in </a:t>
            </a:r>
            <a:r>
              <a:rPr lang="en-US" sz="1800" b="1" dirty="0">
                <a:latin typeface="Times New Roman" panose="02020603050405020304" pitchFamily="18" charset="0"/>
                <a:cs typeface="Times New Roman" panose="02020603050405020304" pitchFamily="18" charset="0"/>
              </a:rPr>
              <a:t>1982</a:t>
            </a:r>
            <a:r>
              <a:rPr lang="en-US" sz="1800" dirty="0">
                <a:latin typeface="Times New Roman" panose="02020603050405020304" pitchFamily="18" charset="0"/>
                <a:cs typeface="Times New Roman" panose="02020603050405020304" pitchFamily="18" charset="0"/>
              </a:rPr>
              <a:t>. Doordarshan provided N</a:t>
            </a:r>
            <a:r>
              <a:rPr lang="en-US" sz="1800" dirty="0" smtClean="0">
                <a:latin typeface="Times New Roman" panose="02020603050405020304" pitchFamily="18" charset="0"/>
                <a:cs typeface="Times New Roman" panose="02020603050405020304" pitchFamily="18" charset="0"/>
              </a:rPr>
              <a:t>ational </a:t>
            </a:r>
            <a:r>
              <a:rPr lang="en-US" sz="1800" dirty="0">
                <a:latin typeface="Times New Roman" panose="02020603050405020304" pitchFamily="18" charset="0"/>
                <a:cs typeface="Times New Roman" panose="02020603050405020304" pitchFamily="18" charset="0"/>
              </a:rPr>
              <a:t>coverage for the </a:t>
            </a:r>
            <a:r>
              <a:rPr lang="en-US" sz="1800" b="1" dirty="0">
                <a:latin typeface="Times New Roman" panose="02020603050405020304" pitchFamily="18" charset="0"/>
                <a:cs typeface="Times New Roman" panose="02020603050405020304" pitchFamily="18" charset="0"/>
              </a:rPr>
              <a:t>first time </a:t>
            </a:r>
            <a:r>
              <a:rPr lang="en-US" sz="1800" dirty="0">
                <a:latin typeface="Times New Roman" panose="02020603050405020304" pitchFamily="18" charset="0"/>
                <a:cs typeface="Times New Roman" panose="02020603050405020304" pitchFamily="18" charset="0"/>
              </a:rPr>
              <a:t>through the satellite </a:t>
            </a:r>
            <a:r>
              <a:rPr lang="en-US" sz="1800" b="1" dirty="0" smtClean="0">
                <a:latin typeface="Times New Roman" panose="02020603050405020304" pitchFamily="18" charset="0"/>
                <a:cs typeface="Times New Roman" panose="02020603050405020304" pitchFamily="18" charset="0"/>
              </a:rPr>
              <a:t>INSAT-1A</a:t>
            </a:r>
            <a:r>
              <a:rPr lang="en-US" sz="1800" dirty="0">
                <a:latin typeface="Times New Roman" panose="02020603050405020304" pitchFamily="18" charset="0"/>
                <a:cs typeface="Times New Roman" panose="02020603050405020304" pitchFamily="18" charset="0"/>
              </a:rPr>
              <a:t>. Also, for the </a:t>
            </a:r>
            <a:r>
              <a:rPr lang="en-US" sz="1800" b="1" dirty="0">
                <a:latin typeface="Times New Roman" panose="02020603050405020304" pitchFamily="18" charset="0"/>
                <a:cs typeface="Times New Roman" panose="02020603050405020304" pitchFamily="18" charset="0"/>
              </a:rPr>
              <a:t>first time</a:t>
            </a:r>
            <a:r>
              <a:rPr lang="en-US" sz="1800" dirty="0">
                <a:latin typeface="Times New Roman" panose="02020603050405020304" pitchFamily="18" charset="0"/>
                <a:cs typeface="Times New Roman" panose="02020603050405020304" pitchFamily="18" charset="0"/>
              </a:rPr>
              <a:t>, the transmission was in </a:t>
            </a:r>
            <a:r>
              <a:rPr lang="en-US" sz="1800" b="1" dirty="0" smtClean="0">
                <a:latin typeface="Times New Roman" panose="02020603050405020304" pitchFamily="18" charset="0"/>
                <a:cs typeface="Times New Roman" panose="02020603050405020304" pitchFamily="18" charset="0"/>
              </a:rPr>
              <a:t>colour.</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In addition to the domestic transmission, Doordarshan was also </a:t>
            </a:r>
            <a:r>
              <a:rPr lang="en-US" sz="1800" dirty="0" smtClean="0">
                <a:latin typeface="Times New Roman" panose="02020603050405020304" pitchFamily="18" charset="0"/>
                <a:cs typeface="Times New Roman" panose="02020603050405020304" pitchFamily="18" charset="0"/>
              </a:rPr>
              <a:t>providing </a:t>
            </a:r>
            <a:r>
              <a:rPr lang="en-US" sz="1800" dirty="0">
                <a:latin typeface="Times New Roman" panose="02020603050405020304" pitchFamily="18" charset="0"/>
                <a:cs typeface="Times New Roman" panose="02020603050405020304" pitchFamily="18" charset="0"/>
              </a:rPr>
              <a:t>content for the broadcasters of many other countries. After </a:t>
            </a:r>
            <a:r>
              <a:rPr lang="en-US" sz="1800" b="1" dirty="0">
                <a:latin typeface="Times New Roman" panose="02020603050405020304" pitchFamily="18" charset="0"/>
                <a:cs typeface="Times New Roman" panose="02020603050405020304" pitchFamily="18" charset="0"/>
              </a:rPr>
              <a:t>1982</a:t>
            </a:r>
            <a:r>
              <a:rPr lang="en-US" sz="1800" b="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there </a:t>
            </a:r>
            <a:r>
              <a:rPr lang="en-US" sz="1800" dirty="0">
                <a:latin typeface="Times New Roman" panose="02020603050405020304" pitchFamily="18" charset="0"/>
                <a:cs typeface="Times New Roman" panose="02020603050405020304" pitchFamily="18" charset="0"/>
              </a:rPr>
              <a:t>was a huge increase in the live coverage of </a:t>
            </a:r>
            <a:r>
              <a:rPr lang="en-US" sz="1800" b="1" dirty="0">
                <a:latin typeface="Times New Roman" panose="02020603050405020304" pitchFamily="18" charset="0"/>
                <a:cs typeface="Times New Roman" panose="02020603050405020304" pitchFamily="18" charset="0"/>
              </a:rPr>
              <a:t>sports</a:t>
            </a:r>
            <a:r>
              <a:rPr lang="en-US" sz="1800" dirty="0">
                <a:latin typeface="Times New Roman" panose="02020603050405020304" pitchFamily="18" charset="0"/>
                <a:cs typeface="Times New Roman" panose="02020603050405020304" pitchFamily="18" charset="0"/>
              </a:rPr>
              <a:t> by </a:t>
            </a:r>
            <a:r>
              <a:rPr lang="en-US" sz="1800" b="1" dirty="0" smtClean="0">
                <a:latin typeface="Times New Roman" panose="02020603050405020304" pitchFamily="18" charset="0"/>
                <a:cs typeface="Times New Roman" panose="02020603050405020304" pitchFamily="18" charset="0"/>
              </a:rPr>
              <a:t>Doordarshan</a:t>
            </a:r>
            <a:r>
              <a:rPr lang="en-US" sz="1800" dirty="0" smtClean="0">
                <a:latin typeface="Times New Roman" panose="02020603050405020304" pitchFamily="18" charset="0"/>
                <a:cs typeface="Times New Roman" panose="02020603050405020304" pitchFamily="18" charset="0"/>
              </a:rPr>
              <a:t>.</a:t>
            </a:r>
          </a:p>
          <a:p>
            <a:pPr algn="just">
              <a:lnSpc>
                <a:spcPct val="150000"/>
              </a:lnSpc>
            </a:pPr>
            <a:r>
              <a:rPr lang="en-US" sz="1600" b="1" dirty="0" smtClean="0">
                <a:latin typeface="Times New Roman" panose="02020603050405020304" pitchFamily="18" charset="0"/>
                <a:cs typeface="Times New Roman" panose="02020603050405020304" pitchFamily="18" charset="0"/>
              </a:rPr>
              <a:t>1982</a:t>
            </a:r>
            <a:r>
              <a:rPr lang="en-US" sz="1600" dirty="0" smtClean="0">
                <a:latin typeface="Times New Roman" panose="02020603050405020304" pitchFamily="18" charset="0"/>
                <a:cs typeface="Times New Roman" panose="02020603050405020304" pitchFamily="18" charset="0"/>
              </a:rPr>
              <a:t>-Doordarshan provided National coverage for the first time through the satellite </a:t>
            </a:r>
            <a:r>
              <a:rPr lang="en-US" sz="1600" b="1" dirty="0" smtClean="0">
                <a:latin typeface="Times New Roman" panose="02020603050405020304" pitchFamily="18" charset="0"/>
                <a:cs typeface="Times New Roman" panose="02020603050405020304" pitchFamily="18" charset="0"/>
              </a:rPr>
              <a:t>INSAT-1A.</a:t>
            </a:r>
          </a:p>
          <a:p>
            <a:pPr algn="just">
              <a:lnSpc>
                <a:spcPct val="150000"/>
              </a:lnSpc>
            </a:pPr>
            <a:r>
              <a:rPr lang="en-US" sz="1600" b="1" dirty="0" smtClean="0">
                <a:latin typeface="Times New Roman" panose="02020603050405020304" pitchFamily="18" charset="0"/>
                <a:cs typeface="Times New Roman" panose="02020603050405020304" pitchFamily="18" charset="0"/>
              </a:rPr>
              <a:t>1983-</a:t>
            </a:r>
            <a:r>
              <a:rPr lang="en-US" sz="1600" dirty="0" smtClean="0">
                <a:latin typeface="Times New Roman" panose="02020603050405020304" pitchFamily="18" charset="0"/>
                <a:cs typeface="Times New Roman" panose="02020603050405020304" pitchFamily="18" charset="0"/>
              </a:rPr>
              <a:t>Government sanctions huge expansion of Doordarshan.</a:t>
            </a:r>
          </a:p>
          <a:p>
            <a:pPr algn="just">
              <a:lnSpc>
                <a:spcPct val="150000"/>
              </a:lnSpc>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1997, </a:t>
            </a:r>
            <a:r>
              <a:rPr lang="en-US" sz="1600" b="1" dirty="0">
                <a:latin typeface="Times New Roman" panose="02020603050405020304" pitchFamily="18" charset="0"/>
                <a:cs typeface="Times New Roman" panose="02020603050405020304" pitchFamily="18" charset="0"/>
              </a:rPr>
              <a:t>Prasar Bharati</a:t>
            </a:r>
            <a:r>
              <a:rPr lang="en-US" sz="1600" dirty="0">
                <a:latin typeface="Times New Roman" panose="02020603050405020304" pitchFamily="18" charset="0"/>
                <a:cs typeface="Times New Roman" panose="02020603050405020304" pitchFamily="18" charset="0"/>
              </a:rPr>
              <a:t>, a statutory autonomous body was established. Doordarshan along with AIR was converted into government corporations under Prasar Bharati</a:t>
            </a:r>
            <a:r>
              <a:rPr lang="en-US" sz="1600" dirty="0" smtClean="0">
                <a:latin typeface="Times New Roman" panose="02020603050405020304" pitchFamily="18" charset="0"/>
                <a:cs typeface="Times New Roman" panose="02020603050405020304" pitchFamily="18" charset="0"/>
              </a:rPr>
              <a:t>.</a:t>
            </a:r>
            <a:r>
              <a:rPr lang="en-US" sz="1600" dirty="0"/>
              <a:t> </a:t>
            </a:r>
            <a:endParaRPr lang="en-US" sz="1600" dirty="0" smtClean="0"/>
          </a:p>
          <a:p>
            <a:pPr algn="just">
              <a:lnSpc>
                <a:spcPct val="150000"/>
              </a:lnSpc>
            </a:pPr>
            <a:r>
              <a:rPr lang="en-US" sz="1800" dirty="0" smtClean="0">
                <a:latin typeface="Times New Roman" panose="02020603050405020304" pitchFamily="18" charset="0"/>
                <a:cs typeface="Times New Roman" panose="02020603050405020304" pitchFamily="18" charset="0"/>
              </a:rPr>
              <a:t>1997- establishment of </a:t>
            </a:r>
            <a:r>
              <a:rPr lang="en-US" sz="1800" dirty="0">
                <a:latin typeface="Times New Roman" panose="02020603050405020304" pitchFamily="18" charset="0"/>
                <a:cs typeface="Times New Roman" panose="02020603050405020304" pitchFamily="18" charset="0"/>
              </a:rPr>
              <a:t>P</a:t>
            </a:r>
            <a:r>
              <a:rPr lang="en-US" sz="1800" dirty="0" smtClean="0">
                <a:latin typeface="Times New Roman" panose="02020603050405020304" pitchFamily="18" charset="0"/>
                <a:cs typeface="Times New Roman" panose="02020603050405020304" pitchFamily="18" charset="0"/>
              </a:rPr>
              <a:t>rasar </a:t>
            </a:r>
            <a:r>
              <a:rPr lang="en-US" sz="1800" dirty="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harati</a:t>
            </a:r>
            <a:r>
              <a:rPr lang="en-US" sz="1800" dirty="0">
                <a:latin typeface="Times New Roman" panose="02020603050405020304" pitchFamily="18" charset="0"/>
                <a:cs typeface="Times New Roman" panose="02020603050405020304" pitchFamily="18" charset="0"/>
              </a:rPr>
              <a:t>.</a:t>
            </a:r>
            <a:endParaRPr lang="en-US" sz="18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The Introduction of Color TV</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5334000"/>
          </a:xfrm>
        </p:spPr>
        <p:txBody>
          <a:bodyPr>
            <a:noAutofit/>
          </a:bodyPr>
          <a:lstStyle/>
          <a:p>
            <a:pPr algn="just">
              <a:lnSpc>
                <a:spcPct val="150000"/>
              </a:lnSpc>
            </a:pPr>
            <a:r>
              <a:rPr lang="en-US" sz="1800" dirty="0" smtClean="0">
                <a:latin typeface="Times New Roman" panose="02020603050405020304" pitchFamily="18" charset="0"/>
                <a:cs typeface="Times New Roman" panose="02020603050405020304" pitchFamily="18" charset="0"/>
              </a:rPr>
              <a:t>1959-Television </a:t>
            </a:r>
            <a:r>
              <a:rPr lang="en-US" sz="1800" dirty="0">
                <a:latin typeface="Times New Roman" panose="02020603050405020304" pitchFamily="18" charset="0"/>
                <a:cs typeface="Times New Roman" panose="02020603050405020304" pitchFamily="18" charset="0"/>
              </a:rPr>
              <a:t>started in India as an experiment.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smtClean="0">
                <a:latin typeface="Times New Roman" panose="02020603050405020304" pitchFamily="18" charset="0"/>
                <a:cs typeface="Times New Roman" panose="02020603050405020304" pitchFamily="18" charset="0"/>
              </a:rPr>
              <a:t>1975-SITE </a:t>
            </a:r>
            <a:r>
              <a:rPr lang="en-US" sz="1800" dirty="0">
                <a:latin typeface="Times New Roman" panose="02020603050405020304" pitchFamily="18" charset="0"/>
                <a:cs typeface="Times New Roman" panose="02020603050405020304" pitchFamily="18" charset="0"/>
              </a:rPr>
              <a:t>programme </a:t>
            </a:r>
            <a:r>
              <a:rPr lang="en-US" sz="1800" dirty="0" smtClean="0">
                <a:latin typeface="Times New Roman" panose="02020603050405020304" pitchFamily="18" charset="0"/>
                <a:cs typeface="Times New Roman" panose="02020603050405020304" pitchFamily="18" charset="0"/>
              </a:rPr>
              <a:t>starts.</a:t>
            </a:r>
          </a:p>
          <a:p>
            <a:pPr algn="just">
              <a:lnSpc>
                <a:spcPct val="150000"/>
              </a:lnSpc>
            </a:pPr>
            <a:r>
              <a:rPr lang="en-US" sz="1800" dirty="0" smtClean="0">
                <a:latin typeface="Times New Roman" panose="02020603050405020304" pitchFamily="18" charset="0"/>
                <a:cs typeface="Times New Roman" panose="02020603050405020304" pitchFamily="18" charset="0"/>
              </a:rPr>
              <a:t>1976-Doordarshan</a:t>
            </a:r>
            <a:r>
              <a:rPr lang="en-US" sz="1800" dirty="0">
                <a:latin typeface="Times New Roman" panose="02020603050405020304" pitchFamily="18" charset="0"/>
                <a:cs typeface="Times New Roman" panose="02020603050405020304" pitchFamily="18" charset="0"/>
              </a:rPr>
              <a:t>, which was AIR’s television arm, becomes a separate </a:t>
            </a:r>
            <a:r>
              <a:rPr lang="en-US" sz="1800" dirty="0" smtClean="0">
                <a:latin typeface="Times New Roman" panose="02020603050405020304" pitchFamily="18" charset="0"/>
                <a:cs typeface="Times New Roman" panose="02020603050405020304" pitchFamily="18" charset="0"/>
              </a:rPr>
              <a:t>department. </a:t>
            </a:r>
          </a:p>
          <a:p>
            <a:pPr algn="just">
              <a:lnSpc>
                <a:spcPct val="150000"/>
              </a:lnSpc>
            </a:pPr>
            <a:r>
              <a:rPr lang="en-US" sz="1800" dirty="0" smtClean="0">
                <a:latin typeface="Times New Roman" panose="02020603050405020304" pitchFamily="18" charset="0"/>
                <a:cs typeface="Times New Roman" panose="02020603050405020304" pitchFamily="18" charset="0"/>
              </a:rPr>
              <a:t>1982-Coverage </a:t>
            </a:r>
            <a:r>
              <a:rPr lang="en-US" sz="1800" dirty="0">
                <a:latin typeface="Times New Roman" panose="02020603050405020304" pitchFamily="18" charset="0"/>
                <a:cs typeface="Times New Roman" panose="02020603050405020304" pitchFamily="18" charset="0"/>
              </a:rPr>
              <a:t>of Ninth Asian </a:t>
            </a:r>
            <a:r>
              <a:rPr lang="en-US" sz="1800" dirty="0" smtClean="0">
                <a:latin typeface="Times New Roman" panose="02020603050405020304" pitchFamily="18" charset="0"/>
                <a:cs typeface="Times New Roman" panose="02020603050405020304" pitchFamily="18" charset="0"/>
              </a:rPr>
              <a:t>Games. Doordarshan </a:t>
            </a:r>
            <a:r>
              <a:rPr lang="en-US" sz="1800" dirty="0">
                <a:latin typeface="Times New Roman" panose="02020603050405020304" pitchFamily="18" charset="0"/>
                <a:cs typeface="Times New Roman" panose="02020603050405020304" pitchFamily="18" charset="0"/>
              </a:rPr>
              <a:t>starts national coverage and colour transmission for the first time.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smtClean="0">
                <a:latin typeface="Times New Roman" panose="02020603050405020304" pitchFamily="18" charset="0"/>
                <a:cs typeface="Times New Roman" panose="02020603050405020304" pitchFamily="18" charset="0"/>
              </a:rPr>
              <a:t>1983-Government </a:t>
            </a:r>
            <a:r>
              <a:rPr lang="en-US" sz="1800" dirty="0">
                <a:latin typeface="Times New Roman" panose="02020603050405020304" pitchFamily="18" charset="0"/>
                <a:cs typeface="Times New Roman" panose="02020603050405020304" pitchFamily="18" charset="0"/>
              </a:rPr>
              <a:t>sanctions a huge expansion of </a:t>
            </a:r>
            <a:r>
              <a:rPr lang="en-US" sz="1800" dirty="0" smtClean="0">
                <a:latin typeface="Times New Roman" panose="02020603050405020304" pitchFamily="18" charset="0"/>
                <a:cs typeface="Times New Roman" panose="02020603050405020304" pitchFamily="18" charset="0"/>
              </a:rPr>
              <a:t>Doordarshan.</a:t>
            </a:r>
          </a:p>
          <a:p>
            <a:pPr algn="just">
              <a:lnSpc>
                <a:spcPct val="150000"/>
              </a:lnSpc>
            </a:pPr>
            <a:r>
              <a:rPr lang="en-US" sz="1800" dirty="0" smtClean="0">
                <a:latin typeface="Times New Roman" panose="02020603050405020304" pitchFamily="18" charset="0"/>
                <a:cs typeface="Times New Roman" panose="02020603050405020304" pitchFamily="18" charset="0"/>
              </a:rPr>
              <a:t> 1997-Establishment </a:t>
            </a:r>
            <a:r>
              <a:rPr lang="en-US" sz="1800" dirty="0">
                <a:latin typeface="Times New Roman" panose="02020603050405020304" pitchFamily="18" charset="0"/>
                <a:cs typeface="Times New Roman" panose="02020603050405020304" pitchFamily="18" charset="0"/>
              </a:rPr>
              <a:t>of Prasar </a:t>
            </a:r>
            <a:r>
              <a:rPr lang="en-US" sz="1800" dirty="0" smtClean="0">
                <a:latin typeface="Times New Roman" panose="02020603050405020304" pitchFamily="18" charset="0"/>
                <a:cs typeface="Times New Roman" panose="02020603050405020304" pitchFamily="18" charset="0"/>
              </a:rPr>
              <a:t>Bharat.</a:t>
            </a:r>
          </a:p>
          <a:p>
            <a:pPr algn="just">
              <a:lnSpc>
                <a:spcPct val="150000"/>
              </a:lnSpc>
            </a:pPr>
            <a:r>
              <a:rPr lang="en-IN" sz="1800" dirty="0" smtClean="0">
                <a:latin typeface="Times New Roman" panose="02020603050405020304" pitchFamily="18" charset="0"/>
                <a:cs typeface="Times New Roman" panose="02020603050405020304" pitchFamily="18" charset="0"/>
              </a:rPr>
              <a:t>Doordarshan </a:t>
            </a:r>
            <a:r>
              <a:rPr lang="en-IN" sz="1800" dirty="0">
                <a:latin typeface="Times New Roman" panose="02020603050405020304" pitchFamily="18" charset="0"/>
                <a:cs typeface="Times New Roman" panose="02020603050405020304" pitchFamily="18" charset="0"/>
              </a:rPr>
              <a:t>has grown into a major television broadcaster with around </a:t>
            </a:r>
            <a:r>
              <a:rPr lang="en-IN" sz="1800" b="1" dirty="0">
                <a:latin typeface="Times New Roman" panose="02020603050405020304" pitchFamily="18" charset="0"/>
                <a:cs typeface="Times New Roman" panose="02020603050405020304" pitchFamily="18" charset="0"/>
              </a:rPr>
              <a:t>30</a:t>
            </a:r>
            <a:r>
              <a:rPr lang="en-IN" sz="1800" dirty="0">
                <a:latin typeface="Times New Roman" panose="02020603050405020304" pitchFamily="18" charset="0"/>
                <a:cs typeface="Times New Roman" panose="02020603050405020304" pitchFamily="18" charset="0"/>
              </a:rPr>
              <a:t> </a:t>
            </a:r>
            <a:r>
              <a:rPr lang="en-IN" sz="1800" b="1" dirty="0">
                <a:latin typeface="Times New Roman" panose="02020603050405020304" pitchFamily="18" charset="0"/>
                <a:cs typeface="Times New Roman" panose="02020603050405020304" pitchFamily="18" charset="0"/>
              </a:rPr>
              <a:t>channels</a:t>
            </a:r>
            <a:r>
              <a:rPr lang="en-IN" sz="1800" dirty="0">
                <a:latin typeface="Times New Roman" panose="02020603050405020304" pitchFamily="18" charset="0"/>
                <a:cs typeface="Times New Roman" panose="02020603050405020304" pitchFamily="18" charset="0"/>
              </a:rPr>
              <a:t>. This includes </a:t>
            </a:r>
            <a:r>
              <a:rPr lang="en-IN" sz="1800" b="1" dirty="0">
                <a:latin typeface="Times New Roman" panose="02020603050405020304" pitchFamily="18" charset="0"/>
                <a:cs typeface="Times New Roman" panose="02020603050405020304" pitchFamily="18" charset="0"/>
              </a:rPr>
              <a:t>Regional Language </a:t>
            </a:r>
            <a:r>
              <a:rPr lang="en-IN" sz="1800" dirty="0">
                <a:latin typeface="Times New Roman" panose="02020603050405020304" pitchFamily="18" charset="0"/>
                <a:cs typeface="Times New Roman" panose="02020603050405020304" pitchFamily="18" charset="0"/>
              </a:rPr>
              <a:t>Satellite Channels, State Networks, International Channel and All India Channels like DD National, DD News, DD Sports, DD Gyandarshan, DD Bharati, Loksabha Channel and DD Urdu.</a:t>
            </a:r>
            <a:endParaRPr lang="en-US" sz="18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The Introduction of Color TV</a:t>
            </a:r>
            <a:endParaRPr lang="en-US" sz="2400" u="sng" dirty="0">
              <a:solidFill>
                <a:srgbClr val="00B05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783801736"/>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ctr"/>
            <a:r>
              <a:rPr lang="en-US" sz="3200" dirty="0" smtClean="0">
                <a:solidFill>
                  <a:srgbClr val="0070C0"/>
                </a:solidFill>
                <a:latin typeface="Times New Roman" pitchFamily="18" charset="0"/>
                <a:cs typeface="Times New Roman" pitchFamily="18" charset="0"/>
              </a:rPr>
              <a:t>THANK YOU ALL</a:t>
            </a:r>
            <a:endParaRPr lang="en-US" sz="32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240190154"/>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1741</TotalTime>
  <Words>873</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Kruti Dev 011</vt:lpstr>
      <vt:lpstr>Lucida Sans Unicode</vt:lpstr>
      <vt:lpstr>Times New Roman</vt:lpstr>
      <vt:lpstr>Verdana</vt:lpstr>
      <vt:lpstr>Wingdings 2</vt:lpstr>
      <vt:lpstr>Wingdings 3</vt:lpstr>
      <vt:lpstr>Concourse</vt:lpstr>
      <vt:lpstr>PowerPoint Presentation</vt:lpstr>
      <vt:lpstr>PowerPoint Presentation</vt:lpstr>
      <vt:lpstr>Television Broadcasting</vt:lpstr>
      <vt:lpstr>History of Television in India</vt:lpstr>
      <vt:lpstr>Satellite Experience (SITE)</vt:lpstr>
      <vt:lpstr>The Introduction of Color TV</vt:lpstr>
      <vt:lpstr>The Introduction of Color TV</vt:lpstr>
      <vt:lpstr>THANK YOU ALL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7’C OF COMMUNICATION</dc:title>
  <dc:creator>acer</dc:creator>
  <cp:lastModifiedBy>Microsoft account</cp:lastModifiedBy>
  <cp:revision>352</cp:revision>
  <dcterms:created xsi:type="dcterms:W3CDTF">2012-07-25T13:20:28Z</dcterms:created>
  <dcterms:modified xsi:type="dcterms:W3CDTF">2022-10-12T11:21:27Z</dcterms:modified>
</cp:coreProperties>
</file>