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1" autoAdjust="0"/>
    <p:restoredTop sz="94660"/>
  </p:normalViewPr>
  <p:slideViewPr>
    <p:cSldViewPr snapToGrid="0">
      <p:cViewPr varScale="1">
        <p:scale>
          <a:sx n="62" d="100"/>
          <a:sy n="62" d="100"/>
        </p:scale>
        <p:origin x="42" y="1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DF7B8E9-5409-47F9-BA02-3147E1EF6A70}" type="datetimeFigureOut">
              <a:rPr lang="en-IN" smtClean="0"/>
              <a:t>11-10-2022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F1815A-70B2-4ED2-B0C0-53F5E2BEBA52}" type="slidenum">
              <a:rPr lang="en-IN" smtClean="0"/>
              <a:t>‹#›</a:t>
            </a:fld>
            <a:endParaRPr lang="en-IN"/>
          </a:p>
        </p:txBody>
      </p:sp>
    </p:spTree>
    <p:extLst>
      <p:ext uri="{BB962C8B-B14F-4D97-AF65-F5344CB8AC3E}">
        <p14:creationId xmlns:p14="http://schemas.microsoft.com/office/powerpoint/2010/main" val="4108803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DF7B8E9-5409-47F9-BA02-3147E1EF6A70}" type="datetimeFigureOut">
              <a:rPr lang="en-IN" smtClean="0"/>
              <a:t>11-10-2022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F1815A-70B2-4ED2-B0C0-53F5E2BEBA52}" type="slidenum">
              <a:rPr lang="en-IN" smtClean="0"/>
              <a:t>‹#›</a:t>
            </a:fld>
            <a:endParaRPr lang="en-IN"/>
          </a:p>
        </p:txBody>
      </p:sp>
    </p:spTree>
    <p:extLst>
      <p:ext uri="{BB962C8B-B14F-4D97-AF65-F5344CB8AC3E}">
        <p14:creationId xmlns:p14="http://schemas.microsoft.com/office/powerpoint/2010/main" val="3286059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DF7B8E9-5409-47F9-BA02-3147E1EF6A70}" type="datetimeFigureOut">
              <a:rPr lang="en-IN" smtClean="0"/>
              <a:t>11-10-2022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F1815A-70B2-4ED2-B0C0-53F5E2BEBA52}" type="slidenum">
              <a:rPr lang="en-IN" smtClean="0"/>
              <a:t>‹#›</a:t>
            </a:fld>
            <a:endParaRPr lang="en-IN"/>
          </a:p>
        </p:txBody>
      </p:sp>
    </p:spTree>
    <p:extLst>
      <p:ext uri="{BB962C8B-B14F-4D97-AF65-F5344CB8AC3E}">
        <p14:creationId xmlns:p14="http://schemas.microsoft.com/office/powerpoint/2010/main" val="3331083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DF7B8E9-5409-47F9-BA02-3147E1EF6A70}" type="datetimeFigureOut">
              <a:rPr lang="en-IN" smtClean="0"/>
              <a:t>11-10-2022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F1815A-70B2-4ED2-B0C0-53F5E2BEBA52}" type="slidenum">
              <a:rPr lang="en-IN" smtClean="0"/>
              <a:t>‹#›</a:t>
            </a:fld>
            <a:endParaRPr lang="en-IN"/>
          </a:p>
        </p:txBody>
      </p:sp>
    </p:spTree>
    <p:extLst>
      <p:ext uri="{BB962C8B-B14F-4D97-AF65-F5344CB8AC3E}">
        <p14:creationId xmlns:p14="http://schemas.microsoft.com/office/powerpoint/2010/main" val="1963790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F7B8E9-5409-47F9-BA02-3147E1EF6A70}" type="datetimeFigureOut">
              <a:rPr lang="en-IN" smtClean="0"/>
              <a:t>11-10-2022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F1815A-70B2-4ED2-B0C0-53F5E2BEBA52}" type="slidenum">
              <a:rPr lang="en-IN" smtClean="0"/>
              <a:t>‹#›</a:t>
            </a:fld>
            <a:endParaRPr lang="en-IN"/>
          </a:p>
        </p:txBody>
      </p:sp>
    </p:spTree>
    <p:extLst>
      <p:ext uri="{BB962C8B-B14F-4D97-AF65-F5344CB8AC3E}">
        <p14:creationId xmlns:p14="http://schemas.microsoft.com/office/powerpoint/2010/main" val="298626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DF7B8E9-5409-47F9-BA02-3147E1EF6A70}" type="datetimeFigureOut">
              <a:rPr lang="en-IN" smtClean="0"/>
              <a:t>11-10-2022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F1815A-70B2-4ED2-B0C0-53F5E2BEBA52}" type="slidenum">
              <a:rPr lang="en-IN" smtClean="0"/>
              <a:t>‹#›</a:t>
            </a:fld>
            <a:endParaRPr lang="en-IN"/>
          </a:p>
        </p:txBody>
      </p:sp>
    </p:spTree>
    <p:extLst>
      <p:ext uri="{BB962C8B-B14F-4D97-AF65-F5344CB8AC3E}">
        <p14:creationId xmlns:p14="http://schemas.microsoft.com/office/powerpoint/2010/main" val="32865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DF7B8E9-5409-47F9-BA02-3147E1EF6A70}" type="datetimeFigureOut">
              <a:rPr lang="en-IN" smtClean="0"/>
              <a:t>11-10-2022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EF1815A-70B2-4ED2-B0C0-53F5E2BEBA52}" type="slidenum">
              <a:rPr lang="en-IN" smtClean="0"/>
              <a:t>‹#›</a:t>
            </a:fld>
            <a:endParaRPr lang="en-IN"/>
          </a:p>
        </p:txBody>
      </p:sp>
    </p:spTree>
    <p:extLst>
      <p:ext uri="{BB962C8B-B14F-4D97-AF65-F5344CB8AC3E}">
        <p14:creationId xmlns:p14="http://schemas.microsoft.com/office/powerpoint/2010/main" val="1749107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DF7B8E9-5409-47F9-BA02-3147E1EF6A70}" type="datetimeFigureOut">
              <a:rPr lang="en-IN" smtClean="0"/>
              <a:t>11-10-2022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EF1815A-70B2-4ED2-B0C0-53F5E2BEBA52}" type="slidenum">
              <a:rPr lang="en-IN" smtClean="0"/>
              <a:t>‹#›</a:t>
            </a:fld>
            <a:endParaRPr lang="en-IN"/>
          </a:p>
        </p:txBody>
      </p:sp>
    </p:spTree>
    <p:extLst>
      <p:ext uri="{BB962C8B-B14F-4D97-AF65-F5344CB8AC3E}">
        <p14:creationId xmlns:p14="http://schemas.microsoft.com/office/powerpoint/2010/main" val="3938973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7B8E9-5409-47F9-BA02-3147E1EF6A70}" type="datetimeFigureOut">
              <a:rPr lang="en-IN" smtClean="0"/>
              <a:t>11-10-2022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EF1815A-70B2-4ED2-B0C0-53F5E2BEBA52}" type="slidenum">
              <a:rPr lang="en-IN" smtClean="0"/>
              <a:t>‹#›</a:t>
            </a:fld>
            <a:endParaRPr lang="en-IN"/>
          </a:p>
        </p:txBody>
      </p:sp>
    </p:spTree>
    <p:extLst>
      <p:ext uri="{BB962C8B-B14F-4D97-AF65-F5344CB8AC3E}">
        <p14:creationId xmlns:p14="http://schemas.microsoft.com/office/powerpoint/2010/main" val="3873904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F7B8E9-5409-47F9-BA02-3147E1EF6A70}" type="datetimeFigureOut">
              <a:rPr lang="en-IN" smtClean="0"/>
              <a:t>11-10-2022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F1815A-70B2-4ED2-B0C0-53F5E2BEBA52}" type="slidenum">
              <a:rPr lang="en-IN" smtClean="0"/>
              <a:t>‹#›</a:t>
            </a:fld>
            <a:endParaRPr lang="en-IN"/>
          </a:p>
        </p:txBody>
      </p:sp>
    </p:spTree>
    <p:extLst>
      <p:ext uri="{BB962C8B-B14F-4D97-AF65-F5344CB8AC3E}">
        <p14:creationId xmlns:p14="http://schemas.microsoft.com/office/powerpoint/2010/main" val="1616433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F7B8E9-5409-47F9-BA02-3147E1EF6A70}" type="datetimeFigureOut">
              <a:rPr lang="en-IN" smtClean="0"/>
              <a:t>11-10-2022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F1815A-70B2-4ED2-B0C0-53F5E2BEBA52}" type="slidenum">
              <a:rPr lang="en-IN" smtClean="0"/>
              <a:t>‹#›</a:t>
            </a:fld>
            <a:endParaRPr lang="en-IN"/>
          </a:p>
        </p:txBody>
      </p:sp>
    </p:spTree>
    <p:extLst>
      <p:ext uri="{BB962C8B-B14F-4D97-AF65-F5344CB8AC3E}">
        <p14:creationId xmlns:p14="http://schemas.microsoft.com/office/powerpoint/2010/main" val="3760497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7B8E9-5409-47F9-BA02-3147E1EF6A70}" type="datetimeFigureOut">
              <a:rPr lang="en-IN" smtClean="0"/>
              <a:t>11-10-2022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F1815A-70B2-4ED2-B0C0-53F5E2BEBA52}" type="slidenum">
              <a:rPr lang="en-IN" smtClean="0"/>
              <a:t>‹#›</a:t>
            </a:fld>
            <a:endParaRPr lang="en-IN"/>
          </a:p>
        </p:txBody>
      </p:sp>
    </p:spTree>
    <p:extLst>
      <p:ext uri="{BB962C8B-B14F-4D97-AF65-F5344CB8AC3E}">
        <p14:creationId xmlns:p14="http://schemas.microsoft.com/office/powerpoint/2010/main" val="2585610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Nutritional Classification of Micro-organisms</a:t>
            </a:r>
            <a:endParaRPr lang="en-IN" dirty="0"/>
          </a:p>
        </p:txBody>
      </p:sp>
      <p:sp>
        <p:nvSpPr>
          <p:cNvPr id="3" name="Subtitle 2"/>
          <p:cNvSpPr>
            <a:spLocks noGrp="1"/>
          </p:cNvSpPr>
          <p:nvPr>
            <p:ph type="subTitle" idx="1"/>
          </p:nvPr>
        </p:nvSpPr>
        <p:spPr/>
        <p:txBody>
          <a:bodyPr/>
          <a:lstStyle/>
          <a:p>
            <a:r>
              <a:rPr lang="en-IN" dirty="0" smtClean="0"/>
              <a:t>MIC 1001: GENERAL MICROBIOLOGY</a:t>
            </a:r>
          </a:p>
          <a:p>
            <a:r>
              <a:rPr lang="en-IN" dirty="0" smtClean="0"/>
              <a:t>MSc Microbiology Program</a:t>
            </a:r>
          </a:p>
          <a:p>
            <a:r>
              <a:rPr lang="en-IN" dirty="0" smtClean="0"/>
              <a:t>School of Life Science &amp; Biotechnology</a:t>
            </a:r>
            <a:endParaRPr lang="en-IN" dirty="0"/>
          </a:p>
        </p:txBody>
      </p:sp>
    </p:spTree>
    <p:extLst>
      <p:ext uri="{BB962C8B-B14F-4D97-AF65-F5344CB8AC3E}">
        <p14:creationId xmlns:p14="http://schemas.microsoft.com/office/powerpoint/2010/main" val="4007998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IN" dirty="0"/>
              <a:t>Microorganisms are grouped in relation to nutritional </a:t>
            </a:r>
            <a:r>
              <a:rPr lang="en-IN" dirty="0" smtClean="0"/>
              <a:t>requirement </a:t>
            </a:r>
            <a:r>
              <a:rPr lang="en-IN" dirty="0"/>
              <a:t>into two groups</a:t>
            </a:r>
            <a:r>
              <a:rPr lang="en-IN" dirty="0" smtClean="0"/>
              <a:t>;</a:t>
            </a:r>
          </a:p>
          <a:p>
            <a:pPr marL="571500" indent="-571500">
              <a:buAutoNum type="romanUcPeriod"/>
            </a:pPr>
            <a:r>
              <a:rPr lang="en-IN" dirty="0" smtClean="0">
                <a:solidFill>
                  <a:srgbClr val="FF0000"/>
                </a:solidFill>
              </a:rPr>
              <a:t>Autotrophs</a:t>
            </a:r>
            <a:r>
              <a:rPr lang="en-IN" dirty="0"/>
              <a:t>: which can utilize inorganic nutrients or light as a source of energy. Ex: Nitrifying bacteria, algae etc</a:t>
            </a:r>
            <a:r>
              <a:rPr lang="en-IN" dirty="0" smtClean="0"/>
              <a:t>.</a:t>
            </a:r>
          </a:p>
          <a:p>
            <a:pPr marL="0" indent="0">
              <a:buNone/>
            </a:pPr>
            <a:r>
              <a:rPr lang="en-IN" dirty="0"/>
              <a:t/>
            </a:r>
            <a:br>
              <a:rPr lang="en-IN" dirty="0"/>
            </a:br>
            <a:r>
              <a:rPr lang="en-IN" dirty="0"/>
              <a:t>II. </a:t>
            </a:r>
            <a:r>
              <a:rPr lang="en-IN" dirty="0">
                <a:solidFill>
                  <a:srgbClr val="FF0000"/>
                </a:solidFill>
              </a:rPr>
              <a:t>Heterotrophs</a:t>
            </a:r>
            <a:r>
              <a:rPr lang="en-IN" dirty="0"/>
              <a:t>: Which requires organic compounds as a source of energy. Ex: Many bacteria, fungi and protozoa.</a:t>
            </a:r>
          </a:p>
          <a:p>
            <a:endParaRPr lang="en-IN" dirty="0"/>
          </a:p>
        </p:txBody>
      </p:sp>
    </p:spTree>
    <p:extLst>
      <p:ext uri="{BB962C8B-B14F-4D97-AF65-F5344CB8AC3E}">
        <p14:creationId xmlns:p14="http://schemas.microsoft.com/office/powerpoint/2010/main" val="1018812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0560" y="335280"/>
            <a:ext cx="10683240" cy="5841683"/>
          </a:xfrm>
        </p:spPr>
        <p:txBody>
          <a:bodyPr>
            <a:normAutofit/>
          </a:bodyPr>
          <a:lstStyle/>
          <a:p>
            <a:r>
              <a:rPr lang="en-US" dirty="0" smtClean="0"/>
              <a:t>Microorganisms </a:t>
            </a:r>
            <a:r>
              <a:rPr lang="en-US" dirty="0"/>
              <a:t>are grouped into four major groups based on the above parameters</a:t>
            </a:r>
            <a:r>
              <a:rPr lang="en-US" dirty="0" smtClean="0"/>
              <a:t>.</a:t>
            </a:r>
          </a:p>
          <a:p>
            <a:r>
              <a:rPr lang="en-US" dirty="0" smtClean="0"/>
              <a:t>1</a:t>
            </a:r>
            <a:r>
              <a:rPr lang="en-US" dirty="0"/>
              <a:t>. </a:t>
            </a:r>
            <a:r>
              <a:rPr lang="en-US" dirty="0">
                <a:solidFill>
                  <a:srgbClr val="FF0000"/>
                </a:solidFill>
              </a:rPr>
              <a:t>Photoautotrophs</a:t>
            </a:r>
            <a:r>
              <a:rPr lang="en-US" dirty="0"/>
              <a:t>: which use light as energy source and CO2 as carbon source. Ex: Algae and many photosynthetic bacteria</a:t>
            </a:r>
            <a:r>
              <a:rPr lang="en-US" dirty="0" smtClean="0"/>
              <a:t>.</a:t>
            </a:r>
          </a:p>
          <a:p>
            <a:pPr marL="0" indent="0">
              <a:buNone/>
            </a:pPr>
            <a:r>
              <a:rPr lang="en-US" dirty="0"/>
              <a:t/>
            </a:r>
            <a:br>
              <a:rPr lang="en-US" dirty="0"/>
            </a:br>
            <a:r>
              <a:rPr lang="en-US" dirty="0"/>
              <a:t>2. </a:t>
            </a:r>
            <a:r>
              <a:rPr lang="en-US" dirty="0" err="1">
                <a:solidFill>
                  <a:srgbClr val="FF0000"/>
                </a:solidFill>
              </a:rPr>
              <a:t>Photoheterotrophs</a:t>
            </a:r>
            <a:r>
              <a:rPr lang="en-US" dirty="0"/>
              <a:t>: Which use light as energy source and reduced organic compounds as C source EX: purple non-</a:t>
            </a:r>
            <a:r>
              <a:rPr lang="en-US" dirty="0" err="1"/>
              <a:t>sulphur</a:t>
            </a:r>
            <a:r>
              <a:rPr lang="en-US" dirty="0"/>
              <a:t> bacteria</a:t>
            </a:r>
            <a:r>
              <a:rPr lang="en-US" dirty="0" smtClean="0"/>
              <a:t>.</a:t>
            </a:r>
          </a:p>
        </p:txBody>
      </p:sp>
    </p:spTree>
    <p:extLst>
      <p:ext uri="{BB962C8B-B14F-4D97-AF65-F5344CB8AC3E}">
        <p14:creationId xmlns:p14="http://schemas.microsoft.com/office/powerpoint/2010/main" val="1596912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0560" y="335280"/>
            <a:ext cx="10683240" cy="5841683"/>
          </a:xfrm>
        </p:spPr>
        <p:txBody>
          <a:bodyPr>
            <a:normAutofit/>
          </a:bodyPr>
          <a:lstStyle/>
          <a:p>
            <a:r>
              <a:rPr lang="en-US" dirty="0"/>
              <a:t/>
            </a:r>
            <a:br>
              <a:rPr lang="en-US" dirty="0"/>
            </a:br>
            <a:r>
              <a:rPr lang="en-US" dirty="0"/>
              <a:t>3. Chemoautotrophs: Which use inorganic chemicals as energy source and CO2 as carbon source. Obtain their energy by the oxidation of reduced inorganic compounds such as NH3, NO2, H2, H2S, Fe2+. These organisms are also called as </a:t>
            </a:r>
            <a:r>
              <a:rPr lang="en-US" dirty="0" err="1"/>
              <a:t>chemolithotrophs</a:t>
            </a:r>
            <a:r>
              <a:rPr lang="en-US" dirty="0"/>
              <a:t>. Since these can grow in an inorganic medium in the absence of light</a:t>
            </a:r>
            <a:r>
              <a:rPr lang="en-US" dirty="0" smtClean="0"/>
              <a:t>.</a:t>
            </a:r>
          </a:p>
          <a:p>
            <a:pPr marL="0" indent="0">
              <a:buNone/>
            </a:pPr>
            <a:r>
              <a:rPr lang="en-US" dirty="0"/>
              <a:t/>
            </a:r>
            <a:br>
              <a:rPr lang="en-US" dirty="0"/>
            </a:br>
            <a:r>
              <a:rPr lang="en-US" dirty="0"/>
              <a:t>4. </a:t>
            </a:r>
            <a:r>
              <a:rPr lang="en-US" dirty="0" err="1"/>
              <a:t>Chemoheterotrophs</a:t>
            </a:r>
            <a:r>
              <a:rPr lang="en-US" dirty="0"/>
              <a:t>: Which use organic compounds as an energy source as well as principal carbon source. The clear distinction between the energy source and the carbon source which is the characteristic of the above 3 groups is lost since this group can desire both carbon and energy from a single organic compound.</a:t>
            </a:r>
          </a:p>
          <a:p>
            <a:endParaRPr lang="en-IN" dirty="0"/>
          </a:p>
        </p:txBody>
      </p:sp>
    </p:spTree>
    <p:extLst>
      <p:ext uri="{BB962C8B-B14F-4D97-AF65-F5344CB8AC3E}">
        <p14:creationId xmlns:p14="http://schemas.microsoft.com/office/powerpoint/2010/main" val="1596912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835"/>
          </a:xfrm>
        </p:spPr>
        <p:txBody>
          <a:bodyPr>
            <a:normAutofit fontScale="90000"/>
          </a:bodyPr>
          <a:lstStyle/>
          <a:p>
            <a:r>
              <a:rPr lang="en-IN" dirty="0" smtClean="0"/>
              <a:t>Nutritional Classification of Micro-organisms</a:t>
            </a:r>
            <a:endParaRPr lang="en-IN" dirty="0"/>
          </a:p>
        </p:txBody>
      </p:sp>
      <p:pic>
        <p:nvPicPr>
          <p:cNvPr id="4" name="Content Placeholder 3"/>
          <p:cNvPicPr>
            <a:picLocks noGrp="1" noChangeAspect="1"/>
          </p:cNvPicPr>
          <p:nvPr>
            <p:ph idx="1"/>
          </p:nvPr>
        </p:nvPicPr>
        <p:blipFill>
          <a:blip r:embed="rId2"/>
          <a:stretch>
            <a:fillRect/>
          </a:stretch>
        </p:blipFill>
        <p:spPr>
          <a:xfrm>
            <a:off x="1676400" y="1474921"/>
            <a:ext cx="8823960" cy="5044033"/>
          </a:xfrm>
          <a:prstGeom prst="rect">
            <a:avLst/>
          </a:prstGeom>
        </p:spPr>
      </p:pic>
      <p:sp>
        <p:nvSpPr>
          <p:cNvPr id="5" name="Rectangle 4"/>
          <p:cNvSpPr/>
          <p:nvPr/>
        </p:nvSpPr>
        <p:spPr>
          <a:xfrm>
            <a:off x="2316480" y="6334288"/>
            <a:ext cx="8808720" cy="369332"/>
          </a:xfrm>
          <a:prstGeom prst="rect">
            <a:avLst/>
          </a:prstGeom>
        </p:spPr>
        <p:txBody>
          <a:bodyPr wrap="square">
            <a:spAutoFit/>
          </a:bodyPr>
          <a:lstStyle/>
          <a:p>
            <a:r>
              <a:rPr lang="en-IN" dirty="0" smtClean="0"/>
              <a:t>https://open.oregonstate.education/generalmicrobiology/chapter/microbial-nutrition/</a:t>
            </a:r>
            <a:endParaRPr lang="en-IN" dirty="0"/>
          </a:p>
        </p:txBody>
      </p:sp>
    </p:spTree>
    <p:extLst>
      <p:ext uri="{BB962C8B-B14F-4D97-AF65-F5344CB8AC3E}">
        <p14:creationId xmlns:p14="http://schemas.microsoft.com/office/powerpoint/2010/main" val="971345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98</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Nutritional Classification of Micro-organisms</vt:lpstr>
      <vt:lpstr>PowerPoint Presentation</vt:lpstr>
      <vt:lpstr>PowerPoint Presentation</vt:lpstr>
      <vt:lpstr>PowerPoint Presentation</vt:lpstr>
      <vt:lpstr>Nutritional Classification of Micro-organisms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Nutritional Classification of Micro-organisms</dc:title>
  <dc:creator>USER</dc:creator>
  <cp:lastModifiedBy>USER</cp:lastModifiedBy>
  <cp:revision>4</cp:revision>
  <dcterms:created xsi:type="dcterms:W3CDTF">2022-10-11T11:08:22Z</dcterms:created>
  <dcterms:modified xsi:type="dcterms:W3CDTF">2022-10-11T11:11:42Z</dcterms:modified>
</cp:coreProperties>
</file>