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3076966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3B9C3B-2CB3-4949-84A8-60EB989C1C0C}"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10012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1071806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2832445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8144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A3B9C3B-2CB3-4949-84A8-60EB989C1C0C}" type="datetimeFigureOut">
              <a:rPr lang="en-US" smtClean="0"/>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944611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A3B9C3B-2CB3-4949-84A8-60EB989C1C0C}" type="datetimeFigureOut">
              <a:rPr lang="en-US" smtClean="0"/>
              <a:t>10/10/2022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3272662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1671664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54729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175036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B9C3B-2CB3-4949-84A8-60EB989C1C0C}"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416434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3B9C3B-2CB3-4949-84A8-60EB989C1C0C}"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390501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3B9C3B-2CB3-4949-84A8-60EB989C1C0C}" type="datetimeFigureOut">
              <a:rPr lang="en-US" smtClean="0"/>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399178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3B9C3B-2CB3-4949-84A8-60EB989C1C0C}" type="datetimeFigureOut">
              <a:rPr lang="en-US" smtClean="0"/>
              <a:t>10/10/2022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293931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B9C3B-2CB3-4949-84A8-60EB989C1C0C}" type="datetimeFigureOut">
              <a:rPr lang="en-US" smtClean="0"/>
              <a:t>10/10/2022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266729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3B9C3B-2CB3-4949-84A8-60EB989C1C0C}"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121627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3B9C3B-2CB3-4949-84A8-60EB989C1C0C}"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FE307D7-205C-44EA-AB13-0014D75B1302}" type="slidenum">
              <a:rPr lang="en-US" smtClean="0"/>
              <a:t>‹#›</a:t>
            </a:fld>
            <a:endParaRPr lang="en-US"/>
          </a:p>
        </p:txBody>
      </p:sp>
    </p:spTree>
    <p:extLst>
      <p:ext uri="{BB962C8B-B14F-4D97-AF65-F5344CB8AC3E}">
        <p14:creationId xmlns:p14="http://schemas.microsoft.com/office/powerpoint/2010/main" val="333399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A3B9C3B-2CB3-4949-84A8-60EB989C1C0C}" type="datetimeFigureOut">
              <a:rPr lang="en-US" smtClean="0"/>
              <a:t>10/10/2022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FE307D7-205C-44EA-AB13-0014D75B1302}" type="slidenum">
              <a:rPr lang="en-US" smtClean="0"/>
              <a:t>‹#›</a:t>
            </a:fld>
            <a:endParaRPr lang="en-US"/>
          </a:p>
        </p:txBody>
      </p:sp>
    </p:spTree>
    <p:extLst>
      <p:ext uri="{BB962C8B-B14F-4D97-AF65-F5344CB8AC3E}">
        <p14:creationId xmlns:p14="http://schemas.microsoft.com/office/powerpoint/2010/main" val="552538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0F5D-25FC-4AA0-87BE-CCB8DB4D07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D7F40C-5170-4C32-9651-0C5BDA71E98A}"/>
              </a:ext>
            </a:extLst>
          </p:cNvPr>
          <p:cNvSpPr>
            <a:spLocks noGrp="1"/>
          </p:cNvSpPr>
          <p:nvPr>
            <p:ph idx="1"/>
          </p:nvPr>
        </p:nvSpPr>
        <p:spPr/>
        <p:txBody>
          <a:bodyPr>
            <a:normAutofit fontScale="92500" lnSpcReduction="20000"/>
          </a:bodyPr>
          <a:lstStyle/>
          <a:p>
            <a:pPr marL="0" indent="0">
              <a:buNone/>
            </a:pPr>
            <a:r>
              <a:rPr lang="en-US" dirty="0"/>
              <a:t>    </a:t>
            </a:r>
          </a:p>
          <a:p>
            <a:pPr marL="0" indent="0">
              <a:buNone/>
            </a:pPr>
            <a:endParaRPr lang="en-US" dirty="0"/>
          </a:p>
          <a:p>
            <a:pPr marL="0" indent="0" algn="ctr">
              <a:buNone/>
            </a:pPr>
            <a:r>
              <a:rPr lang="en-US" dirty="0"/>
              <a:t>  </a:t>
            </a:r>
            <a:r>
              <a:rPr lang="en-US" sz="4000" b="1" dirty="0"/>
              <a:t>Socialization and Agents of Socialization</a:t>
            </a:r>
          </a:p>
          <a:p>
            <a:pPr marL="0" indent="0" algn="ctr">
              <a:buNone/>
            </a:pPr>
            <a:endParaRPr lang="en-US" sz="4000" b="1" dirty="0"/>
          </a:p>
          <a:p>
            <a:pPr marL="0" indent="0" algn="ctr">
              <a:buNone/>
            </a:pPr>
            <a:r>
              <a:rPr lang="en-US" sz="4000" b="1" dirty="0"/>
              <a:t>By</a:t>
            </a:r>
          </a:p>
          <a:p>
            <a:pPr marL="0" indent="0" algn="ctr">
              <a:buNone/>
            </a:pPr>
            <a:r>
              <a:rPr lang="en-US" sz="4000" b="1" dirty="0"/>
              <a:t>Dr. Prashant</a:t>
            </a:r>
            <a:r>
              <a:rPr lang="en-US" dirty="0"/>
              <a:t> </a:t>
            </a:r>
          </a:p>
        </p:txBody>
      </p:sp>
    </p:spTree>
    <p:extLst>
      <p:ext uri="{BB962C8B-B14F-4D97-AF65-F5344CB8AC3E}">
        <p14:creationId xmlns:p14="http://schemas.microsoft.com/office/powerpoint/2010/main" val="92011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1EF9-F1B6-41F0-8C18-7DFF3DB90F58}"/>
              </a:ext>
            </a:extLst>
          </p:cNvPr>
          <p:cNvSpPr>
            <a:spLocks noGrp="1"/>
          </p:cNvSpPr>
          <p:nvPr>
            <p:ph type="title"/>
          </p:nvPr>
        </p:nvSpPr>
        <p:spPr/>
        <p:txBody>
          <a:bodyPr/>
          <a:lstStyle/>
          <a:p>
            <a:r>
              <a:rPr lang="en-US" b="1" dirty="0"/>
              <a:t>Socialization</a:t>
            </a:r>
            <a:endParaRPr lang="en-US" dirty="0"/>
          </a:p>
        </p:txBody>
      </p:sp>
      <p:sp>
        <p:nvSpPr>
          <p:cNvPr id="3" name="Content Placeholder 2">
            <a:extLst>
              <a:ext uri="{FF2B5EF4-FFF2-40B4-BE49-F238E27FC236}">
                <a16:creationId xmlns:a16="http://schemas.microsoft.com/office/drawing/2014/main" id="{49A6B291-A267-470D-98CC-7DF11ABC7B09}"/>
              </a:ext>
            </a:extLst>
          </p:cNvPr>
          <p:cNvSpPr>
            <a:spLocks noGrp="1"/>
          </p:cNvSpPr>
          <p:nvPr>
            <p:ph idx="1"/>
          </p:nvPr>
        </p:nvSpPr>
        <p:spPr/>
        <p:txBody>
          <a:bodyPr>
            <a:normAutofit/>
          </a:bodyPr>
          <a:lstStyle/>
          <a:p>
            <a:endParaRPr lang="en-US" dirty="0"/>
          </a:p>
          <a:p>
            <a:r>
              <a:rPr lang="en-US" dirty="0"/>
              <a:t>Socialization is a process of learning the ways , norms and traditions of society.</a:t>
            </a:r>
          </a:p>
          <a:p>
            <a:r>
              <a:rPr lang="en-US" dirty="0"/>
              <a:t>Anthony Giddens: “Socialization refers to the process which transforms a quite helpless human infant into a self-aware, knowledgeable person who is skilled in the ways of their society’s culture” </a:t>
            </a:r>
          </a:p>
          <a:p>
            <a:r>
              <a:rPr lang="en-US" dirty="0"/>
              <a:t>Peter </a:t>
            </a:r>
            <a:r>
              <a:rPr lang="en-US" dirty="0" err="1"/>
              <a:t>Worsley</a:t>
            </a:r>
            <a:r>
              <a:rPr lang="en-US" dirty="0"/>
              <a:t>:”By this is meant, simply, the transmission of culture, the process whereby men learn the rules and practices of social groups. Socialization is an aspect of all activity within all human societies”</a:t>
            </a:r>
          </a:p>
        </p:txBody>
      </p:sp>
    </p:spTree>
    <p:extLst>
      <p:ext uri="{BB962C8B-B14F-4D97-AF65-F5344CB8AC3E}">
        <p14:creationId xmlns:p14="http://schemas.microsoft.com/office/powerpoint/2010/main" val="344074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19922-ABFE-4ADB-9C04-BC9FC1EB513F}"/>
              </a:ext>
            </a:extLst>
          </p:cNvPr>
          <p:cNvSpPr>
            <a:spLocks noGrp="1"/>
          </p:cNvSpPr>
          <p:nvPr>
            <p:ph type="title"/>
          </p:nvPr>
        </p:nvSpPr>
        <p:spPr/>
        <p:txBody>
          <a:bodyPr/>
          <a:lstStyle/>
          <a:p>
            <a:pPr algn="ctr"/>
            <a:r>
              <a:rPr lang="en-US" b="1" dirty="0"/>
              <a:t>LEVELS OF SOCIALIZATION</a:t>
            </a:r>
          </a:p>
        </p:txBody>
      </p:sp>
      <p:sp>
        <p:nvSpPr>
          <p:cNvPr id="3" name="Content Placeholder 2">
            <a:extLst>
              <a:ext uri="{FF2B5EF4-FFF2-40B4-BE49-F238E27FC236}">
                <a16:creationId xmlns:a16="http://schemas.microsoft.com/office/drawing/2014/main" id="{B89086AD-D6E6-4775-8FD2-106CD9500296}"/>
              </a:ext>
            </a:extLst>
          </p:cNvPr>
          <p:cNvSpPr>
            <a:spLocks noGrp="1"/>
          </p:cNvSpPr>
          <p:nvPr>
            <p:ph idx="1"/>
          </p:nvPr>
        </p:nvSpPr>
        <p:spPr/>
        <p:txBody>
          <a:bodyPr>
            <a:normAutofit fontScale="92500" lnSpcReduction="10000"/>
          </a:bodyPr>
          <a:lstStyle/>
          <a:p>
            <a:r>
              <a:rPr lang="en-US" dirty="0"/>
              <a:t>Primary socialization - Primary socialization typically begins at birth and moves forward until the beginning of the school years.</a:t>
            </a:r>
          </a:p>
          <a:p>
            <a:endParaRPr lang="en-US" dirty="0"/>
          </a:p>
          <a:p>
            <a:r>
              <a:rPr lang="en-US" dirty="0"/>
              <a:t>Secondary socialization - occurs in later childhood and adolescence when children go to school and come under the influence of non-family members. This level runs concurrently with primary socialization. </a:t>
            </a:r>
          </a:p>
          <a:p>
            <a:endParaRPr lang="en-US" dirty="0"/>
          </a:p>
          <a:p>
            <a:r>
              <a:rPr lang="en-US" dirty="0"/>
              <a:t>Adult socialization - occurs as we assume adult roles such as wife, husband, parent, or employee. </a:t>
            </a:r>
          </a:p>
          <a:p>
            <a:r>
              <a:rPr lang="en-US" dirty="0"/>
              <a:t>Anticipatory Socialization - It is a process by which someone is consciously socialized for future occupations, positions and social relationships.</a:t>
            </a:r>
          </a:p>
        </p:txBody>
      </p:sp>
    </p:spTree>
    <p:extLst>
      <p:ext uri="{BB962C8B-B14F-4D97-AF65-F5344CB8AC3E}">
        <p14:creationId xmlns:p14="http://schemas.microsoft.com/office/powerpoint/2010/main" val="130648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E7BE9-37E0-42FA-9810-0CE12B8AD1E2}"/>
              </a:ext>
            </a:extLst>
          </p:cNvPr>
          <p:cNvSpPr>
            <a:spLocks noGrp="1"/>
          </p:cNvSpPr>
          <p:nvPr>
            <p:ph type="title"/>
          </p:nvPr>
        </p:nvSpPr>
        <p:spPr/>
        <p:txBody>
          <a:bodyPr/>
          <a:lstStyle/>
          <a:p>
            <a:r>
              <a:rPr lang="en-US" b="1" dirty="0"/>
              <a:t>Agents of Socialization</a:t>
            </a:r>
            <a:br>
              <a:rPr lang="en-US" b="1" dirty="0"/>
            </a:br>
            <a:endParaRPr lang="en-US" dirty="0"/>
          </a:p>
        </p:txBody>
      </p:sp>
      <p:sp>
        <p:nvSpPr>
          <p:cNvPr id="3" name="Content Placeholder 2">
            <a:extLst>
              <a:ext uri="{FF2B5EF4-FFF2-40B4-BE49-F238E27FC236}">
                <a16:creationId xmlns:a16="http://schemas.microsoft.com/office/drawing/2014/main" id="{9276141C-6BE2-42F4-AEB7-131FD90378A4}"/>
              </a:ext>
            </a:extLst>
          </p:cNvPr>
          <p:cNvSpPr>
            <a:spLocks noGrp="1"/>
          </p:cNvSpPr>
          <p:nvPr>
            <p:ph idx="1"/>
          </p:nvPr>
        </p:nvSpPr>
        <p:spPr/>
        <p:txBody>
          <a:bodyPr>
            <a:normAutofit fontScale="92500" lnSpcReduction="10000"/>
          </a:bodyPr>
          <a:lstStyle/>
          <a:p>
            <a:endParaRPr lang="en-US" dirty="0"/>
          </a:p>
          <a:p>
            <a:r>
              <a:rPr lang="en-US" sz="3600" b="1" dirty="0"/>
              <a:t>Family</a:t>
            </a:r>
          </a:p>
          <a:p>
            <a:endParaRPr lang="en-US" sz="3600" b="1" dirty="0"/>
          </a:p>
          <a:p>
            <a:r>
              <a:rPr lang="en-US" sz="3600" b="1" dirty="0"/>
              <a:t>School</a:t>
            </a:r>
          </a:p>
          <a:p>
            <a:endParaRPr lang="en-US" sz="3600" b="1" dirty="0"/>
          </a:p>
          <a:p>
            <a:r>
              <a:rPr lang="en-US" sz="3600" b="1" dirty="0"/>
              <a:t>Peer Groups</a:t>
            </a:r>
          </a:p>
          <a:p>
            <a:endParaRPr lang="en-US" dirty="0"/>
          </a:p>
        </p:txBody>
      </p:sp>
    </p:spTree>
    <p:extLst>
      <p:ext uri="{BB962C8B-B14F-4D97-AF65-F5344CB8AC3E}">
        <p14:creationId xmlns:p14="http://schemas.microsoft.com/office/powerpoint/2010/main" val="3490512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3C1C-8BF7-442E-A495-CC46E2B62600}"/>
              </a:ext>
            </a:extLst>
          </p:cNvPr>
          <p:cNvSpPr>
            <a:spLocks noGrp="1"/>
          </p:cNvSpPr>
          <p:nvPr>
            <p:ph type="title"/>
          </p:nvPr>
        </p:nvSpPr>
        <p:spPr/>
        <p:txBody>
          <a:bodyPr/>
          <a:lstStyle/>
          <a:p>
            <a:r>
              <a:rPr lang="en-US" b="1" dirty="0"/>
              <a:t>Agents of Socialization</a:t>
            </a:r>
          </a:p>
        </p:txBody>
      </p:sp>
      <p:sp>
        <p:nvSpPr>
          <p:cNvPr id="3" name="Content Placeholder 2">
            <a:extLst>
              <a:ext uri="{FF2B5EF4-FFF2-40B4-BE49-F238E27FC236}">
                <a16:creationId xmlns:a16="http://schemas.microsoft.com/office/drawing/2014/main" id="{62F54940-8174-4B53-9B50-4A957ABB2694}"/>
              </a:ext>
            </a:extLst>
          </p:cNvPr>
          <p:cNvSpPr>
            <a:spLocks noGrp="1"/>
          </p:cNvSpPr>
          <p:nvPr>
            <p:ph idx="1"/>
          </p:nvPr>
        </p:nvSpPr>
        <p:spPr/>
        <p:txBody>
          <a:bodyPr>
            <a:normAutofit fontScale="92500" lnSpcReduction="20000"/>
          </a:bodyPr>
          <a:lstStyle/>
          <a:p>
            <a:endParaRPr lang="en-US" dirty="0"/>
          </a:p>
          <a:p>
            <a:r>
              <a:rPr lang="en-US" sz="4000" b="1" dirty="0"/>
              <a:t>The Workplace</a:t>
            </a:r>
          </a:p>
          <a:p>
            <a:endParaRPr lang="en-US" sz="4000" b="1" dirty="0"/>
          </a:p>
          <a:p>
            <a:r>
              <a:rPr lang="en-US" sz="4000" b="1" dirty="0"/>
              <a:t>Religion</a:t>
            </a:r>
          </a:p>
          <a:p>
            <a:endParaRPr lang="en-US" sz="4000" b="1" dirty="0"/>
          </a:p>
          <a:p>
            <a:r>
              <a:rPr lang="en-US" sz="4000" b="1" dirty="0"/>
              <a:t>Mass Media</a:t>
            </a:r>
          </a:p>
        </p:txBody>
      </p:sp>
    </p:spTree>
    <p:extLst>
      <p:ext uri="{BB962C8B-B14F-4D97-AF65-F5344CB8AC3E}">
        <p14:creationId xmlns:p14="http://schemas.microsoft.com/office/powerpoint/2010/main" val="703355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F2B4-20B7-4154-85D2-9487FF59BB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22FA9C-150A-4037-B1F2-065DC134418A}"/>
              </a:ext>
            </a:extLst>
          </p:cNvPr>
          <p:cNvSpPr>
            <a:spLocks noGrp="1"/>
          </p:cNvSpPr>
          <p:nvPr>
            <p:ph idx="1"/>
          </p:nvPr>
        </p:nvSpPr>
        <p:spPr/>
        <p:txBody>
          <a:bodyPr/>
          <a:lstStyle/>
          <a:p>
            <a:endParaRPr lang="en-US" dirty="0"/>
          </a:p>
          <a:p>
            <a:endParaRPr lang="en-US" dirty="0"/>
          </a:p>
          <a:p>
            <a:endParaRPr lang="en-US" dirty="0"/>
          </a:p>
          <a:p>
            <a:pPr marL="0" indent="0" algn="ctr">
              <a:buNone/>
            </a:pPr>
            <a:r>
              <a:rPr lang="en-US" sz="6000" b="1" dirty="0"/>
              <a:t>Thank you</a:t>
            </a:r>
          </a:p>
        </p:txBody>
      </p:sp>
    </p:spTree>
    <p:extLst>
      <p:ext uri="{BB962C8B-B14F-4D97-AF65-F5344CB8AC3E}">
        <p14:creationId xmlns:p14="http://schemas.microsoft.com/office/powerpoint/2010/main" val="3640460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TotalTime>
  <Words>214</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PowerPoint Presentation</vt:lpstr>
      <vt:lpstr>Socialization</vt:lpstr>
      <vt:lpstr>LEVELS OF SOCIALIZATION</vt:lpstr>
      <vt:lpstr>Agents of Socialization </vt:lpstr>
      <vt:lpstr>Agents of Socialization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Prashant</dc:creator>
  <cp:lastModifiedBy>Prashant</cp:lastModifiedBy>
  <cp:revision>2</cp:revision>
  <dcterms:created xsi:type="dcterms:W3CDTF">2022-10-10T03:20:17Z</dcterms:created>
  <dcterms:modified xsi:type="dcterms:W3CDTF">2022-10-10T03:38:41Z</dcterms:modified>
</cp:coreProperties>
</file>