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5" r:id="rId9"/>
    <p:sldId id="270" r:id="rId10"/>
    <p:sldId id="269" r:id="rId11"/>
    <p:sldId id="271" r:id="rId12"/>
    <p:sldId id="272" r:id="rId13"/>
    <p:sldId id="273" r:id="rId14"/>
    <p:sldId id="274" r:id="rId15"/>
    <p:sldId id="275" r:id="rId16"/>
    <p:sldId id="276" r:id="rId17"/>
    <p:sldId id="277" r:id="rId18"/>
    <p:sldId id="278" r:id="rId19"/>
    <p:sldId id="264" r:id="rId20"/>
    <p:sldId id="266" r:id="rId21"/>
    <p:sldId id="268" r:id="rId22"/>
    <p:sldId id="267"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3577B-3A76-47DA-8BAE-2A10E03F29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A4A7DB9-C1B0-4EBD-9310-12747E14BFBD}">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Objectivity</a:t>
          </a:r>
          <a:endParaRPr lang="en-US" dirty="0"/>
        </a:p>
      </dgm:t>
    </dgm:pt>
    <dgm:pt modelId="{E5964A7B-F09B-4C6D-AFA8-4A90F382EFA5}" type="parTrans" cxnId="{98B523F5-26C7-4E7F-A57E-1A34055D78F9}">
      <dgm:prSet/>
      <dgm:spPr/>
      <dgm:t>
        <a:bodyPr/>
        <a:lstStyle/>
        <a:p>
          <a:endParaRPr lang="en-US"/>
        </a:p>
      </dgm:t>
    </dgm:pt>
    <dgm:pt modelId="{09AA5336-431C-443A-9B9D-7CD5D23C7B65}" type="sibTrans" cxnId="{98B523F5-26C7-4E7F-A57E-1A34055D78F9}">
      <dgm:prSet/>
      <dgm:spPr/>
      <dgm:t>
        <a:bodyPr/>
        <a:lstStyle/>
        <a:p>
          <a:endParaRPr lang="en-US"/>
        </a:p>
      </dgm:t>
    </dgm:pt>
    <dgm:pt modelId="{440C77BB-6BFF-42F1-8093-580867E8D92F}">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Verifiability</a:t>
          </a:r>
          <a:endParaRPr lang="en-US" dirty="0"/>
        </a:p>
      </dgm:t>
    </dgm:pt>
    <dgm:pt modelId="{1042154C-C7CC-4564-9B94-15E63AD01573}" type="parTrans" cxnId="{E1B91BE6-255F-4C0A-B0E2-23877CD27F2D}">
      <dgm:prSet/>
      <dgm:spPr/>
      <dgm:t>
        <a:bodyPr/>
        <a:lstStyle/>
        <a:p>
          <a:endParaRPr lang="en-US"/>
        </a:p>
      </dgm:t>
    </dgm:pt>
    <dgm:pt modelId="{FCAED3BD-1D4D-4FF6-9A24-18BF9358A459}" type="sibTrans" cxnId="{E1B91BE6-255F-4C0A-B0E2-23877CD27F2D}">
      <dgm:prSet/>
      <dgm:spPr/>
      <dgm:t>
        <a:bodyPr/>
        <a:lstStyle/>
        <a:p>
          <a:endParaRPr lang="en-US"/>
        </a:p>
      </dgm:t>
    </dgm:pt>
    <dgm:pt modelId="{D575E4FD-89A0-494F-AAAC-3C6B28AB6976}">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Universality</a:t>
          </a:r>
          <a:endParaRPr lang="en-US" dirty="0"/>
        </a:p>
      </dgm:t>
    </dgm:pt>
    <dgm:pt modelId="{4DCE1DD9-81F4-4237-A55A-DEF255B69120}" type="parTrans" cxnId="{6B0B7A26-BFBF-463A-B548-C420B00420A7}">
      <dgm:prSet/>
      <dgm:spPr/>
      <dgm:t>
        <a:bodyPr/>
        <a:lstStyle/>
        <a:p>
          <a:endParaRPr lang="en-US"/>
        </a:p>
      </dgm:t>
    </dgm:pt>
    <dgm:pt modelId="{1BECDFEF-AA54-480A-9136-90924C44D596}" type="sibTrans" cxnId="{6B0B7A26-BFBF-463A-B548-C420B00420A7}">
      <dgm:prSet/>
      <dgm:spPr/>
      <dgm:t>
        <a:bodyPr/>
        <a:lstStyle/>
        <a:p>
          <a:endParaRPr lang="en-US"/>
        </a:p>
      </dgm:t>
    </dgm:pt>
    <dgm:pt modelId="{1E88BE79-BED4-4110-A8B2-5BCFB2C4C1B9}">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Predictability</a:t>
          </a:r>
          <a:endParaRPr lang="en-US" dirty="0"/>
        </a:p>
      </dgm:t>
    </dgm:pt>
    <dgm:pt modelId="{8C238023-4113-454B-97BA-C388FF4E079C}" type="parTrans" cxnId="{94D95434-0C06-4E37-95BC-258BF8698F7F}">
      <dgm:prSet/>
      <dgm:spPr/>
      <dgm:t>
        <a:bodyPr/>
        <a:lstStyle/>
        <a:p>
          <a:endParaRPr lang="en-US"/>
        </a:p>
      </dgm:t>
    </dgm:pt>
    <dgm:pt modelId="{963553AD-80E5-4247-8265-2AAA8559E9D4}" type="sibTrans" cxnId="{94D95434-0C06-4E37-95BC-258BF8698F7F}">
      <dgm:prSet/>
      <dgm:spPr/>
      <dgm:t>
        <a:bodyPr/>
        <a:lstStyle/>
        <a:p>
          <a:endParaRPr lang="en-US"/>
        </a:p>
      </dgm:t>
    </dgm:pt>
    <dgm:pt modelId="{71CC6D65-A81E-4190-9412-E025EB909325}">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Definiteness</a:t>
          </a:r>
          <a:endParaRPr lang="en-US" dirty="0"/>
        </a:p>
      </dgm:t>
    </dgm:pt>
    <dgm:pt modelId="{1FBBD874-E0ED-47B4-A7A0-F4D70E724870}" type="sibTrans" cxnId="{E71D3AA1-2BF8-4B56-8693-D09CE615FB7C}">
      <dgm:prSet/>
      <dgm:spPr/>
      <dgm:t>
        <a:bodyPr/>
        <a:lstStyle/>
        <a:p>
          <a:endParaRPr lang="en-US"/>
        </a:p>
      </dgm:t>
    </dgm:pt>
    <dgm:pt modelId="{9409B892-4307-41F6-946E-31B9D1EF2717}" type="parTrans" cxnId="{E71D3AA1-2BF8-4B56-8693-D09CE615FB7C}">
      <dgm:prSet/>
      <dgm:spPr/>
      <dgm:t>
        <a:bodyPr/>
        <a:lstStyle/>
        <a:p>
          <a:endParaRPr lang="en-US"/>
        </a:p>
      </dgm:t>
    </dgm:pt>
    <dgm:pt modelId="{76C39944-9D32-4D9E-9527-CFA1BA099BC2}" type="pres">
      <dgm:prSet presAssocID="{B173577B-3A76-47DA-8BAE-2A10E03F29C4}" presName="diagram" presStyleCnt="0">
        <dgm:presLayoutVars>
          <dgm:dir/>
          <dgm:resizeHandles val="exact"/>
        </dgm:presLayoutVars>
      </dgm:prSet>
      <dgm:spPr/>
      <dgm:t>
        <a:bodyPr/>
        <a:lstStyle/>
        <a:p>
          <a:endParaRPr lang="en-US"/>
        </a:p>
      </dgm:t>
    </dgm:pt>
    <dgm:pt modelId="{994C5789-2585-4B92-AAEB-17FE6D5DC5C1}" type="pres">
      <dgm:prSet presAssocID="{8A4A7DB9-C1B0-4EBD-9310-12747E14BFBD}" presName="node" presStyleLbl="node1" presStyleIdx="0" presStyleCnt="5">
        <dgm:presLayoutVars>
          <dgm:bulletEnabled val="1"/>
        </dgm:presLayoutVars>
      </dgm:prSet>
      <dgm:spPr/>
      <dgm:t>
        <a:bodyPr/>
        <a:lstStyle/>
        <a:p>
          <a:endParaRPr lang="en-US"/>
        </a:p>
      </dgm:t>
    </dgm:pt>
    <dgm:pt modelId="{CFA01A26-AC25-4B15-B2E9-F947BA813131}" type="pres">
      <dgm:prSet presAssocID="{09AA5336-431C-443A-9B9D-7CD5D23C7B65}" presName="sibTrans" presStyleCnt="0"/>
      <dgm:spPr/>
    </dgm:pt>
    <dgm:pt modelId="{E6283A79-166A-4624-B36F-F56D51A642C9}" type="pres">
      <dgm:prSet presAssocID="{71CC6D65-A81E-4190-9412-E025EB909325}" presName="node" presStyleLbl="node1" presStyleIdx="1" presStyleCnt="5">
        <dgm:presLayoutVars>
          <dgm:bulletEnabled val="1"/>
        </dgm:presLayoutVars>
      </dgm:prSet>
      <dgm:spPr/>
      <dgm:t>
        <a:bodyPr/>
        <a:lstStyle/>
        <a:p>
          <a:endParaRPr lang="en-US"/>
        </a:p>
      </dgm:t>
    </dgm:pt>
    <dgm:pt modelId="{6E3BD028-0346-4054-AA8B-AF109D4C5E49}" type="pres">
      <dgm:prSet presAssocID="{1FBBD874-E0ED-47B4-A7A0-F4D70E724870}" presName="sibTrans" presStyleCnt="0"/>
      <dgm:spPr/>
    </dgm:pt>
    <dgm:pt modelId="{51145D8A-F4B1-415C-AD9C-64198960A6D6}" type="pres">
      <dgm:prSet presAssocID="{440C77BB-6BFF-42F1-8093-580867E8D92F}" presName="node" presStyleLbl="node1" presStyleIdx="2" presStyleCnt="5" custLinFactNeighborX="-1490" custLinFactNeighborY="621">
        <dgm:presLayoutVars>
          <dgm:bulletEnabled val="1"/>
        </dgm:presLayoutVars>
      </dgm:prSet>
      <dgm:spPr/>
      <dgm:t>
        <a:bodyPr/>
        <a:lstStyle/>
        <a:p>
          <a:endParaRPr lang="en-US"/>
        </a:p>
      </dgm:t>
    </dgm:pt>
    <dgm:pt modelId="{1D8A22EA-FF0E-4606-9A6D-C053A4943A96}" type="pres">
      <dgm:prSet presAssocID="{FCAED3BD-1D4D-4FF6-9A24-18BF9358A459}" presName="sibTrans" presStyleCnt="0"/>
      <dgm:spPr/>
    </dgm:pt>
    <dgm:pt modelId="{10FFBA13-4D56-4767-8D74-3C510F4476A3}" type="pres">
      <dgm:prSet presAssocID="{D575E4FD-89A0-494F-AAAC-3C6B28AB6976}" presName="node" presStyleLbl="node1" presStyleIdx="3" presStyleCnt="5">
        <dgm:presLayoutVars>
          <dgm:bulletEnabled val="1"/>
        </dgm:presLayoutVars>
      </dgm:prSet>
      <dgm:spPr/>
      <dgm:t>
        <a:bodyPr/>
        <a:lstStyle/>
        <a:p>
          <a:endParaRPr lang="en-US"/>
        </a:p>
      </dgm:t>
    </dgm:pt>
    <dgm:pt modelId="{716BF8D3-9DD4-46D7-B952-6123D1C99D83}" type="pres">
      <dgm:prSet presAssocID="{1BECDFEF-AA54-480A-9136-90924C44D596}" presName="sibTrans" presStyleCnt="0"/>
      <dgm:spPr/>
    </dgm:pt>
    <dgm:pt modelId="{A619580C-0FF9-459F-AB7A-B462CBC68A6F}" type="pres">
      <dgm:prSet presAssocID="{1E88BE79-BED4-4110-A8B2-5BCFB2C4C1B9}" presName="node" presStyleLbl="node1" presStyleIdx="4" presStyleCnt="5">
        <dgm:presLayoutVars>
          <dgm:bulletEnabled val="1"/>
        </dgm:presLayoutVars>
      </dgm:prSet>
      <dgm:spPr/>
      <dgm:t>
        <a:bodyPr/>
        <a:lstStyle/>
        <a:p>
          <a:endParaRPr lang="en-US"/>
        </a:p>
      </dgm:t>
    </dgm:pt>
  </dgm:ptLst>
  <dgm:cxnLst>
    <dgm:cxn modelId="{EE135B60-7E75-4B32-AF2E-76D7E7A6C0D9}" type="presOf" srcId="{71CC6D65-A81E-4190-9412-E025EB909325}" destId="{E6283A79-166A-4624-B36F-F56D51A642C9}" srcOrd="0" destOrd="0" presId="urn:microsoft.com/office/officeart/2005/8/layout/default"/>
    <dgm:cxn modelId="{CDE132D7-2F00-4C09-8797-4283DFD84452}" type="presOf" srcId="{1E88BE79-BED4-4110-A8B2-5BCFB2C4C1B9}" destId="{A619580C-0FF9-459F-AB7A-B462CBC68A6F}" srcOrd="0" destOrd="0" presId="urn:microsoft.com/office/officeart/2005/8/layout/default"/>
    <dgm:cxn modelId="{98B523F5-26C7-4E7F-A57E-1A34055D78F9}" srcId="{B173577B-3A76-47DA-8BAE-2A10E03F29C4}" destId="{8A4A7DB9-C1B0-4EBD-9310-12747E14BFBD}" srcOrd="0" destOrd="0" parTransId="{E5964A7B-F09B-4C6D-AFA8-4A90F382EFA5}" sibTransId="{09AA5336-431C-443A-9B9D-7CD5D23C7B65}"/>
    <dgm:cxn modelId="{4D88819A-C9C3-4E6D-864B-2CA500E672AF}" type="presOf" srcId="{B173577B-3A76-47DA-8BAE-2A10E03F29C4}" destId="{76C39944-9D32-4D9E-9527-CFA1BA099BC2}" srcOrd="0" destOrd="0" presId="urn:microsoft.com/office/officeart/2005/8/layout/default"/>
    <dgm:cxn modelId="{94D95434-0C06-4E37-95BC-258BF8698F7F}" srcId="{B173577B-3A76-47DA-8BAE-2A10E03F29C4}" destId="{1E88BE79-BED4-4110-A8B2-5BCFB2C4C1B9}" srcOrd="4" destOrd="0" parTransId="{8C238023-4113-454B-97BA-C388FF4E079C}" sibTransId="{963553AD-80E5-4247-8265-2AAA8559E9D4}"/>
    <dgm:cxn modelId="{6B0B7A26-BFBF-463A-B548-C420B00420A7}" srcId="{B173577B-3A76-47DA-8BAE-2A10E03F29C4}" destId="{D575E4FD-89A0-494F-AAAC-3C6B28AB6976}" srcOrd="3" destOrd="0" parTransId="{4DCE1DD9-81F4-4237-A55A-DEF255B69120}" sibTransId="{1BECDFEF-AA54-480A-9136-90924C44D596}"/>
    <dgm:cxn modelId="{CBF592A5-5B48-46F4-B296-16D791B38067}" type="presOf" srcId="{D575E4FD-89A0-494F-AAAC-3C6B28AB6976}" destId="{10FFBA13-4D56-4767-8D74-3C510F4476A3}" srcOrd="0" destOrd="0" presId="urn:microsoft.com/office/officeart/2005/8/layout/default"/>
    <dgm:cxn modelId="{699C1499-A48F-4B1F-9A59-0D87311AA0F4}" type="presOf" srcId="{8A4A7DB9-C1B0-4EBD-9310-12747E14BFBD}" destId="{994C5789-2585-4B92-AAEB-17FE6D5DC5C1}" srcOrd="0" destOrd="0" presId="urn:microsoft.com/office/officeart/2005/8/layout/default"/>
    <dgm:cxn modelId="{E71D3AA1-2BF8-4B56-8693-D09CE615FB7C}" srcId="{B173577B-3A76-47DA-8BAE-2A10E03F29C4}" destId="{71CC6D65-A81E-4190-9412-E025EB909325}" srcOrd="1" destOrd="0" parTransId="{9409B892-4307-41F6-946E-31B9D1EF2717}" sibTransId="{1FBBD874-E0ED-47B4-A7A0-F4D70E724870}"/>
    <dgm:cxn modelId="{10CCF6D6-22A9-407A-A89B-24F4CB5A18B3}" type="presOf" srcId="{440C77BB-6BFF-42F1-8093-580867E8D92F}" destId="{51145D8A-F4B1-415C-AD9C-64198960A6D6}" srcOrd="0" destOrd="0" presId="urn:microsoft.com/office/officeart/2005/8/layout/default"/>
    <dgm:cxn modelId="{E1B91BE6-255F-4C0A-B0E2-23877CD27F2D}" srcId="{B173577B-3A76-47DA-8BAE-2A10E03F29C4}" destId="{440C77BB-6BFF-42F1-8093-580867E8D92F}" srcOrd="2" destOrd="0" parTransId="{1042154C-C7CC-4564-9B94-15E63AD01573}" sibTransId="{FCAED3BD-1D4D-4FF6-9A24-18BF9358A459}"/>
    <dgm:cxn modelId="{EAC81AD6-29A7-4952-ABD6-0AF70352A530}" type="presParOf" srcId="{76C39944-9D32-4D9E-9527-CFA1BA099BC2}" destId="{994C5789-2585-4B92-AAEB-17FE6D5DC5C1}" srcOrd="0" destOrd="0" presId="urn:microsoft.com/office/officeart/2005/8/layout/default"/>
    <dgm:cxn modelId="{577E3AD5-6104-4278-9D52-C29D1D58532D}" type="presParOf" srcId="{76C39944-9D32-4D9E-9527-CFA1BA099BC2}" destId="{CFA01A26-AC25-4B15-B2E9-F947BA813131}" srcOrd="1" destOrd="0" presId="urn:microsoft.com/office/officeart/2005/8/layout/default"/>
    <dgm:cxn modelId="{7D4A3547-3D29-42C4-8E10-3A9B9E5C4A44}" type="presParOf" srcId="{76C39944-9D32-4D9E-9527-CFA1BA099BC2}" destId="{E6283A79-166A-4624-B36F-F56D51A642C9}" srcOrd="2" destOrd="0" presId="urn:microsoft.com/office/officeart/2005/8/layout/default"/>
    <dgm:cxn modelId="{B6340188-8E88-49E8-9BD7-E8D51D9D4B6C}" type="presParOf" srcId="{76C39944-9D32-4D9E-9527-CFA1BA099BC2}" destId="{6E3BD028-0346-4054-AA8B-AF109D4C5E49}" srcOrd="3" destOrd="0" presId="urn:microsoft.com/office/officeart/2005/8/layout/default"/>
    <dgm:cxn modelId="{ACE9AC4C-5520-4AF0-8F3E-DD0AE3D51FB2}" type="presParOf" srcId="{76C39944-9D32-4D9E-9527-CFA1BA099BC2}" destId="{51145D8A-F4B1-415C-AD9C-64198960A6D6}" srcOrd="4" destOrd="0" presId="urn:microsoft.com/office/officeart/2005/8/layout/default"/>
    <dgm:cxn modelId="{77D21833-0F1B-4639-B163-9E48C154A8F3}" type="presParOf" srcId="{76C39944-9D32-4D9E-9527-CFA1BA099BC2}" destId="{1D8A22EA-FF0E-4606-9A6D-C053A4943A96}" srcOrd="5" destOrd="0" presId="urn:microsoft.com/office/officeart/2005/8/layout/default"/>
    <dgm:cxn modelId="{647EF411-D57D-4835-8728-342751D4FF89}" type="presParOf" srcId="{76C39944-9D32-4D9E-9527-CFA1BA099BC2}" destId="{10FFBA13-4D56-4767-8D74-3C510F4476A3}" srcOrd="6" destOrd="0" presId="urn:microsoft.com/office/officeart/2005/8/layout/default"/>
    <dgm:cxn modelId="{0C0EDE8C-528B-4786-9FAC-249C74340F6F}" type="presParOf" srcId="{76C39944-9D32-4D9E-9527-CFA1BA099BC2}" destId="{716BF8D3-9DD4-46D7-B952-6123D1C99D83}" srcOrd="7" destOrd="0" presId="urn:microsoft.com/office/officeart/2005/8/layout/default"/>
    <dgm:cxn modelId="{A9338489-A1F7-41C9-A8DF-D282054066E9}" type="presParOf" srcId="{76C39944-9D32-4D9E-9527-CFA1BA099BC2}" destId="{A619580C-0FF9-459F-AB7A-B462CBC68A6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4C5789-2585-4B92-AAEB-17FE6D5DC5C1}">
      <dsp:nvSpPr>
        <dsp:cNvPr id="0" name=""/>
        <dsp:cNvSpPr/>
      </dsp:nvSpPr>
      <dsp:spPr>
        <a:xfrm>
          <a:off x="978799" y="933"/>
          <a:ext cx="2232804" cy="133968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Objectivity</a:t>
          </a:r>
          <a:endParaRPr lang="en-US" sz="2700" kern="1200" dirty="0"/>
        </a:p>
      </dsp:txBody>
      <dsp:txXfrm>
        <a:off x="978799" y="933"/>
        <a:ext cx="2232804" cy="1339682"/>
      </dsp:txXfrm>
    </dsp:sp>
    <dsp:sp modelId="{E6283A79-166A-4624-B36F-F56D51A642C9}">
      <dsp:nvSpPr>
        <dsp:cNvPr id="0" name=""/>
        <dsp:cNvSpPr/>
      </dsp:nvSpPr>
      <dsp:spPr>
        <a:xfrm>
          <a:off x="3434883" y="933"/>
          <a:ext cx="2232804" cy="133968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Definiteness</a:t>
          </a:r>
          <a:endParaRPr lang="en-US" sz="2700" kern="1200" dirty="0"/>
        </a:p>
      </dsp:txBody>
      <dsp:txXfrm>
        <a:off x="3434883" y="933"/>
        <a:ext cx="2232804" cy="1339682"/>
      </dsp:txXfrm>
    </dsp:sp>
    <dsp:sp modelId="{51145D8A-F4B1-415C-AD9C-64198960A6D6}">
      <dsp:nvSpPr>
        <dsp:cNvPr id="0" name=""/>
        <dsp:cNvSpPr/>
      </dsp:nvSpPr>
      <dsp:spPr>
        <a:xfrm>
          <a:off x="945530" y="1572215"/>
          <a:ext cx="2232804" cy="133968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Verifiability</a:t>
          </a:r>
          <a:endParaRPr lang="en-US" sz="2700" kern="1200" dirty="0"/>
        </a:p>
      </dsp:txBody>
      <dsp:txXfrm>
        <a:off x="945530" y="1572215"/>
        <a:ext cx="2232804" cy="1339682"/>
      </dsp:txXfrm>
    </dsp:sp>
    <dsp:sp modelId="{10FFBA13-4D56-4767-8D74-3C510F4476A3}">
      <dsp:nvSpPr>
        <dsp:cNvPr id="0" name=""/>
        <dsp:cNvSpPr/>
      </dsp:nvSpPr>
      <dsp:spPr>
        <a:xfrm>
          <a:off x="3434883" y="1563896"/>
          <a:ext cx="2232804" cy="133968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Universality</a:t>
          </a:r>
          <a:endParaRPr lang="en-US" sz="2700" kern="1200" dirty="0"/>
        </a:p>
      </dsp:txBody>
      <dsp:txXfrm>
        <a:off x="3434883" y="1563896"/>
        <a:ext cx="2232804" cy="1339682"/>
      </dsp:txXfrm>
    </dsp:sp>
    <dsp:sp modelId="{A619580C-0FF9-459F-AB7A-B462CBC68A6F}">
      <dsp:nvSpPr>
        <dsp:cNvPr id="0" name=""/>
        <dsp:cNvSpPr/>
      </dsp:nvSpPr>
      <dsp:spPr>
        <a:xfrm>
          <a:off x="2206841" y="3126859"/>
          <a:ext cx="2232804" cy="133968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Predictability</a:t>
          </a:r>
          <a:endParaRPr lang="en-US" sz="2700" kern="1200" dirty="0"/>
        </a:p>
      </dsp:txBody>
      <dsp:txXfrm>
        <a:off x="2206841" y="3126859"/>
        <a:ext cx="2232804" cy="13396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83148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A1CB6E3-6B25-4A9E-A6E6-AF878B6F2CE7}" type="datetimeFigureOut">
              <a:rPr lang="en-IN" smtClean="0"/>
              <a:t>09-09-2022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287195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4204168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06954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4250800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363225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3078328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1080403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126632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300643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32736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1CB6E3-6B25-4A9E-A6E6-AF878B6F2CE7}" type="datetimeFigureOut">
              <a:rPr lang="en-IN" smtClean="0"/>
              <a:t>09-09-2022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288836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1CB6E3-6B25-4A9E-A6E6-AF878B6F2CE7}" type="datetimeFigureOut">
              <a:rPr lang="en-IN" smtClean="0"/>
              <a:t>09-09-2022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320105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360867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80632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2A1CB6E3-6B25-4A9E-A6E6-AF878B6F2CE7}" type="datetimeFigureOut">
              <a:rPr lang="en-IN" smtClean="0"/>
              <a:t>09-09-2022</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377356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A1CB6E3-6B25-4A9E-A6E6-AF878B6F2CE7}" type="datetimeFigureOut">
              <a:rPr lang="en-IN" smtClean="0"/>
              <a:t>09-09-2022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4D0786-AF5F-44BE-A544-77F408916DF7}" type="slidenum">
              <a:rPr lang="en-IN" smtClean="0"/>
              <a:t>‹#›</a:t>
            </a:fld>
            <a:endParaRPr lang="en-IN"/>
          </a:p>
        </p:txBody>
      </p:sp>
    </p:spTree>
    <p:extLst>
      <p:ext uri="{BB962C8B-B14F-4D97-AF65-F5344CB8AC3E}">
        <p14:creationId xmlns:p14="http://schemas.microsoft.com/office/powerpoint/2010/main" val="281144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A1CB6E3-6B25-4A9E-A6E6-AF878B6F2CE7}" type="datetimeFigureOut">
              <a:rPr lang="en-IN" smtClean="0"/>
              <a:t>09-09-2022</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A4D0786-AF5F-44BE-A544-77F408916DF7}" type="slidenum">
              <a:rPr lang="en-IN" smtClean="0"/>
              <a:t>‹#›</a:t>
            </a:fld>
            <a:endParaRPr lang="en-IN"/>
          </a:p>
        </p:txBody>
      </p:sp>
    </p:spTree>
    <p:extLst>
      <p:ext uri="{BB962C8B-B14F-4D97-AF65-F5344CB8AC3E}">
        <p14:creationId xmlns:p14="http://schemas.microsoft.com/office/powerpoint/2010/main" val="17250021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45177" y="1254914"/>
            <a:ext cx="8846135" cy="1754326"/>
          </a:xfrm>
          <a:prstGeom prst="rect">
            <a:avLst/>
          </a:prstGeom>
          <a:noFill/>
        </p:spPr>
        <p:txBody>
          <a:bodyPr wrap="square" lIns="91440" tIns="45720" rIns="91440" bIns="45720">
            <a:spAutoFit/>
          </a:bodyPr>
          <a:lstStyle/>
          <a:p>
            <a:pPr algn="ct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Types and Methods of Research</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5" name="Rectangle 4"/>
          <p:cNvSpPr/>
          <p:nvPr/>
        </p:nvSpPr>
        <p:spPr>
          <a:xfrm>
            <a:off x="4133817" y="4546753"/>
            <a:ext cx="71497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a:t>
            </a:r>
            <a:r>
              <a:rPr lang="en-US" sz="5400" b="1" cap="none" spc="0" dirty="0" smtClean="0">
                <a:ln w="22225">
                  <a:solidFill>
                    <a:schemeClr val="accent2"/>
                  </a:solidFill>
                  <a:prstDash val="solid"/>
                </a:ln>
                <a:solidFill>
                  <a:schemeClr val="accent2">
                    <a:lumMod val="40000"/>
                    <a:lumOff val="60000"/>
                  </a:schemeClr>
                </a:solidFill>
                <a:effectLst/>
              </a:rPr>
              <a:t>Dr. </a:t>
            </a:r>
            <a:r>
              <a:rPr lang="en-US" sz="5400" b="1" cap="none" spc="0" dirty="0" err="1" smtClean="0">
                <a:ln w="22225">
                  <a:solidFill>
                    <a:schemeClr val="accent2"/>
                  </a:solidFill>
                  <a:prstDash val="solid"/>
                </a:ln>
                <a:solidFill>
                  <a:schemeClr val="accent2">
                    <a:lumMod val="40000"/>
                    <a:lumOff val="60000"/>
                  </a:schemeClr>
                </a:solidFill>
                <a:effectLst/>
              </a:rPr>
              <a:t>Ratnartuh</a:t>
            </a:r>
            <a:r>
              <a:rPr lang="en-US" sz="5400" b="1" cap="none" spc="0" dirty="0" smtClean="0">
                <a:ln w="22225">
                  <a:solidFill>
                    <a:schemeClr val="accent2"/>
                  </a:solidFill>
                  <a:prstDash val="solid"/>
                </a:ln>
                <a:solidFill>
                  <a:schemeClr val="accent2">
                    <a:lumMod val="40000"/>
                    <a:lumOff val="60000"/>
                  </a:schemeClr>
                </a:solidFill>
                <a:effectLst/>
              </a:rPr>
              <a:t> Mishra</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73144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684194"/>
            <a:ext cx="10290219" cy="5139869"/>
          </a:xfrm>
          <a:prstGeom prst="rect">
            <a:avLst/>
          </a:prstGeom>
        </p:spPr>
        <p:txBody>
          <a:bodyPr wrap="square">
            <a:spAutoFit/>
          </a:bodyPr>
          <a:lstStyle/>
          <a:p>
            <a:r>
              <a:rPr lang="en-US" sz="40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Qualitative </a:t>
            </a:r>
            <a:r>
              <a:rPr lang="en-US" sz="4000" b="1" u="sng"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a:t>
            </a:r>
          </a:p>
          <a:p>
            <a:pPr marL="571500" indent="-571500">
              <a:buFont typeface="Wingdings" panose="05000000000000000000" pitchFamily="2" charset="2"/>
              <a:buChar char="q"/>
            </a:pPr>
            <a:r>
              <a:rPr lang="en-US" sz="36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Historical Research</a:t>
            </a:r>
          </a:p>
          <a:p>
            <a:pPr marL="571500" indent="-571500">
              <a:buFont typeface="Wingdings" panose="05000000000000000000" pitchFamily="2" charset="2"/>
              <a:buChar char="q"/>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Philosophical Research – </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Study of system or systems of thoughts</a:t>
            </a:r>
          </a:p>
          <a:p>
            <a:pPr marL="571500" indent="-571500">
              <a:buFont typeface="Wingdings" panose="05000000000000000000" pitchFamily="2" charset="2"/>
              <a:buChar char="q"/>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Ethnographic Research – </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Development of insight about the users  that in natural environment how they interact the things </a:t>
            </a:r>
          </a:p>
          <a:p>
            <a:pPr marL="571500" indent="-571500">
              <a:buFont typeface="Wingdings" panose="05000000000000000000" pitchFamily="2" charset="2"/>
              <a:buChar char="q"/>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Case Study Method – </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In-depth and complete study of a case</a:t>
            </a:r>
            <a:endParaRPr lang="en-US" sz="3600" b="1" dirty="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899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3944" y="214877"/>
            <a:ext cx="10496282" cy="6247864"/>
          </a:xfrm>
          <a:prstGeom prst="rect">
            <a:avLst/>
          </a:prstGeom>
        </p:spPr>
        <p:txBody>
          <a:bodyPr wrap="square">
            <a:spAutoFit/>
          </a:bodyPr>
          <a:lstStyle/>
          <a:p>
            <a:r>
              <a:rPr lang="en-US" sz="4000" b="1" u="sng"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Qualitative Research</a:t>
            </a:r>
          </a:p>
          <a:p>
            <a:pPr marL="571500" indent="-571500">
              <a:buFont typeface="Wingdings" panose="05000000000000000000" pitchFamily="2" charset="2"/>
              <a:buChar char="q"/>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Developmental Research – </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Study of changes over time</a:t>
            </a:r>
          </a:p>
          <a:p>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1. Longitudinal Study</a:t>
            </a:r>
          </a:p>
          <a:p>
            <a:r>
              <a:rPr lang="en-US" sz="3600" b="1" dirty="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2. Cross-sectional Study</a:t>
            </a:r>
          </a:p>
          <a:p>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3.  Sequential</a:t>
            </a:r>
            <a:endParaRPr lang="en-US" sz="36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q"/>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Grounded Theory – </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An inductive methodology to develop proper guidelines to gather, synthesize, analyze and conceptualize qualitative data for the construction of theory</a:t>
            </a:r>
            <a:endParaRPr lang="en-US" sz="3600" b="1" dirty="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q"/>
            </a:pPr>
            <a:endParaRPr lang="en-US" sz="3600" b="1" dirty="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782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4552" y="810020"/>
            <a:ext cx="9942490" cy="5078313"/>
          </a:xfrm>
          <a:prstGeom prst="rect">
            <a:avLst/>
          </a:prstGeom>
        </p:spPr>
        <p:txBody>
          <a:bodyPr wrap="square">
            <a:spAutoFit/>
          </a:bodyPr>
          <a:lstStyle/>
          <a:p>
            <a:pPr marL="571500" indent="-571500">
              <a:buFont typeface="Wingdings" panose="05000000000000000000" pitchFamily="2" charset="2"/>
              <a:buChar char="q"/>
            </a:pPr>
            <a:r>
              <a:rPr lang="en-US" sz="36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Narrative Research – </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This research aims to explore and conceptualize human experience as it is represented in textual forms.</a:t>
            </a:r>
            <a:endParaRPr lang="en-US" sz="3600" b="1" dirty="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q"/>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Exploratory Research </a:t>
            </a:r>
            <a:r>
              <a:rPr lang="en-US" sz="36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3600" b="1" dirty="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a:t>
            </a:r>
            <a:r>
              <a:rPr lang="en-US" sz="3600" b="1" dirty="0" smtClean="0">
                <a:ln w="9525">
                  <a:solidFill>
                    <a:schemeClr val="bg1"/>
                  </a:solidFill>
                  <a:prstDash val="solid"/>
                </a:ln>
                <a:solidFill>
                  <a:schemeClr val="tx1">
                    <a:lumMod val="95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o explore the information about the problem which is not clearly defined. It is generally qualitative but in some cases when sample for the research is large and data collection is done by the surveys and experimentation it may be quantitative.</a:t>
            </a:r>
            <a:endParaRPr lang="en-US" sz="3600" dirty="0"/>
          </a:p>
        </p:txBody>
      </p:sp>
    </p:spTree>
    <p:extLst>
      <p:ext uri="{BB962C8B-B14F-4D97-AF65-F5344CB8AC3E}">
        <p14:creationId xmlns:p14="http://schemas.microsoft.com/office/powerpoint/2010/main" val="1999000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75764" y="1811406"/>
            <a:ext cx="10367493" cy="4585871"/>
          </a:xfrm>
          <a:prstGeom prst="rect">
            <a:avLst/>
          </a:prstGeom>
        </p:spPr>
        <p:txBody>
          <a:bodyPr wrap="square">
            <a:spAutoFit/>
          </a:bodyPr>
          <a:lstStyle/>
          <a:p>
            <a:r>
              <a:rPr lang="en-US" sz="40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Mixed Method Design –</a:t>
            </a:r>
            <a:endParaRPr lang="en-US" sz="40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Combination of at least one qualitative + one quantitative method</a:t>
            </a:r>
          </a:p>
          <a:p>
            <a:pPr marL="571500" indent="-571500">
              <a:buFont typeface="Wingdings" panose="05000000000000000000" pitchFamily="2" charset="2"/>
              <a:buChar char="§"/>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Sibling of multimethod research design (a design in which either solely multiple qualitative or solely multiple quantitative approaches are used)</a:t>
            </a:r>
          </a:p>
          <a:p>
            <a:endPar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
            </a:pPr>
            <a:endParaRPr lang="en-US" sz="36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927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1069" y="192041"/>
            <a:ext cx="10212947" cy="6370975"/>
          </a:xfrm>
          <a:prstGeom prst="rect">
            <a:avLst/>
          </a:prstGeom>
        </p:spPr>
        <p:txBody>
          <a:bodyPr wrap="square">
            <a:spAutoFit/>
          </a:bodyPr>
          <a:lstStyle/>
          <a:p>
            <a:r>
              <a:rPr lang="en-US" sz="48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Steps of MM Research –</a:t>
            </a:r>
          </a:p>
          <a:p>
            <a:pPr marL="914400" indent="-914400">
              <a:buAutoNum type="arabicPeriod"/>
            </a:pP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Analyze the situation and determine whether a mixed design is necessary</a:t>
            </a:r>
          </a:p>
          <a:p>
            <a:pPr marL="914400" indent="-914400">
              <a:buAutoNum type="arabicPeriod"/>
            </a:pP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Determine the rationale for the use of MM design</a:t>
            </a:r>
          </a:p>
          <a:p>
            <a:pPr marL="914400" indent="-914400">
              <a:buAutoNum type="arabicPeriod"/>
            </a:pP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Section of MM design</a:t>
            </a:r>
          </a:p>
          <a:p>
            <a:pPr marL="914400" indent="-914400">
              <a:buAutoNum type="arabicPeriod"/>
            </a:pP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Data Collection</a:t>
            </a:r>
          </a:p>
          <a:p>
            <a:pPr marL="914400" indent="-914400">
              <a:buAutoNum type="arabicPeriod"/>
            </a:pP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Data Analysis</a:t>
            </a:r>
          </a:p>
          <a:p>
            <a:pPr marL="914400" indent="-914400">
              <a:buAutoNum type="arabicPeriod"/>
            </a:pP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Data validation</a:t>
            </a:r>
          </a:p>
          <a:p>
            <a:pPr marL="914400" indent="-914400">
              <a:buAutoNum type="arabicPeriod"/>
            </a:pP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Data Interpretation</a:t>
            </a:r>
            <a:endParaRPr lang="en-US" sz="4000" dirty="0">
              <a:solidFill>
                <a:schemeClr val="accent1">
                  <a:lumMod val="20000"/>
                  <a:lumOff val="80000"/>
                </a:schemeClr>
              </a:solidFill>
            </a:endParaRPr>
          </a:p>
        </p:txBody>
      </p:sp>
    </p:spTree>
    <p:extLst>
      <p:ext uri="{BB962C8B-B14F-4D97-AF65-F5344CB8AC3E}">
        <p14:creationId xmlns:p14="http://schemas.microsoft.com/office/powerpoint/2010/main" val="2403916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94194" y="407383"/>
            <a:ext cx="9833908" cy="5386090"/>
          </a:xfrm>
          <a:prstGeom prst="rect">
            <a:avLst/>
          </a:prstGeom>
        </p:spPr>
        <p:txBody>
          <a:bodyPr wrap="square">
            <a:spAutoFit/>
          </a:bodyPr>
          <a:lstStyle/>
          <a:p>
            <a:r>
              <a:rPr lang="en-US" sz="44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Types of Mixed Method Design</a:t>
            </a:r>
          </a:p>
          <a:p>
            <a:r>
              <a:rPr lang="en-US" sz="44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1. </a:t>
            </a: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Convergent Parallel (Concurrent Triangulation) – </a:t>
            </a:r>
          </a:p>
          <a:p>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 this design we </a:t>
            </a:r>
          </a:p>
          <a:p>
            <a:pPr marL="571500" indent="-571500">
              <a:buFont typeface="Arial" panose="020B0604020202020204" pitchFamily="34" charset="0"/>
              <a:buChar char="•"/>
            </a:pPr>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Collect the data qualitative and quantitative both at  the same time</a:t>
            </a:r>
          </a:p>
          <a:p>
            <a:pPr marL="571500" indent="-571500">
              <a:buFont typeface="Arial" panose="020B0604020202020204" pitchFamily="34" charset="0"/>
              <a:buChar char="•"/>
            </a:pPr>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Analyze the both type of data separately</a:t>
            </a:r>
          </a:p>
          <a:p>
            <a:pPr marL="571500" indent="-571500">
              <a:buFont typeface="Arial" panose="020B0604020202020204" pitchFamily="34" charset="0"/>
              <a:buChar char="•"/>
            </a:pPr>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Compare the result of analysis of both type of data to draw overall conclusion </a:t>
            </a:r>
            <a:endParaRPr lang="en-US" sz="3600" dirty="0">
              <a:solidFill>
                <a:schemeClr val="accent1">
                  <a:lumMod val="20000"/>
                  <a:lumOff val="80000"/>
                </a:schemeClr>
              </a:solidFill>
            </a:endParaRPr>
          </a:p>
        </p:txBody>
      </p:sp>
    </p:spTree>
    <p:extLst>
      <p:ext uri="{BB962C8B-B14F-4D97-AF65-F5344CB8AC3E}">
        <p14:creationId xmlns:p14="http://schemas.microsoft.com/office/powerpoint/2010/main" val="1148879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0108" y="1354307"/>
            <a:ext cx="9869510" cy="4585871"/>
          </a:xfrm>
          <a:prstGeom prst="rect">
            <a:avLst/>
          </a:prstGeom>
        </p:spPr>
        <p:txBody>
          <a:bodyPr wrap="square">
            <a:spAutoFit/>
          </a:bodyPr>
          <a:lstStyle/>
          <a:p>
            <a:r>
              <a:rPr lang="en-US" sz="40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Embedded design- </a:t>
            </a:r>
          </a:p>
          <a:p>
            <a:pPr algn="just"/>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 this design one data set provides a supportive, secondary role in a study </a:t>
            </a:r>
            <a:r>
              <a:rPr lang="en-US" sz="3600" b="1"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based primarily </a:t>
            </a:r>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on other type of data. (Creswell, Plano Clark, et al., 2003)</a:t>
            </a:r>
          </a:p>
          <a:p>
            <a:pPr algn="just"/>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Example – In experimental study a researcher can use qualitative data to develop a treatment or to examine the process of an intervention</a:t>
            </a:r>
            <a:r>
              <a:rPr lang="en-US" sz="36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t>
            </a:r>
            <a:endParaRPr lang="en-US" sz="3600" dirty="0"/>
          </a:p>
        </p:txBody>
      </p:sp>
    </p:spTree>
    <p:extLst>
      <p:ext uri="{BB962C8B-B14F-4D97-AF65-F5344CB8AC3E}">
        <p14:creationId xmlns:p14="http://schemas.microsoft.com/office/powerpoint/2010/main" val="4177401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8034" y="652307"/>
            <a:ext cx="10625070" cy="5755422"/>
          </a:xfrm>
          <a:prstGeom prst="rect">
            <a:avLst/>
          </a:prstGeom>
        </p:spPr>
        <p:txBody>
          <a:bodyPr wrap="square">
            <a:spAutoFit/>
          </a:bodyPr>
          <a:lstStyle/>
          <a:p>
            <a:r>
              <a:rPr lang="en-US" sz="44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Explanatory  </a:t>
            </a:r>
            <a:r>
              <a:rPr lang="en-US" sz="4400" b="1" u="sng"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design- </a:t>
            </a:r>
          </a:p>
          <a:p>
            <a:pPr algn="just"/>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It is a two phase mixed method design. The purpose of this design is that qualitative data helps explain or build upon initial quantitative results. </a:t>
            </a:r>
            <a:r>
              <a:rPr lang="en-US" sz="3600" b="1" dirty="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(Creswell, Plano Clark, et al., 2003</a:t>
            </a:r>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t>
            </a:r>
          </a:p>
          <a:p>
            <a:pPr algn="just"/>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 this design we start with the collection and analysis of quantitative data. The first phase is followed by the subsequent collection and analysis of qualitative data.  </a:t>
            </a:r>
          </a:p>
          <a:p>
            <a:pPr algn="just"/>
            <a:endParaRPr lang="en-US" sz="3600" dirty="0"/>
          </a:p>
        </p:txBody>
      </p:sp>
    </p:spTree>
    <p:extLst>
      <p:ext uri="{BB962C8B-B14F-4D97-AF65-F5344CB8AC3E}">
        <p14:creationId xmlns:p14="http://schemas.microsoft.com/office/powerpoint/2010/main" val="1452633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7278" y="325767"/>
            <a:ext cx="10406129" cy="6063198"/>
          </a:xfrm>
          <a:prstGeom prst="rect">
            <a:avLst/>
          </a:prstGeom>
        </p:spPr>
        <p:txBody>
          <a:bodyPr wrap="square">
            <a:spAutoFit/>
          </a:bodyPr>
          <a:lstStyle/>
          <a:p>
            <a:r>
              <a:rPr lang="en-US" sz="36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Exploratory  design- </a:t>
            </a:r>
          </a:p>
          <a:p>
            <a:pPr marL="571500" indent="-571500" algn="just">
              <a:buFont typeface="Wingdings" panose="05000000000000000000" pitchFamily="2" charset="2"/>
              <a:buChar char="Ø"/>
            </a:pPr>
            <a:r>
              <a:rPr lang="en-US" sz="3200" b="1" dirty="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It is also a two phase mixed method </a:t>
            </a: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design.</a:t>
            </a:r>
          </a:p>
          <a:p>
            <a:pPr marL="571500" indent="-571500" algn="just">
              <a:buFont typeface="Wingdings" panose="05000000000000000000" pitchFamily="2" charset="2"/>
              <a:buChar char="Ø"/>
            </a:pPr>
            <a:r>
              <a:rPr lang="en-US" sz="3200" b="1" dirty="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The intent of the two phase exploratory Design is that the results of the first method (qualitative) can help develop or inform second method (quantitative)  (Greene, et al., 1989)</a:t>
            </a:r>
          </a:p>
          <a:p>
            <a:pPr marL="571500" indent="-571500" algn="just">
              <a:buFont typeface="Wingdings" panose="05000000000000000000" pitchFamily="2" charset="2"/>
              <a:buChar char="Ø"/>
            </a:pP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 </a:t>
            </a:r>
            <a:r>
              <a:rPr lang="en-US" sz="3200" b="1" dirty="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this </a:t>
            </a: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design we collect and analyze qualitative </a:t>
            </a:r>
            <a:r>
              <a:rPr lang="en-US" sz="3200" b="1" dirty="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data </a:t>
            </a: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first, followed by </a:t>
            </a:r>
            <a:r>
              <a:rPr lang="en-US" sz="3200" b="1" dirty="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quantitative </a:t>
            </a: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data collection and analysis.</a:t>
            </a:r>
          </a:p>
          <a:p>
            <a:pPr marL="571500" indent="-571500" algn="just">
              <a:buFont typeface="Wingdings" panose="05000000000000000000" pitchFamily="2" charset="2"/>
              <a:buChar char="Ø"/>
            </a:pP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This design is generally used to explore initial questions and develop hypotheses first, then quantitative data can be used to test or confirm the qualitative findings.</a:t>
            </a:r>
          </a:p>
        </p:txBody>
      </p:sp>
    </p:spTree>
    <p:extLst>
      <p:ext uri="{BB962C8B-B14F-4D97-AF65-F5344CB8AC3E}">
        <p14:creationId xmlns:p14="http://schemas.microsoft.com/office/powerpoint/2010/main" val="2256720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9251" y="1283371"/>
            <a:ext cx="9787943" cy="3170099"/>
          </a:xfrm>
          <a:prstGeom prst="rect">
            <a:avLst/>
          </a:prstGeom>
        </p:spPr>
        <p:txBody>
          <a:bodyPr wrap="square">
            <a:spAutoFit/>
          </a:bodyPr>
          <a:lstStyle/>
          <a:p>
            <a:r>
              <a:rPr lang="en-US" sz="40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Classification according to </a:t>
            </a:r>
            <a:r>
              <a:rPr lang="en-US" sz="40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 Methods </a:t>
            </a:r>
            <a:r>
              <a:rPr lang="en-US" sz="40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t>
            </a:r>
          </a:p>
          <a:p>
            <a:pPr marL="514350" indent="-514350">
              <a:buAutoNum type="arabicPeriod"/>
            </a:pPr>
            <a:r>
              <a:rPr lang="en-US" sz="40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Historical </a:t>
            </a:r>
            <a:r>
              <a:rPr lang="en-US" sz="40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a:t>
            </a:r>
          </a:p>
          <a:p>
            <a:pPr marL="514350" indent="-514350">
              <a:buAutoNum type="arabicPeriod"/>
            </a:pPr>
            <a:r>
              <a:rPr lang="en-US" sz="40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Descriptive </a:t>
            </a:r>
            <a:r>
              <a:rPr lang="en-US" sz="40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a:t>
            </a:r>
          </a:p>
          <a:p>
            <a:pPr marL="514350" indent="-514350">
              <a:buAutoNum type="arabicPeriod"/>
            </a:pPr>
            <a:r>
              <a:rPr lang="en-US" sz="40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Experimental </a:t>
            </a:r>
            <a:r>
              <a:rPr lang="en-US" sz="40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 </a:t>
            </a:r>
          </a:p>
        </p:txBody>
      </p:sp>
    </p:spTree>
    <p:extLst>
      <p:ext uri="{BB962C8B-B14F-4D97-AF65-F5344CB8AC3E}">
        <p14:creationId xmlns:p14="http://schemas.microsoft.com/office/powerpoint/2010/main" val="3763558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1972" y="2967335"/>
            <a:ext cx="626806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What is Research?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94198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5796" y="2138741"/>
            <a:ext cx="5062027" cy="1446550"/>
          </a:xfrm>
          <a:prstGeom prst="rect">
            <a:avLst/>
          </a:prstGeom>
        </p:spPr>
        <p:txBody>
          <a:bodyPr wrap="none">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Historical </a:t>
            </a:r>
            <a:r>
              <a:rPr lang="en-US" sz="44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 </a:t>
            </a:r>
          </a:p>
          <a:p>
            <a:pPr algn="ctr"/>
            <a:r>
              <a:rPr lang="en-US" sz="44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4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What was?</a:t>
            </a:r>
            <a:endParaRPr lang="en-US" sz="44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829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1708" y="1002715"/>
            <a:ext cx="9238211" cy="4154984"/>
          </a:xfrm>
          <a:prstGeom prst="rect">
            <a:avLst/>
          </a:prstGeom>
        </p:spPr>
        <p:txBody>
          <a:bodyPr wrap="square">
            <a:spAutoFit/>
          </a:bodyPr>
          <a:lstStyle/>
          <a:p>
            <a:r>
              <a:rPr lang="en-US" sz="40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Purposes of Historical Research</a:t>
            </a:r>
          </a:p>
          <a:p>
            <a:pPr marL="285750" indent="-285750">
              <a:buFontTx/>
              <a:buChar char="-"/>
            </a:pP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Reconstruction of past </a:t>
            </a:r>
          </a:p>
          <a:p>
            <a:pPr marL="285750" indent="-285750">
              <a:buFontTx/>
              <a:buChar char="-"/>
            </a:pP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Discovery of unknown facts</a:t>
            </a:r>
          </a:p>
          <a:p>
            <a:pPr marL="285750" indent="-285750">
              <a:buFontTx/>
              <a:buChar char="-"/>
            </a:pP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Critical investigation of relationship between the past and present</a:t>
            </a:r>
          </a:p>
          <a:p>
            <a:pPr marL="285750" indent="-285750">
              <a:buFontTx/>
              <a:buChar char="-"/>
            </a:pPr>
            <a:r>
              <a:rPr lang="en-US" sz="32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To explain the significance of past behind the problems of present time</a:t>
            </a:r>
          </a:p>
          <a:p>
            <a:r>
              <a:rPr lang="en-US" sz="32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endParaRPr lang="en-US" sz="32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1222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2713" y="1958678"/>
            <a:ext cx="10149840" cy="2862322"/>
          </a:xfrm>
          <a:prstGeom prst="rect">
            <a:avLst/>
          </a:prstGeom>
        </p:spPr>
        <p:txBody>
          <a:bodyPr wrap="square">
            <a:spAutoFit/>
          </a:bodyPr>
          <a:lstStyle/>
          <a:p>
            <a:r>
              <a:rPr lang="en-US" sz="36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Major Differences with other types of researches are </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Nature of Data</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Methods of Analysis</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Interpretation</a:t>
            </a:r>
            <a:endPar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951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8225" y="1349171"/>
            <a:ext cx="10241279" cy="2000548"/>
          </a:xfrm>
          <a:prstGeom prst="rect">
            <a:avLst/>
          </a:prstGeom>
        </p:spPr>
        <p:txBody>
          <a:bodyPr wrap="square">
            <a:spAutoFit/>
          </a:bodyPr>
          <a:lstStyle/>
          <a:p>
            <a:r>
              <a:rPr lang="en-US" sz="44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Sources of Historical Data</a:t>
            </a:r>
          </a:p>
          <a:p>
            <a:pPr marL="285750" indent="-285750" algn="just">
              <a:buFontTx/>
              <a:buChar char="-"/>
            </a:pPr>
            <a:r>
              <a:rPr lang="en-US" sz="40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Primary Sources</a:t>
            </a:r>
          </a:p>
          <a:p>
            <a:pPr marL="285750" indent="-285750" algn="just">
              <a:buFontTx/>
              <a:buChar char="-"/>
            </a:pPr>
            <a:r>
              <a:rPr lang="en-US" sz="40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Secondary Sources</a:t>
            </a:r>
            <a:endParaRPr lang="en-US" sz="40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6743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7651" y="200435"/>
            <a:ext cx="9019309" cy="6370975"/>
          </a:xfrm>
          <a:prstGeom prst="rect">
            <a:avLst/>
          </a:prstGeom>
        </p:spPr>
        <p:txBody>
          <a:bodyPr wrap="square">
            <a:spAutoFit/>
          </a:bodyPr>
          <a:lstStyle/>
          <a:p>
            <a:pPr algn="just"/>
            <a:r>
              <a:rPr lang="en-US" sz="40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Primary </a:t>
            </a:r>
            <a:r>
              <a:rPr lang="en-US" sz="40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Sources</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Documents</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Oral Testimony</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Relics and remains</a:t>
            </a:r>
          </a:p>
          <a:p>
            <a:pPr algn="just"/>
            <a:r>
              <a:rPr lang="en-US" sz="40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Secondary </a:t>
            </a:r>
            <a:r>
              <a:rPr lang="en-US" sz="40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Sources</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Text Books</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Biographies</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Book review</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Articles from magazines</a:t>
            </a:r>
          </a:p>
          <a:p>
            <a:pPr marL="285750" indent="-285750" algn="just">
              <a:buFontTx/>
              <a:buChar char="-"/>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Literary criticism</a:t>
            </a:r>
            <a:endPar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285750" indent="-285750" algn="just">
              <a:buFontTx/>
              <a:buChar char="-"/>
            </a:pPr>
            <a:endParaRPr lang="en-US" sz="40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1398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2918" y="230665"/>
            <a:ext cx="11011437" cy="7355860"/>
          </a:xfrm>
          <a:prstGeom prst="rect">
            <a:avLst/>
          </a:prstGeom>
        </p:spPr>
        <p:txBody>
          <a:bodyPr wrap="square">
            <a:spAutoFit/>
          </a:bodyPr>
          <a:lstStyle/>
          <a:p>
            <a:pPr algn="just"/>
            <a:r>
              <a:rPr lang="en-US" sz="40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Criticism of Historical Data </a:t>
            </a:r>
            <a:endParaRPr lang="en-US" sz="40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v"/>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External Criticism – Originality, Trustworthiness, Genuineness, Authenticity of the document. It deals with external aspects of a document.  </a:t>
            </a:r>
          </a:p>
          <a:p>
            <a:pPr marL="571500" indent="-571500" algn="just">
              <a:buFont typeface="Wingdings" panose="05000000000000000000" pitchFamily="2" charset="2"/>
              <a:buChar char="v"/>
            </a:pP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Internal Criticism - </a:t>
            </a:r>
            <a:r>
              <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Authenticity of </a:t>
            </a: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the content of the </a:t>
            </a:r>
            <a:r>
              <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document. It deals with </a:t>
            </a: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internal </a:t>
            </a:r>
            <a:r>
              <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aspects of a document. </a:t>
            </a: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In internal criticism two types of errors are possible </a:t>
            </a:r>
          </a:p>
          <a:p>
            <a:pPr algn="just"/>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1. Errors of Good Faith – deliberate and    </a:t>
            </a:r>
          </a:p>
          <a:p>
            <a:pPr algn="just"/>
            <a:r>
              <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intentional</a:t>
            </a:r>
          </a:p>
          <a:p>
            <a:pPr algn="just"/>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2. Errors of Accuracy –It is due to defective source </a:t>
            </a:r>
          </a:p>
          <a:p>
            <a:pPr algn="just"/>
            <a:r>
              <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3600" b="1" dirty="0" smtClean="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of information</a:t>
            </a:r>
            <a:endPar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v"/>
            </a:pPr>
            <a:endParaRPr lang="en-US" sz="3600" b="1" dirty="0">
              <a:ln w="9525">
                <a:solidFill>
                  <a:schemeClr val="bg1"/>
                </a:solidFill>
                <a:prstDash val="solid"/>
              </a:ln>
              <a:solidFill>
                <a:schemeClr val="accent2">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949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9127" y="2482018"/>
            <a:ext cx="9071714" cy="769441"/>
          </a:xfrm>
          <a:prstGeom prst="rect">
            <a:avLst/>
          </a:prstGeom>
        </p:spPr>
        <p:txBody>
          <a:bodyPr wrap="none">
            <a:spAutoFit/>
          </a:bodyPr>
          <a:lstStyle/>
          <a:p>
            <a:pPr algn="just"/>
            <a:r>
              <a:rPr lang="en-US" sz="44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History is what the historian Makes </a:t>
            </a:r>
            <a:endParaRPr lang="en-US" sz="44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983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0660" y="1778605"/>
            <a:ext cx="6297493" cy="1569660"/>
          </a:xfrm>
          <a:prstGeom prst="rect">
            <a:avLst/>
          </a:prstGeom>
        </p:spPr>
        <p:txBody>
          <a:bodyPr wrap="none">
            <a:spAutoFit/>
          </a:bodyPr>
          <a:lstStyle/>
          <a:p>
            <a:pPr algn="just"/>
            <a:r>
              <a:rPr lang="en-US" sz="96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Thank You </a:t>
            </a:r>
            <a:endParaRPr lang="en-US" sz="96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059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1999" y="448579"/>
            <a:ext cx="10728125" cy="5909310"/>
          </a:xfrm>
          <a:prstGeom prst="rect">
            <a:avLst/>
          </a:prstGeom>
          <a:noFill/>
        </p:spPr>
        <p:txBody>
          <a:bodyPr wrap="square" lIns="91440" tIns="45720" rIns="91440" bIns="45720">
            <a:spAutoFit/>
          </a:bodyPr>
          <a:lstStyle/>
          <a:p>
            <a:r>
              <a:rPr lang="en-US" sz="36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Qualities of Good Research-</a:t>
            </a:r>
          </a:p>
          <a:p>
            <a:pPr marL="742950" indent="-742950">
              <a:buAutoNum type="arabicPeriod"/>
            </a:pPr>
            <a:r>
              <a:rPr lang="en-US" sz="3600" b="1"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Solution Oriented</a:t>
            </a:r>
          </a:p>
          <a:p>
            <a:pPr marL="742950" indent="-742950">
              <a:buAutoNum type="arabicPeriod"/>
            </a:pPr>
            <a:r>
              <a:rPr lang="en-US" sz="3600" b="1" dirty="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Helpful in </a:t>
            </a:r>
            <a:r>
              <a:rPr lang="en-US" sz="3600" b="1"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prediction</a:t>
            </a:r>
          </a:p>
          <a:p>
            <a:pPr marL="742950" indent="-742950">
              <a:buAutoNum type="arabicPeriod"/>
            </a:pPr>
            <a:r>
              <a:rPr lang="en-US" sz="3600" b="1"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Based on Observations and Empirical Evidences</a:t>
            </a:r>
          </a:p>
          <a:p>
            <a:pPr marL="742950" indent="-742950">
              <a:buAutoNum type="arabicPeriod"/>
            </a:pPr>
            <a:r>
              <a:rPr lang="en-US" sz="3600" b="1" cap="none" spc="0"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Well Planned</a:t>
            </a:r>
          </a:p>
          <a:p>
            <a:pPr marL="742950" indent="-742950">
              <a:buAutoNum type="arabicPeriod"/>
            </a:pPr>
            <a:r>
              <a:rPr lang="en-US" sz="3600" b="1"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Objective and Logical</a:t>
            </a:r>
          </a:p>
          <a:p>
            <a:pPr marL="742950" indent="-742950">
              <a:buAutoNum type="arabicPeriod"/>
            </a:pPr>
            <a:r>
              <a:rPr lang="en-US" sz="3600" b="1" cap="none" spc="0"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In-depth Study</a:t>
            </a:r>
          </a:p>
          <a:p>
            <a:pPr marL="742950" indent="-742950">
              <a:buAutoNum type="arabicPeriod"/>
            </a:pPr>
            <a:r>
              <a:rPr lang="en-US" sz="3600" b="1"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Verifiable</a:t>
            </a:r>
          </a:p>
          <a:p>
            <a:pPr marL="742950" indent="-742950">
              <a:buAutoNum type="arabicPeriod"/>
            </a:pPr>
            <a:r>
              <a:rPr lang="en-US" sz="3600" b="1" cap="none" spc="0" dirty="0" smtClean="0">
                <a:ln w="13462">
                  <a:solidFill>
                    <a:schemeClr val="bg1"/>
                  </a:solidFill>
                  <a:prstDash val="solid"/>
                </a:ln>
                <a:solidFill>
                  <a:schemeClr val="accent1">
                    <a:lumMod val="20000"/>
                    <a:lumOff val="80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Replication is possible</a:t>
            </a:r>
          </a:p>
          <a:p>
            <a:pPr algn="ct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54365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1025" y="343949"/>
            <a:ext cx="8030095" cy="707886"/>
          </a:xfrm>
          <a:prstGeom prst="rect">
            <a:avLst/>
          </a:prstGeom>
        </p:spPr>
        <p:txBody>
          <a:bodyPr wrap="square">
            <a:spAutoFit/>
          </a:bodyPr>
          <a:lstStyle/>
          <a:p>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Characteristics of Scientific Study -</a:t>
            </a:r>
            <a:endPar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graphicFrame>
        <p:nvGraphicFramePr>
          <p:cNvPr id="8" name="Diagram 7"/>
          <p:cNvGraphicFramePr/>
          <p:nvPr>
            <p:extLst>
              <p:ext uri="{D42A27DB-BD31-4B8C-83A1-F6EECF244321}">
                <p14:modId xmlns:p14="http://schemas.microsoft.com/office/powerpoint/2010/main" val="456958588"/>
              </p:ext>
            </p:extLst>
          </p:nvPr>
        </p:nvGraphicFramePr>
        <p:xfrm>
          <a:off x="2530764" y="1679170"/>
          <a:ext cx="6646487" cy="4467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78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8226" y="781088"/>
            <a:ext cx="9825644" cy="4524315"/>
          </a:xfrm>
          <a:prstGeom prst="rect">
            <a:avLst/>
          </a:prstGeom>
          <a:noFill/>
        </p:spPr>
        <p:txBody>
          <a:bodyPr wrap="square" lIns="91440" tIns="45720" rIns="91440" bIns="45720">
            <a:spAutoFit/>
          </a:bodyPr>
          <a:lstStyle/>
          <a:p>
            <a:pPr algn="just"/>
            <a:r>
              <a:rPr lang="en-US" sz="3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Scientific research is systematic , controlled, empirical and critical investigation of hypothetical proposition about the presumed relations among natural phenomena.</a:t>
            </a:r>
          </a:p>
          <a:p>
            <a:pPr algn="ctr"/>
            <a:endParaRPr lang="en-US" sz="3600" b="1" dirty="0">
              <a:ln w="9525">
                <a:solidFill>
                  <a:schemeClr val="bg1"/>
                </a:solidFill>
                <a:prstDash val="solid"/>
              </a:ln>
              <a:effectLst>
                <a:outerShdw blurRad="12700" dist="38100" dir="2700000" algn="tl" rotWithShape="0">
                  <a:schemeClr val="bg1">
                    <a:lumMod val="50000"/>
                  </a:schemeClr>
                </a:outerShdw>
              </a:effectLst>
            </a:endParaRPr>
          </a:p>
          <a:p>
            <a:pPr algn="r"/>
            <a:endParaRPr lang="en-US" sz="3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r"/>
            <a:endParaRPr lang="en-US" sz="3600" b="1" dirty="0">
              <a:ln w="9525">
                <a:solidFill>
                  <a:schemeClr val="bg1"/>
                </a:solidFill>
                <a:prstDash val="solid"/>
              </a:ln>
              <a:effectLst>
                <a:outerShdw blurRad="12700" dist="38100" dir="2700000" algn="tl" rotWithShape="0">
                  <a:schemeClr val="bg1">
                    <a:lumMod val="50000"/>
                  </a:schemeClr>
                </a:outerShdw>
              </a:effectLst>
            </a:endParaRPr>
          </a:p>
          <a:p>
            <a:pPr algn="r"/>
            <a:r>
              <a:rPr lang="en-US" sz="3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-Fred N. </a:t>
            </a:r>
            <a:r>
              <a:rPr lang="en-US" sz="3600" b="1" cap="none" spc="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Kerlinger</a:t>
            </a:r>
            <a:r>
              <a:rPr lang="en-US" sz="3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4515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2556" y="2235815"/>
            <a:ext cx="672491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Types of Research -</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713982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238923"/>
            <a:ext cx="10251583" cy="6247864"/>
          </a:xfrm>
          <a:prstGeom prst="rect">
            <a:avLst/>
          </a:prstGeom>
          <a:noFill/>
        </p:spPr>
        <p:txBody>
          <a:bodyPr wrap="square" lIns="91440" tIns="45720" rIns="91440" bIns="45720">
            <a:spAutoFit/>
          </a:bodyPr>
          <a:lstStyle/>
          <a:p>
            <a:r>
              <a:rPr lang="en-US" sz="4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Classification according to Objectives of Research –</a:t>
            </a:r>
          </a:p>
          <a:p>
            <a:pPr marL="514350" indent="-514350">
              <a:buAutoNum type="arabicPeriod"/>
            </a:pPr>
            <a:r>
              <a:rPr lang="en-US" sz="4000" b="1" u="sng"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Fundamental Research </a:t>
            </a:r>
            <a:r>
              <a:rPr lang="en-US" sz="40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Pure or Basic Research, to discover new knowledge, new </a:t>
            </a:r>
            <a:r>
              <a:rPr lang="en-US" sz="4000" b="1" dirty="0" smtClean="0">
                <a:ln w="9525">
                  <a:solidFill>
                    <a:schemeClr val="bg1"/>
                  </a:solidFill>
                  <a:prstDash val="solid"/>
                </a:ln>
                <a:solidFill>
                  <a:schemeClr val="accent1">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theories</a:t>
            </a: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new facts, new truths.</a:t>
            </a:r>
          </a:p>
          <a:p>
            <a:pPr marL="514350" indent="-514350">
              <a:buAutoNum type="arabicPeriod"/>
            </a:pPr>
            <a:r>
              <a:rPr lang="en-US" sz="4000" b="1" u="sng" cap="none" spc="0"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Applied Research </a:t>
            </a:r>
            <a:r>
              <a:rPr lang="en-US" sz="4000" b="1" cap="none" spc="0"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000" b="1" cap="none" spc="0"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It is the application of results of fundamental research in practical situations</a:t>
            </a:r>
          </a:p>
          <a:p>
            <a:pPr marL="514350" indent="-514350">
              <a:buAutoNum type="arabicPeriod"/>
            </a:pPr>
            <a:r>
              <a:rPr lang="en-US" sz="4000" b="1" u="sng"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Action Research</a:t>
            </a:r>
            <a:r>
              <a:rPr lang="en-US" sz="40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 </a:t>
            </a:r>
            <a:r>
              <a:rPr lang="en-US" sz="40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Emphasis is on local problem</a:t>
            </a:r>
            <a:r>
              <a:rPr lang="en-US" sz="4000" b="1" cap="none" spc="0"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endParaRPr lang="en-US" sz="4000" b="1" cap="none" spc="0" dirty="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176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89" y="1490487"/>
            <a:ext cx="9787942" cy="2985433"/>
          </a:xfrm>
          <a:prstGeom prst="rect">
            <a:avLst/>
          </a:prstGeom>
        </p:spPr>
        <p:txBody>
          <a:bodyPr wrap="square">
            <a:spAutoFit/>
          </a:bodyPr>
          <a:lstStyle/>
          <a:p>
            <a:r>
              <a:rPr lang="en-US" sz="4000" b="1" u="sng"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Classification according to </a:t>
            </a:r>
            <a:r>
              <a:rPr lang="en-US" sz="40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 Approach–</a:t>
            </a:r>
          </a:p>
          <a:p>
            <a:endParaRPr lang="en-US" sz="3600" b="1" u="sng"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marL="514350" indent="-514350" algn="ctr">
              <a:buAutoNum type="arabicPeriod"/>
            </a:pPr>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Quantitative Research</a:t>
            </a:r>
          </a:p>
          <a:p>
            <a:pPr marL="514350" indent="-514350" algn="ctr">
              <a:buAutoNum type="arabicPeriod"/>
            </a:pPr>
            <a:r>
              <a:rPr lang="en-US" sz="3600" b="1" dirty="0" smtClean="0">
                <a:ln w="9525">
                  <a:solidFill>
                    <a:schemeClr val="bg1"/>
                  </a:solidFill>
                  <a:prstDash val="solid"/>
                </a:ln>
                <a:solidFill>
                  <a:schemeClr val="accent1">
                    <a:lumMod val="20000"/>
                    <a:lumOff val="8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Qualitative Research</a:t>
            </a:r>
          </a:p>
        </p:txBody>
      </p:sp>
    </p:spTree>
    <p:extLst>
      <p:ext uri="{BB962C8B-B14F-4D97-AF65-F5344CB8AC3E}">
        <p14:creationId xmlns:p14="http://schemas.microsoft.com/office/powerpoint/2010/main" val="308559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0879" y="1959203"/>
            <a:ext cx="6289183" cy="2431435"/>
          </a:xfrm>
          <a:prstGeom prst="rect">
            <a:avLst/>
          </a:prstGeom>
        </p:spPr>
        <p:txBody>
          <a:bodyPr wrap="square">
            <a:spAutoFit/>
          </a:bodyPr>
          <a:lstStyle/>
          <a:p>
            <a:r>
              <a:rPr lang="en-US" sz="4400" b="1" u="sng"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Quantitative </a:t>
            </a:r>
            <a:r>
              <a:rPr lang="en-US" sz="4400" b="1" u="sng"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a:t>
            </a:r>
          </a:p>
          <a:p>
            <a:pPr marL="571500" indent="-571500">
              <a:buFont typeface="Wingdings" panose="05000000000000000000" pitchFamily="2" charset="2"/>
              <a:buChar char="v"/>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Surveys</a:t>
            </a:r>
          </a:p>
          <a:p>
            <a:pPr marL="571500" indent="-571500">
              <a:buFont typeface="Wingdings" panose="05000000000000000000" pitchFamily="2" charset="2"/>
              <a:buChar char="v"/>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3600" b="1" dirty="0" err="1"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Expost</a:t>
            </a: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36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facto </a:t>
            </a: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Studies</a:t>
            </a:r>
          </a:p>
          <a:p>
            <a:pPr marL="571500" indent="-571500">
              <a:buFont typeface="Wingdings" panose="05000000000000000000" pitchFamily="2" charset="2"/>
              <a:buChar char="v"/>
            </a:pPr>
            <a:r>
              <a:rPr lang="en-US" sz="3600" b="1" dirty="0" smtClean="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Experimental </a:t>
            </a:r>
            <a:r>
              <a:rPr lang="en-US" sz="3600"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Research</a:t>
            </a:r>
          </a:p>
        </p:txBody>
      </p:sp>
    </p:spTree>
    <p:extLst>
      <p:ext uri="{BB962C8B-B14F-4D97-AF65-F5344CB8AC3E}">
        <p14:creationId xmlns:p14="http://schemas.microsoft.com/office/powerpoint/2010/main" val="2955254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510</TotalTime>
  <Words>847</Words>
  <Application>Microsoft Office PowerPoint</Application>
  <PresentationFormat>Widescreen</PresentationFormat>
  <Paragraphs>115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Century Gothic</vt:lpstr>
      <vt:lpstr>Times New Roman</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Lenovo</cp:lastModifiedBy>
  <cp:revision>59</cp:revision>
  <dcterms:created xsi:type="dcterms:W3CDTF">2022-09-08T10:27:46Z</dcterms:created>
  <dcterms:modified xsi:type="dcterms:W3CDTF">2022-09-09T17:37:55Z</dcterms:modified>
</cp:coreProperties>
</file>